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notesSlides/notesSlide34.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380" r:id="rId2"/>
    <p:sldId id="365" r:id="rId3"/>
    <p:sldId id="386" r:id="rId4"/>
    <p:sldId id="387" r:id="rId5"/>
    <p:sldId id="293" r:id="rId6"/>
    <p:sldId id="388" r:id="rId7"/>
    <p:sldId id="295" r:id="rId8"/>
    <p:sldId id="381" r:id="rId9"/>
    <p:sldId id="383" r:id="rId10"/>
    <p:sldId id="384" r:id="rId11"/>
    <p:sldId id="385" r:id="rId12"/>
    <p:sldId id="389" r:id="rId13"/>
    <p:sldId id="393" r:id="rId14"/>
    <p:sldId id="390" r:id="rId15"/>
    <p:sldId id="391" r:id="rId16"/>
    <p:sldId id="335" r:id="rId17"/>
    <p:sldId id="336" r:id="rId18"/>
    <p:sldId id="337" r:id="rId19"/>
    <p:sldId id="338" r:id="rId20"/>
    <p:sldId id="339" r:id="rId21"/>
    <p:sldId id="340" r:id="rId22"/>
    <p:sldId id="342" r:id="rId23"/>
    <p:sldId id="392" r:id="rId24"/>
    <p:sldId id="320" r:id="rId25"/>
    <p:sldId id="323" r:id="rId26"/>
    <p:sldId id="394" r:id="rId27"/>
    <p:sldId id="324" r:id="rId28"/>
    <p:sldId id="325" r:id="rId29"/>
    <p:sldId id="326" r:id="rId30"/>
    <p:sldId id="327" r:id="rId31"/>
    <p:sldId id="328" r:id="rId32"/>
    <p:sldId id="329" r:id="rId33"/>
    <p:sldId id="401" r:id="rId34"/>
    <p:sldId id="409" r:id="rId35"/>
    <p:sldId id="330" r:id="rId36"/>
    <p:sldId id="331" r:id="rId37"/>
    <p:sldId id="410" r:id="rId38"/>
    <p:sldId id="396" r:id="rId39"/>
    <p:sldId id="397" r:id="rId40"/>
    <p:sldId id="398" r:id="rId41"/>
    <p:sldId id="411" r:id="rId42"/>
    <p:sldId id="403" r:id="rId43"/>
    <p:sldId id="369" r:id="rId44"/>
    <p:sldId id="399" r:id="rId45"/>
    <p:sldId id="367" r:id="rId46"/>
    <p:sldId id="376" r:id="rId47"/>
    <p:sldId id="366" r:id="rId48"/>
    <p:sldId id="405" r:id="rId49"/>
    <p:sldId id="404" r:id="rId50"/>
    <p:sldId id="406" r:id="rId51"/>
    <p:sldId id="375" r:id="rId52"/>
    <p:sldId id="402" r:id="rId53"/>
    <p:sldId id="407" r:id="rId54"/>
    <p:sldId id="408" r:id="rId55"/>
    <p:sldId id="412" r:id="rId56"/>
    <p:sldId id="379" r:id="rId57"/>
    <p:sldId id="377" r:id="rId58"/>
  </p:sldIdLst>
  <p:sldSz cx="12192000" cy="6858000"/>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Контекстное кодирование" id="{1119B3A7-04C0-004F-A7DA-350CCDA62C10}">
          <p14:sldIdLst>
            <p14:sldId id="380"/>
            <p14:sldId id="365"/>
          </p14:sldIdLst>
        </p14:section>
        <p14:section name="BWT" id="{53D30480-9A81-6D4D-8558-F3A7CFCB3439}">
          <p14:sldIdLst>
            <p14:sldId id="386"/>
            <p14:sldId id="387"/>
            <p14:sldId id="293"/>
            <p14:sldId id="388"/>
            <p14:sldId id="295"/>
            <p14:sldId id="381"/>
            <p14:sldId id="383"/>
            <p14:sldId id="384"/>
            <p14:sldId id="385"/>
          </p14:sldIdLst>
        </p14:section>
        <p14:section name="Ранжирование" id="{657A38E2-906C-4E41-94A7-C52592748DAE}">
          <p14:sldIdLst>
            <p14:sldId id="389"/>
            <p14:sldId id="393"/>
            <p14:sldId id="390"/>
            <p14:sldId id="391"/>
          </p14:sldIdLst>
        </p14:section>
        <p14:section name="Ассоциативное кодирование Буяновского" id="{E96DA835-0A0C-2444-8094-F80B5F471390}">
          <p14:sldIdLst>
            <p14:sldId id="335"/>
            <p14:sldId id="336"/>
            <p14:sldId id="337"/>
            <p14:sldId id="338"/>
            <p14:sldId id="339"/>
            <p14:sldId id="340"/>
            <p14:sldId id="342"/>
            <p14:sldId id="392"/>
          </p14:sldIdLst>
        </p14:section>
        <p14:section name="Комбинаторное кодирование" id="{55C70014-675A-B944-92A2-DEB14C1051D1}">
          <p14:sldIdLst>
            <p14:sldId id="320"/>
            <p14:sldId id="323"/>
            <p14:sldId id="394"/>
            <p14:sldId id="324"/>
            <p14:sldId id="325"/>
            <p14:sldId id="326"/>
            <p14:sldId id="327"/>
            <p14:sldId id="328"/>
            <p14:sldId id="329"/>
            <p14:sldId id="401"/>
            <p14:sldId id="409"/>
            <p14:sldId id="330"/>
            <p14:sldId id="331"/>
            <p14:sldId id="410"/>
            <p14:sldId id="396"/>
            <p14:sldId id="397"/>
            <p14:sldId id="398"/>
            <p14:sldId id="411"/>
            <p14:sldId id="403"/>
            <p14:sldId id="369"/>
            <p14:sldId id="399"/>
            <p14:sldId id="367"/>
            <p14:sldId id="376"/>
            <p14:sldId id="366"/>
            <p14:sldId id="405"/>
            <p14:sldId id="404"/>
            <p14:sldId id="406"/>
            <p14:sldId id="375"/>
            <p14:sldId id="402"/>
            <p14:sldId id="407"/>
            <p14:sldId id="408"/>
            <p14:sldId id="412"/>
            <p14:sldId id="379"/>
            <p14:sldId id="3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leb Verba" initials="GV" lastIdx="1" clrIdx="0">
    <p:extLst>
      <p:ext uri="{19B8F6BF-5375-455C-9EA6-DF929625EA0E}">
        <p15:presenceInfo xmlns:p15="http://schemas.microsoft.com/office/powerpoint/2012/main" userId="0e9c574d6fd5e8ec" providerId="Windows Live"/>
      </p:ext>
    </p:extLst>
  </p:cmAuthor>
  <p:cmAuthor id="2" name="Version 6" initials="GV" lastIdx="1" clrIdx="1">
    <p:extLst>
      <p:ext uri="{19B8F6BF-5375-455C-9EA6-DF929625EA0E}">
        <p15:presenceInfo xmlns:p15="http://schemas.microsoft.com/office/powerpoint/2012/main" userId="Version 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5" autoAdjust="0"/>
    <p:restoredTop sz="89608" autoAdjust="0"/>
  </p:normalViewPr>
  <p:slideViewPr>
    <p:cSldViewPr>
      <p:cViewPr varScale="1">
        <p:scale>
          <a:sx n="98" d="100"/>
          <a:sy n="98" d="100"/>
        </p:scale>
        <p:origin x="1024" y="184"/>
      </p:cViewPr>
      <p:guideLst>
        <p:guide orient="horz" pos="2160"/>
        <p:guide pos="3840"/>
      </p:guideLst>
    </p:cSldViewPr>
  </p:slideViewPr>
  <p:outlineViewPr>
    <p:cViewPr>
      <p:scale>
        <a:sx n="33" d="100"/>
        <a:sy n="33" d="100"/>
      </p:scale>
      <p:origin x="0" y="-17844"/>
    </p:cViewPr>
  </p:outlineViewPr>
  <p:notesTextViewPr>
    <p:cViewPr>
      <p:scale>
        <a:sx n="100" d="100"/>
        <a:sy n="100" d="100"/>
      </p:scale>
      <p:origin x="0" y="0"/>
    </p:cViewPr>
  </p:notesTextViewPr>
  <p:sorterViewPr>
    <p:cViewPr>
      <p:scale>
        <a:sx n="100" d="100"/>
        <a:sy n="100" d="100"/>
      </p:scale>
      <p:origin x="0" y="-4698"/>
    </p:cViewPr>
  </p:sorterViewPr>
  <p:notesViewPr>
    <p:cSldViewPr>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file:///D:\Documents\&#1051;&#1077;&#1082;&#1094;&#1080;&#1080;\&#1051;&#1077;&#1082;&#1094;&#1080;&#1080;%20&#1044;&#1040;&#1042;%20&#1052;&#1069;&#1048;\2014_autumn\combinatorial_coding.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gleb/Documents/&#1048;&#1085;&#1089;&#1090;&#1080;&#1090;&#1091;&#1090;/Laba/&#1054;&#1073;&#1091;&#1095;&#1077;&#1085;&#1080;&#1077;/&#1055;&#1088;&#1077;&#1079;&#1077;&#1085;&#1090;&#1072;&#1094;&#1080;&#1080;/&#1050;&#1086;&#1084;&#1073;&#1080;&#1085;&#1072;&#1090;&#1086;&#1088;&#1085;&#1086;&#1077;%20&#1082;&#1086;&#1076;&#1080;&#1088;&#1086;&#1074;&#1072;&#1085;&#1080;&#1077;/combinatorial_coding.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gleb/Documents/Laba/&#1057;&#1090;&#1072;&#1090;&#1100;&#1080;%20&#1080;%20&#1082;&#1085;&#1080;&#1075;&#1080;/&#1050;&#1086;&#1084;&#1073;&#1080;&#1085;&#1072;&#1090;&#1086;&#1088;&#1085;&#1086;&#1077;%20&#1082;&#1086;&#1076;&#1080;&#1088;&#1086;&#1074;&#1072;&#1085;&#1080;&#1077;%20&#8211;%20&#1080;&#1089;&#1090;&#1086;&#1095;&#1085;&#1080;&#1082;&#1080;/combinatorial_coding.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gleb/Documents/&#1048;&#1085;&#1089;&#1090;&#1080;&#1090;&#1091;&#1090;/Laba/&#1054;&#1073;&#1091;&#1095;&#1077;&#1085;&#1080;&#1077;/&#1055;&#1088;&#1077;&#1079;&#1077;&#1085;&#1090;&#1072;&#1094;&#1080;&#1080;/&#1050;&#1086;&#1084;&#1073;&#1080;&#1085;&#1072;&#1090;&#1086;&#1088;&#1085;&#1086;&#1077;%20&#1082;&#1086;&#1076;&#1080;&#1088;&#1086;&#1074;&#1072;&#1085;&#1080;&#1077;/combinatorial_coding.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gleb/Documents/&#1048;&#1085;&#1089;&#1090;&#1080;&#1090;&#1091;&#1090;/Laba/&#1054;&#1073;&#1091;&#1095;&#1077;&#1085;&#1080;&#1077;/&#1055;&#1088;&#1077;&#1079;&#1077;&#1085;&#1090;&#1072;&#1094;&#1080;&#1080;/&#1050;&#1086;&#1084;&#1073;&#1080;&#1085;&#1072;&#1090;&#1086;&#1088;&#1085;&#1086;&#1077;%20&#1082;&#1086;&#1076;&#1080;&#1088;&#1086;&#1074;&#1072;&#1085;&#1080;&#1077;/combinatorial_coding.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Users/gleb/Documents/&#1048;&#1085;&#1089;&#1090;&#1080;&#1090;&#1091;&#1090;/Laba/&#1054;&#1073;&#1091;&#1095;&#1077;&#1085;&#1080;&#1077;/&#1055;&#1088;&#1077;&#1079;&#1077;&#1085;&#1090;&#1072;&#1094;&#1080;&#1080;/&#1050;&#1086;&#1084;&#1073;&#1080;&#1085;&#1072;&#1090;&#1086;&#1088;&#1085;&#1086;&#1077;%20&#1082;&#1086;&#1076;&#1080;&#1088;&#1086;&#1074;&#1072;&#1085;&#1080;&#1077;/combinatorial_coding.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gleb/Documents/Laba/&#1057;&#1090;&#1072;&#1090;&#1100;&#1080;%20&#1080;%20&#1082;&#1085;&#1080;&#1075;&#1080;/&#1050;&#1086;&#1084;&#1073;&#1080;&#1085;&#1072;&#1090;&#1086;&#1088;&#1085;&#1086;&#1077;%20&#1082;&#1086;&#1076;&#1080;&#1088;&#1086;&#1074;&#1072;&#1085;&#1080;&#1077;%20&#8211;%20&#1080;&#1089;&#1090;&#1086;&#1095;&#1085;&#1080;&#1082;&#1080;/combinatorial_coding.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ru-RU" sz="1200"/>
              <a:t>Доля</a:t>
            </a:r>
            <a:r>
              <a:rPr lang="ru-RU" sz="1200" baseline="0"/>
              <a:t> использованных кодов</a:t>
            </a:r>
            <a:endParaRPr lang="en-US" sz="1200" dirty="0"/>
          </a:p>
        </c:rich>
      </c:tx>
      <c:overlay val="0"/>
    </c:title>
    <c:autoTitleDeleted val="0"/>
    <c:plotArea>
      <c:layout/>
      <c:lineChart>
        <c:grouping val="standard"/>
        <c:varyColors val="0"/>
        <c:ser>
          <c:idx val="0"/>
          <c:order val="0"/>
          <c:tx>
            <c:strRef>
              <c:f>Лист1!$A$3:$A$66</c:f>
              <c:strCache>
                <c:ptCount val="1"/>
                <c:pt idx="0">
                  <c:v>0 1 2 3 4 5 6 7 8 9 10 11 12 13 14 15 16 17 18 19 20 21 22 23 24 25 26 27 28 29 30 31 32 33 34 35 36 37 38 39 40 41 42 43 44 45 46 47 48 49 50 51 52 53 54 55 56 57 58 59 60 61 62 63</c:v>
                </c:pt>
              </c:strCache>
            </c:strRef>
          </c:tx>
          <c:marker>
            <c:symbol val="none"/>
          </c:marker>
          <c:val>
            <c:numRef>
              <c:f>Лист1!$D$3:$D$66</c:f>
              <c:numCache>
                <c:formatCode>General</c:formatCode>
                <c:ptCount val="64"/>
                <c:pt idx="0">
                  <c:v>1</c:v>
                </c:pt>
                <c:pt idx="1">
                  <c:v>0.984375</c:v>
                </c:pt>
                <c:pt idx="2">
                  <c:v>0.95361328125</c:v>
                </c:pt>
                <c:pt idx="3">
                  <c:v>0.60594177246093794</c:v>
                </c:pt>
                <c:pt idx="4">
                  <c:v>0.56807041168212924</c:v>
                </c:pt>
                <c:pt idx="5">
                  <c:v>0.83790385723114058</c:v>
                </c:pt>
                <c:pt idx="6">
                  <c:v>0.5062335804104805</c:v>
                </c:pt>
                <c:pt idx="7">
                  <c:v>0.51527346577495281</c:v>
                </c:pt>
                <c:pt idx="8">
                  <c:v>0.90172856510616839</c:v>
                </c:pt>
                <c:pt idx="9">
                  <c:v>0.68882043167832385</c:v>
                </c:pt>
                <c:pt idx="10">
                  <c:v>0.92990758276573549</c:v>
                </c:pt>
                <c:pt idx="11">
                  <c:v>0.56005797598390938</c:v>
                </c:pt>
                <c:pt idx="12">
                  <c:v>0.60672947398256893</c:v>
                </c:pt>
                <c:pt idx="13">
                  <c:v>0.59506159948290316</c:v>
                </c:pt>
                <c:pt idx="14">
                  <c:v>0.53130499953830679</c:v>
                </c:pt>
                <c:pt idx="15">
                  <c:v>0.8677981659125682</c:v>
                </c:pt>
                <c:pt idx="16">
                  <c:v>0.65084862443442637</c:v>
                </c:pt>
                <c:pt idx="17">
                  <c:v>0.89970251024758863</c:v>
                </c:pt>
                <c:pt idx="18">
                  <c:v>0.57480993710262662</c:v>
                </c:pt>
                <c:pt idx="19">
                  <c:v>0.68069597814784677</c:v>
                </c:pt>
                <c:pt idx="20">
                  <c:v>0.74876557596263138</c:v>
                </c:pt>
                <c:pt idx="21">
                  <c:v>0.7665933277712651</c:v>
                </c:pt>
                <c:pt idx="22">
                  <c:v>0.73174817650893575</c:v>
                </c:pt>
                <c:pt idx="23">
                  <c:v>0.65221033123622507</c:v>
                </c:pt>
                <c:pt idx="24">
                  <c:v>0.54350860936352063</c:v>
                </c:pt>
                <c:pt idx="25">
                  <c:v>0.84787343060709264</c:v>
                </c:pt>
                <c:pt idx="26">
                  <c:v>0.61959981467441427</c:v>
                </c:pt>
                <c:pt idx="27">
                  <c:v>0.84908122751678938</c:v>
                </c:pt>
                <c:pt idx="28">
                  <c:v>0.54583793197507868</c:v>
                </c:pt>
                <c:pt idx="29">
                  <c:v>0.6587699179009574</c:v>
                </c:pt>
                <c:pt idx="30">
                  <c:v>0.74660590695441809</c:v>
                </c:pt>
                <c:pt idx="31">
                  <c:v>0.79477402998373603</c:v>
                </c:pt>
                <c:pt idx="32">
                  <c:v>0.79477402998373603</c:v>
                </c:pt>
                <c:pt idx="33">
                  <c:v>0.74660590695441809</c:v>
                </c:pt>
                <c:pt idx="34">
                  <c:v>0.6587699179009574</c:v>
                </c:pt>
                <c:pt idx="35">
                  <c:v>0.54583793197507868</c:v>
                </c:pt>
                <c:pt idx="36">
                  <c:v>0.84908122751678938</c:v>
                </c:pt>
                <c:pt idx="37">
                  <c:v>0.61959981467441427</c:v>
                </c:pt>
                <c:pt idx="38">
                  <c:v>0.84787343060709264</c:v>
                </c:pt>
                <c:pt idx="39">
                  <c:v>0.54350860936352063</c:v>
                </c:pt>
                <c:pt idx="40">
                  <c:v>0.65221033123622507</c:v>
                </c:pt>
                <c:pt idx="41">
                  <c:v>0.73174817650893575</c:v>
                </c:pt>
                <c:pt idx="42">
                  <c:v>0.7665933277712651</c:v>
                </c:pt>
                <c:pt idx="43">
                  <c:v>0.74876557596263138</c:v>
                </c:pt>
                <c:pt idx="44">
                  <c:v>0.68069597814784677</c:v>
                </c:pt>
                <c:pt idx="45">
                  <c:v>0.57480993710262662</c:v>
                </c:pt>
                <c:pt idx="46">
                  <c:v>0.89970251024758863</c:v>
                </c:pt>
                <c:pt idx="47">
                  <c:v>0.65084862443442637</c:v>
                </c:pt>
                <c:pt idx="48">
                  <c:v>0.8677981659125682</c:v>
                </c:pt>
                <c:pt idx="49">
                  <c:v>0.53130499953830679</c:v>
                </c:pt>
                <c:pt idx="50">
                  <c:v>0.59506159948290316</c:v>
                </c:pt>
                <c:pt idx="51">
                  <c:v>0.60672947398256893</c:v>
                </c:pt>
                <c:pt idx="52">
                  <c:v>0.56005797598390938</c:v>
                </c:pt>
                <c:pt idx="53">
                  <c:v>0.92990758276573549</c:v>
                </c:pt>
                <c:pt idx="54">
                  <c:v>0.68882043167832385</c:v>
                </c:pt>
                <c:pt idx="55">
                  <c:v>0.90172856510616839</c:v>
                </c:pt>
                <c:pt idx="56">
                  <c:v>0.51527346577495281</c:v>
                </c:pt>
                <c:pt idx="57">
                  <c:v>0.5062335804104805</c:v>
                </c:pt>
                <c:pt idx="58">
                  <c:v>0.83790385723114058</c:v>
                </c:pt>
                <c:pt idx="59">
                  <c:v>0.56807041168212924</c:v>
                </c:pt>
                <c:pt idx="60">
                  <c:v>0.60594177246093794</c:v>
                </c:pt>
                <c:pt idx="61">
                  <c:v>0.95361328125</c:v>
                </c:pt>
                <c:pt idx="62">
                  <c:v>0.984375</c:v>
                </c:pt>
                <c:pt idx="63">
                  <c:v>1</c:v>
                </c:pt>
              </c:numCache>
            </c:numRef>
          </c:val>
          <c:smooth val="0"/>
          <c:extLst>
            <c:ext xmlns:c16="http://schemas.microsoft.com/office/drawing/2014/chart" uri="{C3380CC4-5D6E-409C-BE32-E72D297353CC}">
              <c16:uniqueId val="{00000000-27A1-4A86-AA7C-B6C2341586F6}"/>
            </c:ext>
          </c:extLst>
        </c:ser>
        <c:dLbls>
          <c:showLegendKey val="0"/>
          <c:showVal val="0"/>
          <c:showCatName val="0"/>
          <c:showSerName val="0"/>
          <c:showPercent val="0"/>
          <c:showBubbleSize val="0"/>
        </c:dLbls>
        <c:smooth val="0"/>
        <c:axId val="449144968"/>
        <c:axId val="449144576"/>
      </c:lineChart>
      <c:catAx>
        <c:axId val="449144968"/>
        <c:scaling>
          <c:orientation val="minMax"/>
        </c:scaling>
        <c:delete val="0"/>
        <c:axPos val="b"/>
        <c:majorTickMark val="out"/>
        <c:minorTickMark val="none"/>
        <c:tickLblPos val="nextTo"/>
        <c:crossAx val="449144576"/>
        <c:crosses val="autoZero"/>
        <c:auto val="1"/>
        <c:lblAlgn val="ctr"/>
        <c:lblOffset val="100"/>
        <c:noMultiLvlLbl val="0"/>
      </c:catAx>
      <c:valAx>
        <c:axId val="449144576"/>
        <c:scaling>
          <c:orientation val="minMax"/>
        </c:scaling>
        <c:delete val="0"/>
        <c:axPos val="l"/>
        <c:majorGridlines/>
        <c:numFmt formatCode="General" sourceLinked="1"/>
        <c:majorTickMark val="out"/>
        <c:minorTickMark val="none"/>
        <c:tickLblPos val="nextTo"/>
        <c:crossAx val="449144968"/>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ru-RU" dirty="0"/>
              <a:t>Коэффициент сжатия</a:t>
            </a:r>
          </a:p>
        </c:rich>
      </c:tx>
      <c:layout>
        <c:manualLayout>
          <c:xMode val="edge"/>
          <c:yMode val="edge"/>
          <c:x val="0.37961247139011695"/>
          <c:y val="0"/>
        </c:manualLayout>
      </c:layout>
      <c:overlay val="0"/>
    </c:title>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B_k/n</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Лист1!$F$3:$F$66</c:f>
              <c:numCache>
                <c:formatCode>General</c:formatCode>
                <c:ptCount val="64"/>
                <c:pt idx="0">
                  <c:v>0</c:v>
                </c:pt>
                <c:pt idx="1">
                  <c:v>9.5238095238095233E-2</c:v>
                </c:pt>
                <c:pt idx="2">
                  <c:v>0.17460317460317459</c:v>
                </c:pt>
                <c:pt idx="3">
                  <c:v>0.25396825396825395</c:v>
                </c:pt>
                <c:pt idx="4">
                  <c:v>0.31746031746031744</c:v>
                </c:pt>
                <c:pt idx="5">
                  <c:v>0.36507936507936506</c:v>
                </c:pt>
                <c:pt idx="6">
                  <c:v>0.42857142857142855</c:v>
                </c:pt>
                <c:pt idx="7">
                  <c:v>0.47619047619047616</c:v>
                </c:pt>
                <c:pt idx="8">
                  <c:v>0.50793650793650791</c:v>
                </c:pt>
                <c:pt idx="9">
                  <c:v>0.55555555555555558</c:v>
                </c:pt>
                <c:pt idx="10">
                  <c:v>0.58730158730158732</c:v>
                </c:pt>
                <c:pt idx="11">
                  <c:v>0.63492063492063489</c:v>
                </c:pt>
                <c:pt idx="12">
                  <c:v>0.66666666666666663</c:v>
                </c:pt>
                <c:pt idx="13">
                  <c:v>0.69841269841269837</c:v>
                </c:pt>
                <c:pt idx="14">
                  <c:v>0.73015873015873012</c:v>
                </c:pt>
                <c:pt idx="15">
                  <c:v>0.74603174603174605</c:v>
                </c:pt>
                <c:pt idx="16">
                  <c:v>0.77777777777777779</c:v>
                </c:pt>
                <c:pt idx="17">
                  <c:v>0.79365079365079361</c:v>
                </c:pt>
                <c:pt idx="18">
                  <c:v>0.82539682539682535</c:v>
                </c:pt>
                <c:pt idx="19">
                  <c:v>0.84126984126984128</c:v>
                </c:pt>
                <c:pt idx="20">
                  <c:v>0.8571428571428571</c:v>
                </c:pt>
                <c:pt idx="21">
                  <c:v>0.87301587301587302</c:v>
                </c:pt>
                <c:pt idx="22">
                  <c:v>0.88888888888888884</c:v>
                </c:pt>
                <c:pt idx="23">
                  <c:v>0.90476190476190477</c:v>
                </c:pt>
                <c:pt idx="24">
                  <c:v>0.92063492063492058</c:v>
                </c:pt>
                <c:pt idx="25">
                  <c:v>0.92063492063492058</c:v>
                </c:pt>
                <c:pt idx="26">
                  <c:v>0.93650793650793651</c:v>
                </c:pt>
                <c:pt idx="27">
                  <c:v>0.93650793650793651</c:v>
                </c:pt>
                <c:pt idx="28">
                  <c:v>0.95238095238095233</c:v>
                </c:pt>
                <c:pt idx="29">
                  <c:v>0.95238095238095233</c:v>
                </c:pt>
                <c:pt idx="30">
                  <c:v>0.95238095238095233</c:v>
                </c:pt>
                <c:pt idx="31">
                  <c:v>0.95238095238095233</c:v>
                </c:pt>
                <c:pt idx="32">
                  <c:v>0.95238095238095233</c:v>
                </c:pt>
                <c:pt idx="33">
                  <c:v>0.95238095238095233</c:v>
                </c:pt>
                <c:pt idx="34">
                  <c:v>0.95238095238095233</c:v>
                </c:pt>
                <c:pt idx="35">
                  <c:v>0.95238095238095233</c:v>
                </c:pt>
                <c:pt idx="36">
                  <c:v>0.93650793650793651</c:v>
                </c:pt>
                <c:pt idx="37">
                  <c:v>0.93650793650793651</c:v>
                </c:pt>
                <c:pt idx="38">
                  <c:v>0.92063492063492058</c:v>
                </c:pt>
                <c:pt idx="39">
                  <c:v>0.92063492063492058</c:v>
                </c:pt>
                <c:pt idx="40">
                  <c:v>0.90476190476190477</c:v>
                </c:pt>
                <c:pt idx="41">
                  <c:v>0.88888888888888884</c:v>
                </c:pt>
                <c:pt idx="42">
                  <c:v>0.87301587301587302</c:v>
                </c:pt>
                <c:pt idx="43">
                  <c:v>0.8571428571428571</c:v>
                </c:pt>
                <c:pt idx="44">
                  <c:v>0.84126984126984128</c:v>
                </c:pt>
                <c:pt idx="45">
                  <c:v>0.82539682539682535</c:v>
                </c:pt>
                <c:pt idx="46">
                  <c:v>0.79365079365079361</c:v>
                </c:pt>
                <c:pt idx="47">
                  <c:v>0.77777777777777779</c:v>
                </c:pt>
                <c:pt idx="48">
                  <c:v>0.74603174603174605</c:v>
                </c:pt>
                <c:pt idx="49">
                  <c:v>0.73015873015873012</c:v>
                </c:pt>
                <c:pt idx="50">
                  <c:v>0.69841269841269837</c:v>
                </c:pt>
                <c:pt idx="51">
                  <c:v>0.66666666666666663</c:v>
                </c:pt>
                <c:pt idx="52">
                  <c:v>0.63492063492063489</c:v>
                </c:pt>
                <c:pt idx="53">
                  <c:v>0.58730158730158732</c:v>
                </c:pt>
                <c:pt idx="54">
                  <c:v>0.55555555555555558</c:v>
                </c:pt>
                <c:pt idx="55">
                  <c:v>0.50793650793650791</c:v>
                </c:pt>
                <c:pt idx="56">
                  <c:v>0.47619047619047616</c:v>
                </c:pt>
                <c:pt idx="57">
                  <c:v>0.42857142857142855</c:v>
                </c:pt>
                <c:pt idx="58">
                  <c:v>0.36507936507936506</c:v>
                </c:pt>
                <c:pt idx="59">
                  <c:v>0.31746031746031744</c:v>
                </c:pt>
                <c:pt idx="60">
                  <c:v>0.25396825396825395</c:v>
                </c:pt>
                <c:pt idx="61">
                  <c:v>0.17460317460317459</c:v>
                </c:pt>
                <c:pt idx="62">
                  <c:v>9.5238095238095233E-2</c:v>
                </c:pt>
                <c:pt idx="63">
                  <c:v>0</c:v>
                </c:pt>
              </c:numCache>
            </c:numRef>
          </c:yVal>
          <c:smooth val="0"/>
          <c:extLst>
            <c:ext xmlns:c16="http://schemas.microsoft.com/office/drawing/2014/chart" uri="{C3380CC4-5D6E-409C-BE32-E72D297353CC}">
              <c16:uniqueId val="{00000000-88F4-9041-93AA-D87F78CF799D}"/>
            </c:ext>
          </c:extLst>
        </c:ser>
        <c:ser>
          <c:idx val="1"/>
          <c:order val="1"/>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1-88F4-9041-93AA-D87F78CF799D}"/>
            </c:ext>
          </c:extLst>
        </c:ser>
        <c:dLbls>
          <c:showLegendKey val="0"/>
          <c:showVal val="0"/>
          <c:showCatName val="0"/>
          <c:showSerName val="0"/>
          <c:showPercent val="0"/>
          <c:showBubbleSize val="0"/>
        </c:dLbls>
        <c:axId val="1131642879"/>
        <c:axId val="1"/>
      </c:scatterChart>
      <c:valAx>
        <c:axId val="1131642879"/>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endParaRPr lang="ru-RU" dirty="0"/>
              </a:p>
            </c:rich>
          </c:tx>
          <c:layout>
            <c:manualLayout>
              <c:xMode val="edge"/>
              <c:yMode val="edge"/>
              <c:x val="0.43498488270361552"/>
              <c:y val="0.90417690417690422"/>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131642879"/>
        <c:crosses val="autoZero"/>
        <c:crossBetween val="midCat"/>
      </c:valAx>
      <c:spPr>
        <a:noFill/>
        <a:ln w="3175">
          <a:solidFill>
            <a:srgbClr val="B3B3B3"/>
          </a:solidFill>
          <a:prstDash val="solid"/>
        </a:ln>
      </c:spPr>
    </c:plotArea>
    <c:legend>
      <c:legendPos val="r"/>
      <c:layout>
        <c:manualLayout>
          <c:xMode val="edge"/>
          <c:yMode val="edge"/>
          <c:x val="0.72625095236604009"/>
          <c:y val="9.3713807008236796E-2"/>
          <c:w val="0.25224098998996919"/>
          <c:h val="0.10973137200293694"/>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Распр. вер-тей 63</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Лист1!$Y$3:$Y$66</c:f>
              <c:numCache>
                <c:formatCode>General</c:formatCode>
                <c:ptCount val="64"/>
                <c:pt idx="0">
                  <c:v>1.7425149823369054E-9</c:v>
                </c:pt>
                <c:pt idx="1">
                  <c:v>4.7047904523096514E-8</c:v>
                </c:pt>
                <c:pt idx="2">
                  <c:v>6.2506501723542413E-7</c:v>
                </c:pt>
                <c:pt idx="3">
                  <c:v>5.4469951501944069E-6</c:v>
                </c:pt>
                <c:pt idx="4">
                  <c:v>3.5016397394107033E-5</c:v>
                </c:pt>
                <c:pt idx="5">
                  <c:v>1.7708292396448428E-4</c:v>
                </c:pt>
                <c:pt idx="6">
                  <c:v>7.3362925642429105E-4</c:v>
                </c:pt>
                <c:pt idx="7">
                  <c:v>2.5602163846643556E-3</c:v>
                </c:pt>
                <c:pt idx="8">
                  <c:v>7.680649153993066E-3</c:v>
                </c:pt>
                <c:pt idx="9">
                  <c:v>2.0115985879505673E-2</c:v>
                </c:pt>
                <c:pt idx="10">
                  <c:v>4.6554138749713023E-2</c:v>
                </c:pt>
                <c:pt idx="11">
                  <c:v>9.6131273522134825E-2</c:v>
                </c:pt>
                <c:pt idx="12">
                  <c:v>0.17852950796967904</c:v>
                </c:pt>
                <c:pt idx="13">
                  <c:v>0.30016499691605419</c:v>
                </c:pt>
                <c:pt idx="14">
                  <c:v>0.45943621976947013</c:v>
                </c:pt>
                <c:pt idx="15">
                  <c:v>0.64321070767725796</c:v>
                </c:pt>
                <c:pt idx="16">
                  <c:v>0.82698519558504713</c:v>
                </c:pt>
                <c:pt idx="17">
                  <c:v>0.97987321493690394</c:v>
                </c:pt>
                <c:pt idx="18">
                  <c:v>1.073194473502324</c:v>
                </c:pt>
                <c:pt idx="19">
                  <c:v>1.0893327362617575</c:v>
                </c:pt>
                <c:pt idx="20">
                  <c:v>1.0270851513325139</c:v>
                </c:pt>
                <c:pt idx="21">
                  <c:v>0.90131962259792031</c:v>
                </c:pt>
                <c:pt idx="22">
                  <c:v>0.73744332758011666</c:v>
                </c:pt>
                <c:pt idx="23">
                  <c:v>0.56338838069785357</c:v>
                </c:pt>
                <c:pt idx="24">
                  <c:v>0.40242027192703783</c:v>
                </c:pt>
                <c:pt idx="25">
                  <c:v>0.26904669608836285</c:v>
                </c:pt>
                <c:pt idx="26">
                  <c:v>0.16852375469271044</c:v>
                </c:pt>
                <c:pt idx="27">
                  <c:v>9.8974268629052203E-2</c:v>
                </c:pt>
                <c:pt idx="28">
                  <c:v>5.4536841897640964E-2</c:v>
                </c:pt>
                <c:pt idx="29">
                  <c:v>2.8208711326366064E-2</c:v>
                </c:pt>
                <c:pt idx="30">
                  <c:v>1.3701374072806369E-2</c:v>
                </c:pt>
                <c:pt idx="31">
                  <c:v>6.2508572958886455E-3</c:v>
                </c:pt>
                <c:pt idx="32">
                  <c:v>2.6789388410951172E-3</c:v>
                </c:pt>
                <c:pt idx="33">
                  <c:v>1.0785338191421912E-3</c:v>
                </c:pt>
                <c:pt idx="34">
                  <c:v>4.0784892320502999E-4</c:v>
                </c:pt>
                <c:pt idx="35">
                  <c:v>1.4482798497484774E-4</c:v>
                </c:pt>
                <c:pt idx="36">
                  <c:v>4.8275994991615922E-5</c:v>
                </c:pt>
                <c:pt idx="37">
                  <c:v>1.5097898047571001E-5</c:v>
                </c:pt>
                <c:pt idx="38">
                  <c:v>4.4272031868817165E-6</c:v>
                </c:pt>
                <c:pt idx="39">
                  <c:v>1.2162646117806929E-6</c:v>
                </c:pt>
                <c:pt idx="40">
                  <c:v>3.1275375731503311E-7</c:v>
                </c:pt>
                <c:pt idx="41">
                  <c:v>7.5191669877134321E-8</c:v>
                </c:pt>
                <c:pt idx="42">
                  <c:v>1.6879762625479069E-8</c:v>
                </c:pt>
                <c:pt idx="43">
                  <c:v>3.5329735727746963E-9</c:v>
                </c:pt>
                <c:pt idx="44">
                  <c:v>6.882416050859753E-10</c:v>
                </c:pt>
                <c:pt idx="45">
                  <c:v>1.2453895711079648E-10</c:v>
                </c:pt>
                <c:pt idx="46">
                  <c:v>2.0885415167649081E-11</c:v>
                </c:pt>
                <c:pt idx="47">
                  <c:v>3.2375567585109558E-12</c:v>
                </c:pt>
                <c:pt idx="48">
                  <c:v>4.6250810835870566E-13</c:v>
                </c:pt>
                <c:pt idx="49">
                  <c:v>6.0678906344436419E-14</c:v>
                </c:pt>
                <c:pt idx="50">
                  <c:v>7.2814687613324151E-15</c:v>
                </c:pt>
                <c:pt idx="51">
                  <c:v>7.9545457056572243E-16</c:v>
                </c:pt>
                <c:pt idx="52">
                  <c:v>7.867133115485074E-17</c:v>
                </c:pt>
                <c:pt idx="53">
                  <c:v>6.9977194827765301E-18</c:v>
                </c:pt>
                <c:pt idx="54">
                  <c:v>5.5537456212512962E-19</c:v>
                </c:pt>
                <c:pt idx="55">
                  <c:v>3.8948345915268558E-20</c:v>
                </c:pt>
                <c:pt idx="56">
                  <c:v>2.3845926070572512E-21</c:v>
                </c:pt>
                <c:pt idx="57">
                  <c:v>1.2550487405564438E-22</c:v>
                </c:pt>
                <c:pt idx="58">
                  <c:v>5.5642555000040175E-24</c:v>
                </c:pt>
                <c:pt idx="59">
                  <c:v>2.0209160411636748E-25</c:v>
                </c:pt>
                <c:pt idx="60">
                  <c:v>5.774045831896122E-27</c:v>
                </c:pt>
                <c:pt idx="61">
                  <c:v>1.2170120020390114E-28</c:v>
                </c:pt>
                <c:pt idx="62">
                  <c:v>1.6825050719433578E-30</c:v>
                </c:pt>
                <c:pt idx="63">
                  <c:v>1.1445612734308362E-32</c:v>
                </c:pt>
              </c:numCache>
            </c:numRef>
          </c:yVal>
          <c:smooth val="0"/>
          <c:extLst>
            <c:ext xmlns:c16="http://schemas.microsoft.com/office/drawing/2014/chart" uri="{C3380CC4-5D6E-409C-BE32-E72D297353CC}">
              <c16:uniqueId val="{00000000-ED24-EF4D-AF55-A843E2D55DBA}"/>
            </c:ext>
          </c:extLst>
        </c:ser>
        <c:ser>
          <c:idx val="3"/>
          <c:order val="1"/>
          <c:tx>
            <c:v>Распр. вер-тей 255</c:v>
          </c:tx>
          <c:spPr>
            <a:ln>
              <a:solidFill>
                <a:srgbClr val="FF0000"/>
              </a:solidFill>
            </a:ln>
          </c:spPr>
          <c:marker>
            <c:symbol val="none"/>
          </c:marker>
          <c:xVal>
            <c:numRef>
              <c:f>Лист1!$T$74:$T$329</c:f>
              <c:numCache>
                <c:formatCode>General</c:formatCode>
                <c:ptCount val="256"/>
                <c:pt idx="0">
                  <c:v>0</c:v>
                </c:pt>
                <c:pt idx="1">
                  <c:v>0.24705882352941178</c:v>
                </c:pt>
                <c:pt idx="2">
                  <c:v>0.49411764705882355</c:v>
                </c:pt>
                <c:pt idx="3">
                  <c:v>0.74117647058823533</c:v>
                </c:pt>
                <c:pt idx="4">
                  <c:v>0.9882352941176471</c:v>
                </c:pt>
                <c:pt idx="5">
                  <c:v>1.2352941176470589</c:v>
                </c:pt>
                <c:pt idx="6">
                  <c:v>1.4823529411764707</c:v>
                </c:pt>
                <c:pt idx="7">
                  <c:v>1.7294117647058824</c:v>
                </c:pt>
                <c:pt idx="8">
                  <c:v>1.9764705882352942</c:v>
                </c:pt>
                <c:pt idx="9">
                  <c:v>2.223529411764706</c:v>
                </c:pt>
                <c:pt idx="10">
                  <c:v>2.4705882352941178</c:v>
                </c:pt>
                <c:pt idx="11">
                  <c:v>2.7176470588235295</c:v>
                </c:pt>
                <c:pt idx="12">
                  <c:v>2.9647058823529413</c:v>
                </c:pt>
                <c:pt idx="13">
                  <c:v>3.2117647058823531</c:v>
                </c:pt>
                <c:pt idx="14">
                  <c:v>3.4588235294117649</c:v>
                </c:pt>
                <c:pt idx="15">
                  <c:v>3.7058823529411766</c:v>
                </c:pt>
                <c:pt idx="16">
                  <c:v>3.9529411764705884</c:v>
                </c:pt>
                <c:pt idx="17">
                  <c:v>4.2</c:v>
                </c:pt>
                <c:pt idx="18">
                  <c:v>4.447058823529412</c:v>
                </c:pt>
                <c:pt idx="19">
                  <c:v>4.6941176470588237</c:v>
                </c:pt>
                <c:pt idx="20">
                  <c:v>4.9411764705882355</c:v>
                </c:pt>
                <c:pt idx="21">
                  <c:v>5.1882352941176473</c:v>
                </c:pt>
                <c:pt idx="22">
                  <c:v>5.4352941176470591</c:v>
                </c:pt>
                <c:pt idx="23">
                  <c:v>5.6823529411764708</c:v>
                </c:pt>
                <c:pt idx="24">
                  <c:v>5.9294117647058826</c:v>
                </c:pt>
                <c:pt idx="25">
                  <c:v>6.1764705882352944</c:v>
                </c:pt>
                <c:pt idx="26">
                  <c:v>6.4235294117647062</c:v>
                </c:pt>
                <c:pt idx="27">
                  <c:v>6.6705882352941179</c:v>
                </c:pt>
                <c:pt idx="28">
                  <c:v>6.9176470588235297</c:v>
                </c:pt>
                <c:pt idx="29">
                  <c:v>7.1647058823529415</c:v>
                </c:pt>
                <c:pt idx="30">
                  <c:v>7.4117647058823533</c:v>
                </c:pt>
                <c:pt idx="31">
                  <c:v>7.658823529411765</c:v>
                </c:pt>
                <c:pt idx="32">
                  <c:v>7.9058823529411768</c:v>
                </c:pt>
                <c:pt idx="33">
                  <c:v>8.1529411764705895</c:v>
                </c:pt>
                <c:pt idx="34">
                  <c:v>8.4</c:v>
                </c:pt>
                <c:pt idx="35">
                  <c:v>8.647058823529413</c:v>
                </c:pt>
                <c:pt idx="36">
                  <c:v>8.8941176470588239</c:v>
                </c:pt>
                <c:pt idx="37">
                  <c:v>9.1411764705882366</c:v>
                </c:pt>
                <c:pt idx="38">
                  <c:v>9.3882352941176475</c:v>
                </c:pt>
                <c:pt idx="39">
                  <c:v>9.6352941176470601</c:v>
                </c:pt>
                <c:pt idx="40">
                  <c:v>9.882352941176471</c:v>
                </c:pt>
                <c:pt idx="41">
                  <c:v>10.129411764705884</c:v>
                </c:pt>
                <c:pt idx="42">
                  <c:v>10.376470588235295</c:v>
                </c:pt>
                <c:pt idx="43">
                  <c:v>10.623529411764707</c:v>
                </c:pt>
                <c:pt idx="44">
                  <c:v>10.870588235294118</c:v>
                </c:pt>
                <c:pt idx="45">
                  <c:v>11.117647058823531</c:v>
                </c:pt>
                <c:pt idx="46">
                  <c:v>11.364705882352942</c:v>
                </c:pt>
                <c:pt idx="47">
                  <c:v>11.611764705882354</c:v>
                </c:pt>
                <c:pt idx="48">
                  <c:v>11.858823529411765</c:v>
                </c:pt>
                <c:pt idx="49">
                  <c:v>12.105882352941178</c:v>
                </c:pt>
                <c:pt idx="50">
                  <c:v>12.352941176470589</c:v>
                </c:pt>
                <c:pt idx="51">
                  <c:v>12.600000000000001</c:v>
                </c:pt>
                <c:pt idx="52">
                  <c:v>12.847058823529412</c:v>
                </c:pt>
                <c:pt idx="53">
                  <c:v>13.094117647058825</c:v>
                </c:pt>
                <c:pt idx="54">
                  <c:v>13.341176470588236</c:v>
                </c:pt>
                <c:pt idx="55">
                  <c:v>13.588235294117649</c:v>
                </c:pt>
                <c:pt idx="56">
                  <c:v>13.835294117647059</c:v>
                </c:pt>
                <c:pt idx="57">
                  <c:v>14.082352941176472</c:v>
                </c:pt>
                <c:pt idx="58">
                  <c:v>14.329411764705883</c:v>
                </c:pt>
                <c:pt idx="59">
                  <c:v>14.576470588235296</c:v>
                </c:pt>
                <c:pt idx="60">
                  <c:v>14.823529411764707</c:v>
                </c:pt>
                <c:pt idx="61">
                  <c:v>15.070588235294119</c:v>
                </c:pt>
                <c:pt idx="62">
                  <c:v>15.31764705882353</c:v>
                </c:pt>
                <c:pt idx="63">
                  <c:v>15.564705882352943</c:v>
                </c:pt>
                <c:pt idx="64">
                  <c:v>15.811764705882354</c:v>
                </c:pt>
                <c:pt idx="65">
                  <c:v>16.058823529411764</c:v>
                </c:pt>
                <c:pt idx="66">
                  <c:v>16.305882352941179</c:v>
                </c:pt>
                <c:pt idx="67">
                  <c:v>16.55294117647059</c:v>
                </c:pt>
                <c:pt idx="68">
                  <c:v>16.8</c:v>
                </c:pt>
                <c:pt idx="69">
                  <c:v>17.047058823529412</c:v>
                </c:pt>
                <c:pt idx="70">
                  <c:v>17.294117647058826</c:v>
                </c:pt>
                <c:pt idx="71">
                  <c:v>17.541176470588237</c:v>
                </c:pt>
                <c:pt idx="72">
                  <c:v>17.788235294117648</c:v>
                </c:pt>
                <c:pt idx="73">
                  <c:v>18.035294117647059</c:v>
                </c:pt>
                <c:pt idx="74">
                  <c:v>18.282352941176473</c:v>
                </c:pt>
                <c:pt idx="75">
                  <c:v>18.529411764705884</c:v>
                </c:pt>
                <c:pt idx="76">
                  <c:v>18.776470588235295</c:v>
                </c:pt>
                <c:pt idx="77">
                  <c:v>19.023529411764706</c:v>
                </c:pt>
                <c:pt idx="78">
                  <c:v>19.27058823529412</c:v>
                </c:pt>
                <c:pt idx="79">
                  <c:v>19.517647058823531</c:v>
                </c:pt>
                <c:pt idx="80">
                  <c:v>19.764705882352942</c:v>
                </c:pt>
                <c:pt idx="81">
                  <c:v>20.011764705882353</c:v>
                </c:pt>
                <c:pt idx="82">
                  <c:v>20.258823529411767</c:v>
                </c:pt>
                <c:pt idx="83">
                  <c:v>20.505882352941178</c:v>
                </c:pt>
                <c:pt idx="84">
                  <c:v>20.752941176470589</c:v>
                </c:pt>
                <c:pt idx="85">
                  <c:v>21</c:v>
                </c:pt>
                <c:pt idx="86">
                  <c:v>21.247058823529414</c:v>
                </c:pt>
                <c:pt idx="87">
                  <c:v>21.494117647058825</c:v>
                </c:pt>
                <c:pt idx="88">
                  <c:v>21.741176470588236</c:v>
                </c:pt>
                <c:pt idx="89">
                  <c:v>21.988235294117647</c:v>
                </c:pt>
                <c:pt idx="90">
                  <c:v>22.235294117647062</c:v>
                </c:pt>
                <c:pt idx="91">
                  <c:v>22.482352941176472</c:v>
                </c:pt>
                <c:pt idx="92">
                  <c:v>22.729411764705883</c:v>
                </c:pt>
                <c:pt idx="93">
                  <c:v>22.976470588235294</c:v>
                </c:pt>
                <c:pt idx="94">
                  <c:v>23.223529411764709</c:v>
                </c:pt>
                <c:pt idx="95">
                  <c:v>23.47058823529412</c:v>
                </c:pt>
                <c:pt idx="96">
                  <c:v>23.71764705882353</c:v>
                </c:pt>
                <c:pt idx="97">
                  <c:v>23.964705882352941</c:v>
                </c:pt>
                <c:pt idx="98">
                  <c:v>24.211764705882356</c:v>
                </c:pt>
                <c:pt idx="99">
                  <c:v>24.458823529411767</c:v>
                </c:pt>
                <c:pt idx="100">
                  <c:v>24.705882352941178</c:v>
                </c:pt>
                <c:pt idx="101">
                  <c:v>24.952941176470588</c:v>
                </c:pt>
                <c:pt idx="102">
                  <c:v>25.200000000000003</c:v>
                </c:pt>
                <c:pt idx="103">
                  <c:v>25.447058823529414</c:v>
                </c:pt>
                <c:pt idx="104">
                  <c:v>25.694117647058825</c:v>
                </c:pt>
                <c:pt idx="105">
                  <c:v>25.941176470588236</c:v>
                </c:pt>
                <c:pt idx="106">
                  <c:v>26.18823529411765</c:v>
                </c:pt>
                <c:pt idx="107">
                  <c:v>26.435294117647061</c:v>
                </c:pt>
                <c:pt idx="108">
                  <c:v>26.682352941176472</c:v>
                </c:pt>
                <c:pt idx="109">
                  <c:v>26.929411764705883</c:v>
                </c:pt>
                <c:pt idx="110">
                  <c:v>27.176470588235297</c:v>
                </c:pt>
                <c:pt idx="111">
                  <c:v>27.423529411764708</c:v>
                </c:pt>
                <c:pt idx="112">
                  <c:v>27.670588235294119</c:v>
                </c:pt>
                <c:pt idx="113">
                  <c:v>27.91764705882353</c:v>
                </c:pt>
                <c:pt idx="114">
                  <c:v>28.164705882352944</c:v>
                </c:pt>
                <c:pt idx="115">
                  <c:v>28.411764705882355</c:v>
                </c:pt>
                <c:pt idx="116">
                  <c:v>28.658823529411766</c:v>
                </c:pt>
                <c:pt idx="117">
                  <c:v>28.905882352941177</c:v>
                </c:pt>
                <c:pt idx="118">
                  <c:v>29.152941176470591</c:v>
                </c:pt>
                <c:pt idx="119">
                  <c:v>29.400000000000002</c:v>
                </c:pt>
                <c:pt idx="120">
                  <c:v>29.647058823529413</c:v>
                </c:pt>
                <c:pt idx="121">
                  <c:v>29.894117647058824</c:v>
                </c:pt>
                <c:pt idx="122">
                  <c:v>30.141176470588238</c:v>
                </c:pt>
                <c:pt idx="123">
                  <c:v>30.388235294117649</c:v>
                </c:pt>
                <c:pt idx="124">
                  <c:v>30.63529411764706</c:v>
                </c:pt>
                <c:pt idx="125">
                  <c:v>30.882352941176471</c:v>
                </c:pt>
                <c:pt idx="126">
                  <c:v>31.129411764705885</c:v>
                </c:pt>
                <c:pt idx="127">
                  <c:v>31.376470588235293</c:v>
                </c:pt>
                <c:pt idx="128">
                  <c:v>31.623529411764707</c:v>
                </c:pt>
                <c:pt idx="129">
                  <c:v>31.870588235294115</c:v>
                </c:pt>
                <c:pt idx="130">
                  <c:v>32.117647058823529</c:v>
                </c:pt>
                <c:pt idx="131">
                  <c:v>32.364705882352936</c:v>
                </c:pt>
                <c:pt idx="132">
                  <c:v>32.611764705882358</c:v>
                </c:pt>
                <c:pt idx="133">
                  <c:v>32.858823529411765</c:v>
                </c:pt>
                <c:pt idx="134">
                  <c:v>33.10588235294118</c:v>
                </c:pt>
                <c:pt idx="135">
                  <c:v>33.352941176470587</c:v>
                </c:pt>
                <c:pt idx="136">
                  <c:v>33.6</c:v>
                </c:pt>
                <c:pt idx="137">
                  <c:v>33.847058823529409</c:v>
                </c:pt>
                <c:pt idx="138">
                  <c:v>34.094117647058823</c:v>
                </c:pt>
                <c:pt idx="139">
                  <c:v>34.341176470588231</c:v>
                </c:pt>
                <c:pt idx="140">
                  <c:v>34.588235294117652</c:v>
                </c:pt>
                <c:pt idx="141">
                  <c:v>34.835294117647059</c:v>
                </c:pt>
                <c:pt idx="142">
                  <c:v>35.082352941176474</c:v>
                </c:pt>
                <c:pt idx="143">
                  <c:v>35.329411764705881</c:v>
                </c:pt>
                <c:pt idx="144">
                  <c:v>35.576470588235296</c:v>
                </c:pt>
                <c:pt idx="145">
                  <c:v>35.823529411764703</c:v>
                </c:pt>
                <c:pt idx="146">
                  <c:v>36.070588235294117</c:v>
                </c:pt>
                <c:pt idx="147">
                  <c:v>36.317647058823525</c:v>
                </c:pt>
                <c:pt idx="148">
                  <c:v>36.564705882352946</c:v>
                </c:pt>
                <c:pt idx="149">
                  <c:v>36.811764705882354</c:v>
                </c:pt>
                <c:pt idx="150">
                  <c:v>37.058823529411768</c:v>
                </c:pt>
                <c:pt idx="151">
                  <c:v>37.305882352941175</c:v>
                </c:pt>
                <c:pt idx="152">
                  <c:v>37.55294117647059</c:v>
                </c:pt>
                <c:pt idx="153">
                  <c:v>37.799999999999997</c:v>
                </c:pt>
                <c:pt idx="154">
                  <c:v>38.047058823529412</c:v>
                </c:pt>
                <c:pt idx="155">
                  <c:v>38.294117647058819</c:v>
                </c:pt>
                <c:pt idx="156">
                  <c:v>38.54117647058824</c:v>
                </c:pt>
                <c:pt idx="157">
                  <c:v>38.788235294117648</c:v>
                </c:pt>
                <c:pt idx="158">
                  <c:v>39.035294117647062</c:v>
                </c:pt>
                <c:pt idx="159">
                  <c:v>39.28235294117647</c:v>
                </c:pt>
                <c:pt idx="160">
                  <c:v>39.529411764705884</c:v>
                </c:pt>
                <c:pt idx="161">
                  <c:v>39.776470588235291</c:v>
                </c:pt>
                <c:pt idx="162">
                  <c:v>40.023529411764706</c:v>
                </c:pt>
                <c:pt idx="163">
                  <c:v>40.270588235294113</c:v>
                </c:pt>
                <c:pt idx="164">
                  <c:v>40.517647058823535</c:v>
                </c:pt>
                <c:pt idx="165">
                  <c:v>40.764705882352942</c:v>
                </c:pt>
                <c:pt idx="166">
                  <c:v>41.011764705882356</c:v>
                </c:pt>
                <c:pt idx="167">
                  <c:v>41.258823529411764</c:v>
                </c:pt>
                <c:pt idx="168">
                  <c:v>41.505882352941178</c:v>
                </c:pt>
                <c:pt idx="169">
                  <c:v>41.752941176470586</c:v>
                </c:pt>
                <c:pt idx="170">
                  <c:v>42</c:v>
                </c:pt>
                <c:pt idx="171">
                  <c:v>42.247058823529407</c:v>
                </c:pt>
                <c:pt idx="172">
                  <c:v>42.494117647058829</c:v>
                </c:pt>
                <c:pt idx="173">
                  <c:v>42.741176470588236</c:v>
                </c:pt>
                <c:pt idx="174">
                  <c:v>42.988235294117651</c:v>
                </c:pt>
                <c:pt idx="175">
                  <c:v>43.235294117647058</c:v>
                </c:pt>
                <c:pt idx="176">
                  <c:v>43.482352941176472</c:v>
                </c:pt>
                <c:pt idx="177">
                  <c:v>43.72941176470588</c:v>
                </c:pt>
                <c:pt idx="178">
                  <c:v>43.976470588235294</c:v>
                </c:pt>
                <c:pt idx="179">
                  <c:v>44.223529411764702</c:v>
                </c:pt>
                <c:pt idx="180">
                  <c:v>44.470588235294123</c:v>
                </c:pt>
                <c:pt idx="181">
                  <c:v>44.71764705882353</c:v>
                </c:pt>
                <c:pt idx="182">
                  <c:v>44.964705882352945</c:v>
                </c:pt>
                <c:pt idx="183">
                  <c:v>45.211764705882352</c:v>
                </c:pt>
                <c:pt idx="184">
                  <c:v>45.458823529411767</c:v>
                </c:pt>
                <c:pt idx="185">
                  <c:v>45.705882352941174</c:v>
                </c:pt>
                <c:pt idx="186">
                  <c:v>45.952941176470588</c:v>
                </c:pt>
                <c:pt idx="187">
                  <c:v>46.199999999999996</c:v>
                </c:pt>
                <c:pt idx="188">
                  <c:v>46.447058823529417</c:v>
                </c:pt>
                <c:pt idx="189">
                  <c:v>46.694117647058825</c:v>
                </c:pt>
                <c:pt idx="190">
                  <c:v>46.941176470588239</c:v>
                </c:pt>
                <c:pt idx="191">
                  <c:v>47.188235294117646</c:v>
                </c:pt>
                <c:pt idx="192">
                  <c:v>47.435294117647061</c:v>
                </c:pt>
                <c:pt idx="193">
                  <c:v>47.682352941176468</c:v>
                </c:pt>
                <c:pt idx="194">
                  <c:v>47.929411764705883</c:v>
                </c:pt>
                <c:pt idx="195">
                  <c:v>48.17647058823529</c:v>
                </c:pt>
                <c:pt idx="196">
                  <c:v>48.423529411764711</c:v>
                </c:pt>
                <c:pt idx="197">
                  <c:v>48.670588235294119</c:v>
                </c:pt>
                <c:pt idx="198">
                  <c:v>48.917647058823533</c:v>
                </c:pt>
                <c:pt idx="199">
                  <c:v>49.164705882352941</c:v>
                </c:pt>
                <c:pt idx="200">
                  <c:v>49.411764705882355</c:v>
                </c:pt>
                <c:pt idx="201">
                  <c:v>49.658823529411762</c:v>
                </c:pt>
                <c:pt idx="202">
                  <c:v>49.905882352941177</c:v>
                </c:pt>
                <c:pt idx="203">
                  <c:v>50.152941176470584</c:v>
                </c:pt>
                <c:pt idx="204">
                  <c:v>50.400000000000006</c:v>
                </c:pt>
                <c:pt idx="205">
                  <c:v>50.647058823529413</c:v>
                </c:pt>
                <c:pt idx="206">
                  <c:v>50.894117647058827</c:v>
                </c:pt>
                <c:pt idx="207">
                  <c:v>51.141176470588235</c:v>
                </c:pt>
                <c:pt idx="208">
                  <c:v>51.388235294117649</c:v>
                </c:pt>
                <c:pt idx="209">
                  <c:v>51.635294117647057</c:v>
                </c:pt>
                <c:pt idx="210">
                  <c:v>51.882352941176471</c:v>
                </c:pt>
                <c:pt idx="211">
                  <c:v>52.129411764705878</c:v>
                </c:pt>
                <c:pt idx="212">
                  <c:v>52.3764705882353</c:v>
                </c:pt>
                <c:pt idx="213">
                  <c:v>52.623529411764707</c:v>
                </c:pt>
                <c:pt idx="214">
                  <c:v>52.870588235294122</c:v>
                </c:pt>
                <c:pt idx="215">
                  <c:v>53.117647058823529</c:v>
                </c:pt>
                <c:pt idx="216">
                  <c:v>53.364705882352943</c:v>
                </c:pt>
                <c:pt idx="217">
                  <c:v>53.611764705882351</c:v>
                </c:pt>
                <c:pt idx="218">
                  <c:v>53.858823529411765</c:v>
                </c:pt>
                <c:pt idx="219">
                  <c:v>54.105882352941173</c:v>
                </c:pt>
                <c:pt idx="220">
                  <c:v>54.352941176470594</c:v>
                </c:pt>
                <c:pt idx="221">
                  <c:v>54.6</c:v>
                </c:pt>
                <c:pt idx="222">
                  <c:v>54.847058823529416</c:v>
                </c:pt>
                <c:pt idx="223">
                  <c:v>55.094117647058823</c:v>
                </c:pt>
                <c:pt idx="224">
                  <c:v>55.341176470588238</c:v>
                </c:pt>
                <c:pt idx="225">
                  <c:v>55.588235294117645</c:v>
                </c:pt>
                <c:pt idx="226">
                  <c:v>55.835294117647059</c:v>
                </c:pt>
                <c:pt idx="227">
                  <c:v>56.082352941176467</c:v>
                </c:pt>
                <c:pt idx="228">
                  <c:v>56.329411764705888</c:v>
                </c:pt>
                <c:pt idx="229">
                  <c:v>56.576470588235296</c:v>
                </c:pt>
                <c:pt idx="230">
                  <c:v>56.82352941176471</c:v>
                </c:pt>
                <c:pt idx="231">
                  <c:v>57.070588235294117</c:v>
                </c:pt>
                <c:pt idx="232">
                  <c:v>57.317647058823532</c:v>
                </c:pt>
                <c:pt idx="233">
                  <c:v>57.564705882352939</c:v>
                </c:pt>
                <c:pt idx="234">
                  <c:v>57.811764705882354</c:v>
                </c:pt>
                <c:pt idx="235">
                  <c:v>58.058823529411761</c:v>
                </c:pt>
                <c:pt idx="236">
                  <c:v>58.305882352941182</c:v>
                </c:pt>
                <c:pt idx="237">
                  <c:v>58.55294117647059</c:v>
                </c:pt>
                <c:pt idx="238">
                  <c:v>58.800000000000004</c:v>
                </c:pt>
                <c:pt idx="239">
                  <c:v>59.047058823529412</c:v>
                </c:pt>
                <c:pt idx="240">
                  <c:v>59.294117647058826</c:v>
                </c:pt>
                <c:pt idx="241">
                  <c:v>59.541176470588233</c:v>
                </c:pt>
                <c:pt idx="242">
                  <c:v>59.788235294117648</c:v>
                </c:pt>
                <c:pt idx="243">
                  <c:v>60.035294117647055</c:v>
                </c:pt>
                <c:pt idx="244">
                  <c:v>60.282352941176477</c:v>
                </c:pt>
                <c:pt idx="245">
                  <c:v>60.529411764705884</c:v>
                </c:pt>
                <c:pt idx="246">
                  <c:v>60.776470588235298</c:v>
                </c:pt>
                <c:pt idx="247">
                  <c:v>61.023529411764706</c:v>
                </c:pt>
                <c:pt idx="248">
                  <c:v>61.27058823529412</c:v>
                </c:pt>
                <c:pt idx="249">
                  <c:v>61.517647058823528</c:v>
                </c:pt>
                <c:pt idx="250">
                  <c:v>61.764705882352942</c:v>
                </c:pt>
                <c:pt idx="251">
                  <c:v>62.011764705882349</c:v>
                </c:pt>
                <c:pt idx="252">
                  <c:v>62.258823529411771</c:v>
                </c:pt>
                <c:pt idx="253">
                  <c:v>62.505882352941178</c:v>
                </c:pt>
                <c:pt idx="254">
                  <c:v>62.752941176470586</c:v>
                </c:pt>
                <c:pt idx="255">
                  <c:v>63</c:v>
                </c:pt>
              </c:numCache>
            </c:numRef>
          </c:xVal>
          <c:yVal>
            <c:numRef>
              <c:f>Лист1!$Y$74:$Y$329</c:f>
              <c:numCache>
                <c:formatCode>General</c:formatCode>
                <c:ptCount val="256"/>
                <c:pt idx="0">
                  <c:v>6.3245582858458038E-39</c:v>
                </c:pt>
                <c:pt idx="1">
                  <c:v>6.9118386981029519E-37</c:v>
                </c:pt>
                <c:pt idx="2">
                  <c:v>3.7620150628246712E-35</c:v>
                </c:pt>
                <c:pt idx="3">
                  <c:v>1.3596997298494602E-33</c:v>
                </c:pt>
                <c:pt idx="4">
                  <c:v>3.6711892705935097E-32</c:v>
                </c:pt>
                <c:pt idx="5">
                  <c:v>7.8983014878770363E-31</c:v>
                </c:pt>
                <c:pt idx="6">
                  <c:v>1.4104109799780489E-29</c:v>
                </c:pt>
                <c:pt idx="7">
                  <c:v>2.1501571470277465E-28</c:v>
                </c:pt>
                <c:pt idx="8">
                  <c:v>2.8566373524796804E-27</c:v>
                </c:pt>
                <c:pt idx="9">
                  <c:v>3.3599496479166467E-26</c:v>
                </c:pt>
                <c:pt idx="10">
                  <c:v>3.5423469145178204E-25</c:v>
                </c:pt>
                <c:pt idx="11">
                  <c:v>3.3813311456761099E-24</c:v>
                </c:pt>
                <c:pt idx="12">
                  <c:v>2.9465885698034322E-23</c:v>
                </c:pt>
                <c:pt idx="13">
                  <c:v>2.3605088652601522E-22</c:v>
                </c:pt>
                <c:pt idx="14">
                  <c:v>1.748703506304954E-21</c:v>
                </c:pt>
                <c:pt idx="15">
                  <c:v>1.2041072714842619E-20</c:v>
                </c:pt>
                <c:pt idx="16">
                  <c:v>7.7406896023988146E-20</c:v>
                </c:pt>
                <c:pt idx="17">
                  <c:v>4.6639281049747825E-19</c:v>
                </c:pt>
                <c:pt idx="18">
                  <c:v>2.642892592819006E-18</c:v>
                </c:pt>
                <c:pt idx="19">
                  <c:v>1.4128546116498531E-17</c:v>
                </c:pt>
                <c:pt idx="20">
                  <c:v>7.1450076074865292E-17</c:v>
                </c:pt>
                <c:pt idx="21">
                  <c:v>3.4266873219578066E-16</c:v>
                </c:pt>
                <c:pt idx="22">
                  <c:v>1.5620353896197441E-15</c:v>
                </c:pt>
                <c:pt idx="23">
                  <c:v>6.7817561325726575E-15</c:v>
                </c:pt>
                <c:pt idx="24">
                  <c:v>2.8095846834943807E-14</c:v>
                </c:pt>
                <c:pt idx="25">
                  <c:v>1.1125955346637686E-13</c:v>
                </c:pt>
                <c:pt idx="26">
                  <c:v>4.2180819720769257E-13</c:v>
                </c:pt>
                <c:pt idx="27">
                  <c:v>1.5332393200089126E-12</c:v>
                </c:pt>
                <c:pt idx="28">
                  <c:v>5.3506923208474695E-12</c:v>
                </c:pt>
                <c:pt idx="29">
                  <c:v>1.7949859460576998E-11</c:v>
                </c:pt>
                <c:pt idx="30">
                  <c:v>5.7952403401291321E-11</c:v>
                </c:pt>
                <c:pt idx="31">
                  <c:v>1.8026669260770268E-10</c:v>
                </c:pt>
                <c:pt idx="32">
                  <c:v>5.4080007782310979E-10</c:v>
                </c:pt>
                <c:pt idx="33">
                  <c:v>1.5662132123967982E-9</c:v>
                </c:pt>
                <c:pt idx="34">
                  <c:v>4.3827647035977738E-9</c:v>
                </c:pt>
                <c:pt idx="35">
                  <c:v>1.1860297953001319E-8</c:v>
                </c:pt>
                <c:pt idx="36">
                  <c:v>3.1062685115003391E-8</c:v>
                </c:pt>
                <c:pt idx="37">
                  <c:v>7.8796077685548605E-8</c:v>
                </c:pt>
                <c:pt idx="38">
                  <c:v>1.9373170979830423E-7</c:v>
                </c:pt>
                <c:pt idx="39">
                  <c:v>4.6197561567288037E-7</c:v>
                </c:pt>
                <c:pt idx="40">
                  <c:v>1.0691435677000821E-6</c:v>
                </c:pt>
                <c:pt idx="41">
                  <c:v>2.4027790981413299E-6</c:v>
                </c:pt>
                <c:pt idx="42">
                  <c:v>5.2468849694106455E-6</c:v>
                </c:pt>
                <c:pt idx="43">
                  <c:v>1.1138735865293703E-5</c:v>
                </c:pt>
                <c:pt idx="44">
                  <c:v>2.3000766267294913E-5</c:v>
                </c:pt>
                <c:pt idx="45">
                  <c:v>4.6220587451421222E-5</c:v>
                </c:pt>
                <c:pt idx="46">
                  <c:v>9.0431584144084451E-5</c:v>
                </c:pt>
                <c:pt idx="47">
                  <c:v>1.7234225914389311E-4</c:v>
                </c:pt>
                <c:pt idx="48">
                  <c:v>3.2006419555294586E-4</c:v>
                </c:pt>
                <c:pt idx="49">
                  <c:v>5.7947482635095898E-4</c:v>
                </c:pt>
                <c:pt idx="50">
                  <c:v>1.0231869790996949E-3</c:v>
                </c:pt>
                <c:pt idx="51">
                  <c:v>1.7626330312221553E-3</c:v>
                </c:pt>
                <c:pt idx="52">
                  <c:v>2.9635478437032015E-3</c:v>
                </c:pt>
                <c:pt idx="53">
                  <c:v>4.8646917434373299E-3</c:v>
                </c:pt>
                <c:pt idx="54">
                  <c:v>7.7989502553519087E-3</c:v>
                </c:pt>
                <c:pt idx="55">
                  <c:v>1.221497923110957E-2</c:v>
                </c:pt>
                <c:pt idx="56">
                  <c:v>1.8696396782310554E-2</c:v>
                </c:pt>
                <c:pt idx="57">
                  <c:v>2.7974307967517396E-2</c:v>
                </c:pt>
                <c:pt idx="58">
                  <c:v>4.092792840567816E-2</c:v>
                </c:pt>
                <c:pt idx="59">
                  <c:v>5.8567568251224597E-2</c:v>
                </c:pt>
                <c:pt idx="60">
                  <c:v>8.1994595551714636E-2</c:v>
                </c:pt>
                <c:pt idx="61">
                  <c:v>0.1123345161539884</c:v>
                </c:pt>
                <c:pt idx="62">
                  <c:v>0.15064213917424249</c:v>
                </c:pt>
                <c:pt idx="63">
                  <c:v>0.19778185619475325</c:v>
                </c:pt>
                <c:pt idx="64">
                  <c:v>0.25429095796468304</c:v>
                </c:pt>
                <c:pt idx="65">
                  <c:v>0.32023894266761171</c:v>
                </c:pt>
                <c:pt idx="66">
                  <c:v>0.39509999420030073</c:v>
                </c:pt>
                <c:pt idx="67">
                  <c:v>0.47765820194364594</c:v>
                </c:pt>
                <c:pt idx="68">
                  <c:v>0.56596476028616849</c:v>
                </c:pt>
                <c:pt idx="69">
                  <c:v>0.65736279610878023</c:v>
                </c:pt>
                <c:pt idx="70">
                  <c:v>0.74858865352795845</c:v>
                </c:pt>
                <c:pt idx="71">
                  <c:v>0.83594910001612988</c:v>
                </c:pt>
                <c:pt idx="72">
                  <c:v>0.91556330001766728</c:v>
                </c:pt>
                <c:pt idx="73">
                  <c:v>0.98364824209334434</c:v>
                </c:pt>
                <c:pt idx="74">
                  <c:v>1.036818417341633</c:v>
                </c:pt>
                <c:pt idx="75">
                  <c:v>1.072366477364775</c:v>
                </c:pt>
                <c:pt idx="76">
                  <c:v>1.088492289054471</c:v>
                </c:pt>
                <c:pt idx="77">
                  <c:v>1.0844533566275525</c:v>
                </c:pt>
                <c:pt idx="78">
                  <c:v>1.0606192169214526</c:v>
                </c:pt>
                <c:pt idx="79">
                  <c:v>1.0184246006967299</c:v>
                </c:pt>
                <c:pt idx="80">
                  <c:v>0.9602289092283447</c:v>
                </c:pt>
                <c:pt idx="81">
                  <c:v>0.88910084187809713</c:v>
                </c:pt>
                <c:pt idx="82">
                  <c:v>0.8085551210110915</c:v>
                </c:pt>
                <c:pt idx="83">
                  <c:v>0.72227213047290317</c:v>
                </c:pt>
                <c:pt idx="84">
                  <c:v>0.63383064510887399</c:v>
                </c:pt>
                <c:pt idx="85">
                  <c:v>0.54647919485857543</c:v>
                </c:pt>
                <c:pt idx="86">
                  <c:v>0.46296410195660004</c:v>
                </c:pt>
                <c:pt idx="87">
                  <c:v>0.38542331640721955</c:v>
                </c:pt>
                <c:pt idx="88">
                  <c:v>0.31534634978772486</c:v>
                </c:pt>
                <c:pt idx="89">
                  <c:v>0.25359313201227957</c:v>
                </c:pt>
                <c:pt idx="90">
                  <c:v>0.20045933292399207</c:v>
                </c:pt>
                <c:pt idx="91">
                  <c:v>0.15577295101628952</c:v>
                </c:pt>
                <c:pt idx="92">
                  <c:v>0.11900666444101578</c:v>
                </c:pt>
                <c:pt idx="93">
                  <c:v>8.9392102782883009E-2</c:v>
                </c:pt>
                <c:pt idx="94">
                  <c:v>6.6025170140548844E-2</c:v>
                </c:pt>
                <c:pt idx="95">
                  <c:v>4.7955123575767124E-2</c:v>
                </c:pt>
                <c:pt idx="96">
                  <c:v>3.4253659696976628E-2</c:v>
                </c:pt>
                <c:pt idx="97">
                  <c:v>2.4063322055166116E-2</c:v>
                </c:pt>
                <c:pt idx="98">
                  <c:v>1.6626843519167239E-2</c:v>
                </c:pt>
                <c:pt idx="99">
                  <c:v>1.1300495378827982E-2</c:v>
                </c:pt>
                <c:pt idx="100">
                  <c:v>7.5551883389878014E-3</c:v>
                </c:pt>
                <c:pt idx="101">
                  <c:v>4.9691125567600403E-3</c:v>
                </c:pt>
                <c:pt idx="102">
                  <c:v>3.2153081249623673E-3</c:v>
                </c:pt>
                <c:pt idx="103">
                  <c:v>2.046915990787409E-3</c:v>
                </c:pt>
                <c:pt idx="104">
                  <c:v>1.2821341920316838E-3</c:v>
                </c:pt>
                <c:pt idx="105">
                  <c:v>7.9021331835421908E-4</c:v>
                </c:pt>
                <c:pt idx="106">
                  <c:v>4.7923988309891974E-4</c:v>
                </c:pt>
                <c:pt idx="107">
                  <c:v>2.8600831474661769E-4</c:v>
                </c:pt>
                <c:pt idx="108">
                  <c:v>1.6797313723214083E-4</c:v>
                </c:pt>
                <c:pt idx="109">
                  <c:v>9.7085391244264467E-5</c:v>
                </c:pt>
                <c:pt idx="110">
                  <c:v>5.5225196577906873E-5</c:v>
                </c:pt>
                <c:pt idx="111">
                  <c:v>3.0917581095739089E-5</c:v>
                </c:pt>
                <c:pt idx="112">
                  <c:v>1.7036218154795058E-5</c:v>
                </c:pt>
                <c:pt idx="113">
                  <c:v>9.2396176844590493E-6</c:v>
                </c:pt>
                <c:pt idx="114">
                  <c:v>4.9324274856886302E-6</c:v>
                </c:pt>
                <c:pt idx="115">
                  <c:v>2.5918221446538033E-6</c:v>
                </c:pt>
                <c:pt idx="116">
                  <c:v>1.3405976610278257E-6</c:v>
                </c:pt>
                <c:pt idx="117">
                  <c:v>6.8257536587131022E-7</c:v>
                </c:pt>
                <c:pt idx="118">
                  <c:v>3.4211404536406926E-7</c:v>
                </c:pt>
                <c:pt idx="119">
                  <c:v>1.687981664401347E-7</c:v>
                </c:pt>
                <c:pt idx="120">
                  <c:v>8.1987680842351697E-8</c:v>
                </c:pt>
                <c:pt idx="121">
                  <c:v>3.9203082339022863E-8</c:v>
                </c:pt>
                <c:pt idx="122">
                  <c:v>1.8453909953497668E-8</c:v>
                </c:pt>
                <c:pt idx="123">
                  <c:v>8.5518119296696937E-9</c:v>
                </c:pt>
                <c:pt idx="124">
                  <c:v>3.901517884964516E-9</c:v>
                </c:pt>
                <c:pt idx="125">
                  <c:v>1.7523388900469386E-9</c:v>
                </c:pt>
                <c:pt idx="126">
                  <c:v>7.7484372689150619E-10</c:v>
                </c:pt>
                <c:pt idx="127">
                  <c:v>3.3730542441733091E-10</c:v>
                </c:pt>
                <c:pt idx="128">
                  <c:v>1.4455946760742845E-10</c:v>
                </c:pt>
                <c:pt idx="129">
                  <c:v>6.0993529522071776E-11</c:v>
                </c:pt>
                <c:pt idx="130">
                  <c:v>2.5335773801475939E-11</c:v>
                </c:pt>
                <c:pt idx="131">
                  <c:v>1.03608671489133E-11</c:v>
                </c:pt>
                <c:pt idx="132">
                  <c:v>4.1712582028091533E-12</c:v>
                </c:pt>
                <c:pt idx="133">
                  <c:v>1.6532698999319016E-12</c:v>
                </c:pt>
                <c:pt idx="134">
                  <c:v>6.450925195896308E-13</c:v>
                </c:pt>
                <c:pt idx="135">
                  <c:v>2.4779744403284423E-13</c:v>
                </c:pt>
                <c:pt idx="136">
                  <c:v>9.3704915810740309E-14</c:v>
                </c:pt>
                <c:pt idx="137">
                  <c:v>3.4882851871150643E-14</c:v>
                </c:pt>
                <c:pt idx="138">
                  <c:v>1.2783156896881421E-14</c:v>
                </c:pt>
                <c:pt idx="139">
                  <c:v>4.611395756223382E-15</c:v>
                </c:pt>
                <c:pt idx="140">
                  <c:v>1.6375160440466752E-15</c:v>
                </c:pt>
                <c:pt idx="141">
                  <c:v>5.723840275543187E-16</c:v>
                </c:pt>
                <c:pt idx="142">
                  <c:v>1.9693695917864686E-16</c:v>
                </c:pt>
                <c:pt idx="143">
                  <c:v>6.6694934227334056E-17</c:v>
                </c:pt>
                <c:pt idx="144">
                  <c:v>2.2231644742444392E-17</c:v>
                </c:pt>
                <c:pt idx="145">
                  <c:v>7.2937317233833811E-18</c:v>
                </c:pt>
                <c:pt idx="146">
                  <c:v>2.355118853929971E-18</c:v>
                </c:pt>
                <c:pt idx="147">
                  <c:v>7.4841969410605182E-19</c:v>
                </c:pt>
                <c:pt idx="148">
                  <c:v>2.3406175761617684E-19</c:v>
                </c:pt>
                <c:pt idx="149">
                  <c:v>7.2036264808046683E-20</c:v>
                </c:pt>
                <c:pt idx="150">
                  <c:v>2.1816697341865774E-20</c:v>
                </c:pt>
                <c:pt idx="151">
                  <c:v>6.5016647707545959E-21</c:v>
                </c:pt>
                <c:pt idx="152">
                  <c:v>1.9065032034543919E-21</c:v>
                </c:pt>
                <c:pt idx="153">
                  <c:v>5.5005554609468045E-22</c:v>
                </c:pt>
                <c:pt idx="154">
                  <c:v>1.5613821623837777E-22</c:v>
                </c:pt>
                <c:pt idx="155">
                  <c:v>4.3603575594680995E-23</c:v>
                </c:pt>
                <c:pt idx="156">
                  <c:v>1.1979004284252803E-23</c:v>
                </c:pt>
                <c:pt idx="157">
                  <c:v>3.2372741332330441E-24</c:v>
                </c:pt>
                <c:pt idx="158">
                  <c:v>8.6054122528978511E-25</c:v>
                </c:pt>
                <c:pt idx="159">
                  <c:v>2.2499325836417872E-25</c:v>
                </c:pt>
                <c:pt idx="160">
                  <c:v>5.7855409293645294E-26</c:v>
                </c:pt>
                <c:pt idx="161">
                  <c:v>1.4630693565828627E-26</c:v>
                </c:pt>
                <c:pt idx="162">
                  <c:v>3.6383206221901693E-27</c:v>
                </c:pt>
                <c:pt idx="163">
                  <c:v>8.8965070428665568E-28</c:v>
                </c:pt>
                <c:pt idx="164">
                  <c:v>2.1388814841735402E-28</c:v>
                </c:pt>
                <c:pt idx="165">
                  <c:v>5.0555380535010604E-29</c:v>
                </c:pt>
                <c:pt idx="166">
                  <c:v>1.1746947284382783E-29</c:v>
                </c:pt>
                <c:pt idx="167">
                  <c:v>2.6830067792388557E-30</c:v>
                </c:pt>
                <c:pt idx="168">
                  <c:v>6.02307644318903E-31</c:v>
                </c:pt>
                <c:pt idx="169">
                  <c:v>1.3288444223773214E-31</c:v>
                </c:pt>
                <c:pt idx="170">
                  <c:v>2.8810240417928246E-32</c:v>
                </c:pt>
                <c:pt idx="171">
                  <c:v>6.1375198885312003E-33</c:v>
                </c:pt>
                <c:pt idx="172">
                  <c:v>1.2845971859716376E-33</c:v>
                </c:pt>
                <c:pt idx="173">
                  <c:v>2.6413269967542463E-34</c:v>
                </c:pt>
                <c:pt idx="174">
                  <c:v>5.3346998456612431E-35</c:v>
                </c:pt>
                <c:pt idx="175">
                  <c:v>1.0582302550985418E-35</c:v>
                </c:pt>
                <c:pt idx="176">
                  <c:v>2.0614875099321919E-36</c:v>
                </c:pt>
                <c:pt idx="177">
                  <c:v>3.9432811933326568E-37</c:v>
                </c:pt>
                <c:pt idx="178">
                  <c:v>7.4055200581048302E-38</c:v>
                </c:pt>
                <c:pt idx="179">
                  <c:v>1.365263474399198E-38</c:v>
                </c:pt>
                <c:pt idx="180">
                  <c:v>2.4704767631985119E-39</c:v>
                </c:pt>
                <c:pt idx="181">
                  <c:v>4.38719235769271E-40</c:v>
                </c:pt>
                <c:pt idx="182">
                  <c:v>7.6448720832638482E-41</c:v>
                </c:pt>
                <c:pt idx="183">
                  <c:v>1.3069687636493116E-41</c:v>
                </c:pt>
                <c:pt idx="184">
                  <c:v>2.1918109700951499E-42</c:v>
                </c:pt>
                <c:pt idx="185">
                  <c:v>3.6050636033224633E-43</c:v>
                </c:pt>
                <c:pt idx="186">
                  <c:v>5.814618715036323E-44</c:v>
                </c:pt>
                <c:pt idx="187">
                  <c:v>9.1950043851222588E-45</c:v>
                </c:pt>
                <c:pt idx="188">
                  <c:v>1.425365421401907E-45</c:v>
                </c:pt>
                <c:pt idx="189">
                  <c:v>2.1655211617670766E-46</c:v>
                </c:pt>
                <c:pt idx="190">
                  <c:v>3.2238585716532554E-47</c:v>
                </c:pt>
                <c:pt idx="191">
                  <c:v>4.7019627634433352E-48</c:v>
                </c:pt>
                <c:pt idx="192">
                  <c:v>6.7170896620621218E-49</c:v>
                </c:pt>
                <c:pt idx="193">
                  <c:v>9.3969648122112246E-50</c:v>
                </c:pt>
                <c:pt idx="194">
                  <c:v>1.2870658726592731E-50</c:v>
                </c:pt>
                <c:pt idx="195">
                  <c:v>1.7255168842244922E-51</c:v>
                </c:pt>
                <c:pt idx="196">
                  <c:v>2.2637976615190153E-52</c:v>
                </c:pt>
                <c:pt idx="197">
                  <c:v>2.9056721253724964E-53</c:v>
                </c:pt>
                <c:pt idx="198">
                  <c:v>3.647813490727341E-54</c:v>
                </c:pt>
                <c:pt idx="199">
                  <c:v>4.4779332872531952E-55</c:v>
                </c:pt>
                <c:pt idx="200">
                  <c:v>5.3735199447038295E-56</c:v>
                </c:pt>
                <c:pt idx="201">
                  <c:v>6.3015692315290596E-57</c:v>
                </c:pt>
                <c:pt idx="202">
                  <c:v>7.2196196287675107E-58</c:v>
                </c:pt>
                <c:pt idx="203">
                  <c:v>8.0782513791273908E-59</c:v>
                </c:pt>
                <c:pt idx="204">
                  <c:v>8.8249804982065323E-60</c:v>
                </c:pt>
                <c:pt idx="205">
                  <c:v>9.4092126566246439E-61</c:v>
                </c:pt>
                <c:pt idx="206">
                  <c:v>9.7876691989851378E-62</c:v>
                </c:pt>
                <c:pt idx="207">
                  <c:v>9.9295194772311925E-63</c:v>
                </c:pt>
                <c:pt idx="208">
                  <c:v>9.8204038785805057E-64</c:v>
                </c:pt>
                <c:pt idx="209">
                  <c:v>9.4646407852350075E-65</c:v>
                </c:pt>
                <c:pt idx="210">
                  <c:v>8.8851729820570946E-66</c:v>
                </c:pt>
                <c:pt idx="211">
                  <c:v>8.1211804507633725E-67</c:v>
                </c:pt>
                <c:pt idx="212">
                  <c:v>7.2236915060698735E-68</c:v>
                </c:pt>
                <c:pt idx="213">
                  <c:v>6.2498739388529539E-69</c:v>
                </c:pt>
                <c:pt idx="214">
                  <c:v>5.2569033130540712E-70</c:v>
                </c:pt>
                <c:pt idx="215">
                  <c:v>4.2963395847552296E-71</c:v>
                </c:pt>
                <c:pt idx="216">
                  <c:v>3.4097933212341324E-72</c:v>
                </c:pt>
                <c:pt idx="217">
                  <c:v>2.6263714192521482E-73</c:v>
                </c:pt>
                <c:pt idx="218">
                  <c:v>1.9620336945919211E-74</c:v>
                </c:pt>
                <c:pt idx="219">
                  <c:v>1.4206506203503875E-75</c:v>
                </c:pt>
                <c:pt idx="220">
                  <c:v>9.9630043505093242E-77</c:v>
                </c:pt>
                <c:pt idx="221">
                  <c:v>6.762220147404608E-78</c:v>
                </c:pt>
                <c:pt idx="222">
                  <c:v>4.4385228766747273E-79</c:v>
                </c:pt>
                <c:pt idx="223">
                  <c:v>2.8149504470903498E-80</c:v>
                </c:pt>
                <c:pt idx="224">
                  <c:v>1.7234390492389944E-81</c:v>
                </c:pt>
                <c:pt idx="225">
                  <c:v>1.0176497243125301E-82</c:v>
                </c:pt>
                <c:pt idx="226">
                  <c:v>5.7894105681493415E-84</c:v>
                </c:pt>
                <c:pt idx="227">
                  <c:v>3.1697842632410896E-85</c:v>
                </c:pt>
                <c:pt idx="228">
                  <c:v>1.6683075069690037E-86</c:v>
                </c:pt>
                <c:pt idx="229">
                  <c:v>8.4300005030878259E-88</c:v>
                </c:pt>
                <c:pt idx="230">
                  <c:v>4.0840996226137105E-89</c:v>
                </c:pt>
                <c:pt idx="231">
                  <c:v>1.8942948156835537E-90</c:v>
                </c:pt>
                <c:pt idx="232">
                  <c:v>8.3983513995827139E-92</c:v>
                </c:pt>
                <c:pt idx="233">
                  <c:v>3.5529506227541625E-93</c:v>
                </c:pt>
                <c:pt idx="234">
                  <c:v>1.4315918260181126E-94</c:v>
                </c:pt>
                <c:pt idx="235">
                  <c:v>5.4826920996438973E-96</c:v>
                </c:pt>
                <c:pt idx="236">
                  <c:v>1.991292530136984E-97</c:v>
                </c:pt>
                <c:pt idx="237">
                  <c:v>6.8416922373603165E-99</c:v>
                </c:pt>
                <c:pt idx="238">
                  <c:v>2.2175953230339367E-100</c:v>
                </c:pt>
                <c:pt idx="239">
                  <c:v>6.7601531066789349E-102</c:v>
                </c:pt>
                <c:pt idx="240">
                  <c:v>1.9314723161939268E-103</c:v>
                </c:pt>
                <c:pt idx="241">
                  <c:v>5.1521193970791105E-105</c:v>
                </c:pt>
                <c:pt idx="242">
                  <c:v>1.2773849744824155E-106</c:v>
                </c:pt>
                <c:pt idx="243">
                  <c:v>2.928748618742781E-108</c:v>
                </c:pt>
                <c:pt idx="244">
                  <c:v>6.1730064563664082E-110</c:v>
                </c:pt>
                <c:pt idx="245">
                  <c:v>1.1878088225078168E-111</c:v>
                </c:pt>
                <c:pt idx="246">
                  <c:v>2.0693533493168048E-113</c:v>
                </c:pt>
                <c:pt idx="247">
                  <c:v>3.231494530454162E-115</c:v>
                </c:pt>
                <c:pt idx="248">
                  <c:v>4.4675039591529582E-117</c:v>
                </c:pt>
                <c:pt idx="249">
                  <c:v>5.3825348905461817E-119</c:v>
                </c:pt>
                <c:pt idx="250">
                  <c:v>5.5363216017044908E-121</c:v>
                </c:pt>
                <c:pt idx="251">
                  <c:v>4.7265124658831165E-123</c:v>
                </c:pt>
                <c:pt idx="252">
                  <c:v>3.2153146026417141E-125</c:v>
                </c:pt>
                <c:pt idx="253">
                  <c:v>1.6339825761589468E-127</c:v>
                </c:pt>
                <c:pt idx="254">
                  <c:v>5.5140019442934227E-130</c:v>
                </c:pt>
                <c:pt idx="255">
                  <c:v>9.2672301584759496E-133</c:v>
                </c:pt>
              </c:numCache>
            </c:numRef>
          </c:yVal>
          <c:smooth val="0"/>
          <c:extLst>
            <c:ext xmlns:c16="http://schemas.microsoft.com/office/drawing/2014/chart" uri="{C3380CC4-5D6E-409C-BE32-E72D297353CC}">
              <c16:uniqueId val="{00000001-ED24-EF4D-AF55-A843E2D55DBA}"/>
            </c:ext>
          </c:extLst>
        </c:ser>
        <c:ser>
          <c:idx val="1"/>
          <c:order val="2"/>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2-ED24-EF4D-AF55-A843E2D55DBA}"/>
            </c:ext>
          </c:extLst>
        </c:ser>
        <c:ser>
          <c:idx val="2"/>
          <c:order val="3"/>
          <c:tx>
            <c:v>Арифм. код</c:v>
          </c:tx>
          <c:spPr>
            <a:ln>
              <a:solidFill>
                <a:srgbClr val="92D050"/>
              </a:solidFill>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Лист1!$J$3:$J$66</c:f>
              <c:numCache>
                <c:formatCode>General</c:formatCode>
                <c:ptCount val="64"/>
                <c:pt idx="0">
                  <c:v>0.52380952380952384</c:v>
                </c:pt>
                <c:pt idx="1">
                  <c:v>0.53968253968253965</c:v>
                </c:pt>
                <c:pt idx="2">
                  <c:v>0.55555555555555558</c:v>
                </c:pt>
                <c:pt idx="3">
                  <c:v>0.58730158730158732</c:v>
                </c:pt>
                <c:pt idx="4">
                  <c:v>0.60317460317460314</c:v>
                </c:pt>
                <c:pt idx="5">
                  <c:v>0.61904761904761907</c:v>
                </c:pt>
                <c:pt idx="6">
                  <c:v>0.63492063492063489</c:v>
                </c:pt>
                <c:pt idx="7">
                  <c:v>0.65079365079365081</c:v>
                </c:pt>
                <c:pt idx="8">
                  <c:v>0.68253968253968256</c:v>
                </c:pt>
                <c:pt idx="9">
                  <c:v>0.69841269841269837</c:v>
                </c:pt>
                <c:pt idx="10">
                  <c:v>0.7142857142857143</c:v>
                </c:pt>
                <c:pt idx="11">
                  <c:v>0.73015873015873012</c:v>
                </c:pt>
                <c:pt idx="12">
                  <c:v>0.76190476190476186</c:v>
                </c:pt>
                <c:pt idx="13">
                  <c:v>0.77777777777777779</c:v>
                </c:pt>
                <c:pt idx="14">
                  <c:v>0.79365079365079361</c:v>
                </c:pt>
                <c:pt idx="15">
                  <c:v>0.80952380952380953</c:v>
                </c:pt>
                <c:pt idx="16">
                  <c:v>0.82539682539682535</c:v>
                </c:pt>
                <c:pt idx="17">
                  <c:v>0.8571428571428571</c:v>
                </c:pt>
                <c:pt idx="18">
                  <c:v>0.87301587301587302</c:v>
                </c:pt>
                <c:pt idx="19">
                  <c:v>0.88888888888888884</c:v>
                </c:pt>
                <c:pt idx="20">
                  <c:v>0.90476190476190477</c:v>
                </c:pt>
                <c:pt idx="21">
                  <c:v>0.93650793650793651</c:v>
                </c:pt>
                <c:pt idx="22">
                  <c:v>0.95238095238095233</c:v>
                </c:pt>
                <c:pt idx="23">
                  <c:v>0.96825396825396826</c:v>
                </c:pt>
                <c:pt idx="24">
                  <c:v>0.98412698412698407</c:v>
                </c:pt>
                <c:pt idx="25">
                  <c:v>1</c:v>
                </c:pt>
                <c:pt idx="26">
                  <c:v>1.0317460317460319</c:v>
                </c:pt>
                <c:pt idx="27">
                  <c:v>1.0476190476190477</c:v>
                </c:pt>
                <c:pt idx="28">
                  <c:v>1.0634920634920635</c:v>
                </c:pt>
                <c:pt idx="29">
                  <c:v>1.0793650793650793</c:v>
                </c:pt>
                <c:pt idx="30">
                  <c:v>1.1111111111111112</c:v>
                </c:pt>
                <c:pt idx="31">
                  <c:v>1.126984126984127</c:v>
                </c:pt>
                <c:pt idx="32">
                  <c:v>1.1428571428571428</c:v>
                </c:pt>
                <c:pt idx="33">
                  <c:v>1.1587301587301588</c:v>
                </c:pt>
                <c:pt idx="34">
                  <c:v>1.1746031746031746</c:v>
                </c:pt>
                <c:pt idx="35">
                  <c:v>1.2063492063492063</c:v>
                </c:pt>
                <c:pt idx="36">
                  <c:v>1.2222222222222223</c:v>
                </c:pt>
                <c:pt idx="37">
                  <c:v>1.2380952380952381</c:v>
                </c:pt>
                <c:pt idx="38">
                  <c:v>1.253968253968254</c:v>
                </c:pt>
                <c:pt idx="39">
                  <c:v>1.2857142857142858</c:v>
                </c:pt>
                <c:pt idx="40">
                  <c:v>1.3015873015873016</c:v>
                </c:pt>
                <c:pt idx="41">
                  <c:v>1.3174603174603174</c:v>
                </c:pt>
                <c:pt idx="42">
                  <c:v>1.3333333333333333</c:v>
                </c:pt>
                <c:pt idx="43">
                  <c:v>1.3492063492063493</c:v>
                </c:pt>
                <c:pt idx="44">
                  <c:v>1.3809523809523809</c:v>
                </c:pt>
                <c:pt idx="45">
                  <c:v>1.3968253968253967</c:v>
                </c:pt>
                <c:pt idx="46">
                  <c:v>1.4126984126984128</c:v>
                </c:pt>
                <c:pt idx="47">
                  <c:v>1.4285714285714286</c:v>
                </c:pt>
                <c:pt idx="48">
                  <c:v>1.4603174603174602</c:v>
                </c:pt>
                <c:pt idx="49">
                  <c:v>1.4761904761904763</c:v>
                </c:pt>
                <c:pt idx="50">
                  <c:v>1.4920634920634921</c:v>
                </c:pt>
                <c:pt idx="51">
                  <c:v>1.5079365079365079</c:v>
                </c:pt>
                <c:pt idx="52">
                  <c:v>1.5238095238095237</c:v>
                </c:pt>
                <c:pt idx="53">
                  <c:v>1.5555555555555556</c:v>
                </c:pt>
                <c:pt idx="54">
                  <c:v>1.5714285714285714</c:v>
                </c:pt>
                <c:pt idx="55">
                  <c:v>1.5873015873015872</c:v>
                </c:pt>
                <c:pt idx="56">
                  <c:v>1.6031746031746033</c:v>
                </c:pt>
                <c:pt idx="57">
                  <c:v>1.6349206349206349</c:v>
                </c:pt>
                <c:pt idx="58">
                  <c:v>1.6507936507936507</c:v>
                </c:pt>
                <c:pt idx="59">
                  <c:v>1.6666666666666667</c:v>
                </c:pt>
                <c:pt idx="60">
                  <c:v>1.6825396825396826</c:v>
                </c:pt>
                <c:pt idx="61">
                  <c:v>1.6984126984126984</c:v>
                </c:pt>
                <c:pt idx="62">
                  <c:v>1.7301587301587302</c:v>
                </c:pt>
                <c:pt idx="63">
                  <c:v>1.746031746031746</c:v>
                </c:pt>
              </c:numCache>
            </c:numRef>
          </c:yVal>
          <c:smooth val="0"/>
          <c:extLst>
            <c:ext xmlns:c16="http://schemas.microsoft.com/office/drawing/2014/chart" uri="{C3380CC4-5D6E-409C-BE32-E72D297353CC}">
              <c16:uniqueId val="{00000003-ED24-EF4D-AF55-A843E2D55DBA}"/>
            </c:ext>
          </c:extLst>
        </c:ser>
        <c:dLbls>
          <c:showLegendKey val="0"/>
          <c:showVal val="0"/>
          <c:showCatName val="0"/>
          <c:showSerName val="0"/>
          <c:showPercent val="0"/>
          <c:showBubbleSize val="0"/>
        </c:dLbls>
        <c:axId val="201984431"/>
        <c:axId val="1"/>
      </c:scatterChart>
      <c:valAx>
        <c:axId val="201984431"/>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p>
            </c:rich>
          </c:tx>
          <c:layout>
            <c:manualLayout>
              <c:xMode val="edge"/>
              <c:yMode val="edge"/>
              <c:x val="0.43498486869469188"/>
              <c:y val="0.90417713928143095"/>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201984431"/>
        <c:crosses val="autoZero"/>
        <c:crossBetween val="midCat"/>
      </c:valAx>
      <c:spPr>
        <a:noFill/>
        <a:ln w="3175">
          <a:solidFill>
            <a:srgbClr val="B3B3B3"/>
          </a:solidFill>
          <a:prstDash val="solid"/>
        </a:ln>
      </c:spPr>
    </c:plotArea>
    <c:legend>
      <c:legendPos val="r"/>
      <c:layout>
        <c:manualLayout>
          <c:xMode val="edge"/>
          <c:yMode val="edge"/>
          <c:x val="0.13526411657559201"/>
          <c:y val="0.11523882776242372"/>
          <c:w val="0.2775265802998173"/>
          <c:h val="0.20872169124835419"/>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Распр. вер-тей</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Лист1!$Y$3:$Y$66</c:f>
              <c:numCache>
                <c:formatCode>General</c:formatCode>
                <c:ptCount val="64"/>
                <c:pt idx="0">
                  <c:v>1.7425149823369054E-9</c:v>
                </c:pt>
                <c:pt idx="1">
                  <c:v>4.7047904523096514E-8</c:v>
                </c:pt>
                <c:pt idx="2">
                  <c:v>6.2506501723542413E-7</c:v>
                </c:pt>
                <c:pt idx="3">
                  <c:v>5.4469951501944069E-6</c:v>
                </c:pt>
                <c:pt idx="4">
                  <c:v>3.5016397394107033E-5</c:v>
                </c:pt>
                <c:pt idx="5">
                  <c:v>1.7708292396448428E-4</c:v>
                </c:pt>
                <c:pt idx="6">
                  <c:v>7.3362925642429105E-4</c:v>
                </c:pt>
                <c:pt idx="7">
                  <c:v>2.5602163846643556E-3</c:v>
                </c:pt>
                <c:pt idx="8">
                  <c:v>7.680649153993066E-3</c:v>
                </c:pt>
                <c:pt idx="9">
                  <c:v>2.0115985879505673E-2</c:v>
                </c:pt>
                <c:pt idx="10">
                  <c:v>4.6554138749713023E-2</c:v>
                </c:pt>
                <c:pt idx="11">
                  <c:v>9.6131273522134825E-2</c:v>
                </c:pt>
                <c:pt idx="12">
                  <c:v>0.17852950796967904</c:v>
                </c:pt>
                <c:pt idx="13">
                  <c:v>0.30016499691605419</c:v>
                </c:pt>
                <c:pt idx="14">
                  <c:v>0.45943621976947013</c:v>
                </c:pt>
                <c:pt idx="15">
                  <c:v>0.64321070767725796</c:v>
                </c:pt>
                <c:pt idx="16">
                  <c:v>0.82698519558504713</c:v>
                </c:pt>
                <c:pt idx="17">
                  <c:v>0.97987321493690394</c:v>
                </c:pt>
                <c:pt idx="18">
                  <c:v>1.073194473502324</c:v>
                </c:pt>
                <c:pt idx="19">
                  <c:v>1.0893327362617575</c:v>
                </c:pt>
                <c:pt idx="20">
                  <c:v>1.0270851513325139</c:v>
                </c:pt>
                <c:pt idx="21">
                  <c:v>0.90131962259792031</c:v>
                </c:pt>
                <c:pt idx="22">
                  <c:v>0.73744332758011666</c:v>
                </c:pt>
                <c:pt idx="23">
                  <c:v>0.56338838069785357</c:v>
                </c:pt>
                <c:pt idx="24">
                  <c:v>0.40242027192703783</c:v>
                </c:pt>
                <c:pt idx="25">
                  <c:v>0.26904669608836285</c:v>
                </c:pt>
                <c:pt idx="26">
                  <c:v>0.16852375469271044</c:v>
                </c:pt>
                <c:pt idx="27">
                  <c:v>9.8974268629052203E-2</c:v>
                </c:pt>
                <c:pt idx="28">
                  <c:v>5.4536841897640964E-2</c:v>
                </c:pt>
                <c:pt idx="29">
                  <c:v>2.8208711326366064E-2</c:v>
                </c:pt>
                <c:pt idx="30">
                  <c:v>1.3701374072806369E-2</c:v>
                </c:pt>
                <c:pt idx="31">
                  <c:v>6.2508572958886455E-3</c:v>
                </c:pt>
                <c:pt idx="32">
                  <c:v>2.6789388410951172E-3</c:v>
                </c:pt>
                <c:pt idx="33">
                  <c:v>1.0785338191421912E-3</c:v>
                </c:pt>
                <c:pt idx="34">
                  <c:v>4.0784892320502999E-4</c:v>
                </c:pt>
                <c:pt idx="35">
                  <c:v>1.4482798497484774E-4</c:v>
                </c:pt>
                <c:pt idx="36">
                  <c:v>4.8275994991615922E-5</c:v>
                </c:pt>
                <c:pt idx="37">
                  <c:v>1.5097898047571001E-5</c:v>
                </c:pt>
                <c:pt idx="38">
                  <c:v>4.4272031868817165E-6</c:v>
                </c:pt>
                <c:pt idx="39">
                  <c:v>1.2162646117806929E-6</c:v>
                </c:pt>
                <c:pt idx="40">
                  <c:v>3.1275375731503311E-7</c:v>
                </c:pt>
                <c:pt idx="41">
                  <c:v>7.5191669877134321E-8</c:v>
                </c:pt>
                <c:pt idx="42">
                  <c:v>1.6879762625479069E-8</c:v>
                </c:pt>
                <c:pt idx="43">
                  <c:v>3.5329735727746963E-9</c:v>
                </c:pt>
                <c:pt idx="44">
                  <c:v>6.882416050859753E-10</c:v>
                </c:pt>
                <c:pt idx="45">
                  <c:v>1.2453895711079648E-10</c:v>
                </c:pt>
                <c:pt idx="46">
                  <c:v>2.0885415167649081E-11</c:v>
                </c:pt>
                <c:pt idx="47">
                  <c:v>3.2375567585109558E-12</c:v>
                </c:pt>
                <c:pt idx="48">
                  <c:v>4.6250810835870566E-13</c:v>
                </c:pt>
                <c:pt idx="49">
                  <c:v>6.0678906344436419E-14</c:v>
                </c:pt>
                <c:pt idx="50">
                  <c:v>7.2814687613324151E-15</c:v>
                </c:pt>
                <c:pt idx="51">
                  <c:v>7.9545457056572243E-16</c:v>
                </c:pt>
                <c:pt idx="52">
                  <c:v>7.867133115485074E-17</c:v>
                </c:pt>
                <c:pt idx="53">
                  <c:v>6.9977194827765301E-18</c:v>
                </c:pt>
                <c:pt idx="54">
                  <c:v>5.5537456212512962E-19</c:v>
                </c:pt>
                <c:pt idx="55">
                  <c:v>3.8948345915268558E-20</c:v>
                </c:pt>
                <c:pt idx="56">
                  <c:v>2.3845926070572512E-21</c:v>
                </c:pt>
                <c:pt idx="57">
                  <c:v>1.2550487405564438E-22</c:v>
                </c:pt>
                <c:pt idx="58">
                  <c:v>5.5642555000040175E-24</c:v>
                </c:pt>
                <c:pt idx="59">
                  <c:v>2.0209160411636748E-25</c:v>
                </c:pt>
                <c:pt idx="60">
                  <c:v>5.774045831896122E-27</c:v>
                </c:pt>
                <c:pt idx="61">
                  <c:v>1.2170120020390114E-28</c:v>
                </c:pt>
                <c:pt idx="62">
                  <c:v>1.6825050719433578E-30</c:v>
                </c:pt>
                <c:pt idx="63">
                  <c:v>1.1445612734308362E-32</c:v>
                </c:pt>
              </c:numCache>
            </c:numRef>
          </c:yVal>
          <c:smooth val="0"/>
          <c:extLst>
            <c:ext xmlns:c16="http://schemas.microsoft.com/office/drawing/2014/chart" uri="{C3380CC4-5D6E-409C-BE32-E72D297353CC}">
              <c16:uniqueId val="{00000000-A1C9-4C4D-8231-8E1EC2EF5E55}"/>
            </c:ext>
          </c:extLst>
        </c:ser>
        <c:ser>
          <c:idx val="1"/>
          <c:order val="1"/>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1-A1C9-4C4D-8231-8E1EC2EF5E55}"/>
            </c:ext>
          </c:extLst>
        </c:ser>
        <c:ser>
          <c:idx val="2"/>
          <c:order val="2"/>
          <c:tx>
            <c:v>Арифм. код</c:v>
          </c:tx>
          <c:spPr>
            <a:ln>
              <a:solidFill>
                <a:srgbClr val="92D050"/>
              </a:solidFill>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Лист1!$J$3:$J$66</c:f>
              <c:numCache>
                <c:formatCode>General</c:formatCode>
                <c:ptCount val="64"/>
                <c:pt idx="0">
                  <c:v>0.52380952380952384</c:v>
                </c:pt>
                <c:pt idx="1">
                  <c:v>0.53968253968253965</c:v>
                </c:pt>
                <c:pt idx="2">
                  <c:v>0.55555555555555558</c:v>
                </c:pt>
                <c:pt idx="3">
                  <c:v>0.58730158730158732</c:v>
                </c:pt>
                <c:pt idx="4">
                  <c:v>0.60317460317460314</c:v>
                </c:pt>
                <c:pt idx="5">
                  <c:v>0.61904761904761907</c:v>
                </c:pt>
                <c:pt idx="6">
                  <c:v>0.63492063492063489</c:v>
                </c:pt>
                <c:pt idx="7">
                  <c:v>0.65079365079365081</c:v>
                </c:pt>
                <c:pt idx="8">
                  <c:v>0.68253968253968256</c:v>
                </c:pt>
                <c:pt idx="9">
                  <c:v>0.69841269841269837</c:v>
                </c:pt>
                <c:pt idx="10">
                  <c:v>0.7142857142857143</c:v>
                </c:pt>
                <c:pt idx="11">
                  <c:v>0.73015873015873012</c:v>
                </c:pt>
                <c:pt idx="12">
                  <c:v>0.76190476190476186</c:v>
                </c:pt>
                <c:pt idx="13">
                  <c:v>0.77777777777777779</c:v>
                </c:pt>
                <c:pt idx="14">
                  <c:v>0.79365079365079361</c:v>
                </c:pt>
                <c:pt idx="15">
                  <c:v>0.80952380952380953</c:v>
                </c:pt>
                <c:pt idx="16">
                  <c:v>0.82539682539682535</c:v>
                </c:pt>
                <c:pt idx="17">
                  <c:v>0.8571428571428571</c:v>
                </c:pt>
                <c:pt idx="18">
                  <c:v>0.87301587301587302</c:v>
                </c:pt>
                <c:pt idx="19">
                  <c:v>0.88888888888888884</c:v>
                </c:pt>
                <c:pt idx="20">
                  <c:v>0.90476190476190477</c:v>
                </c:pt>
                <c:pt idx="21">
                  <c:v>0.93650793650793651</c:v>
                </c:pt>
                <c:pt idx="22">
                  <c:v>0.95238095238095233</c:v>
                </c:pt>
                <c:pt idx="23">
                  <c:v>0.96825396825396826</c:v>
                </c:pt>
                <c:pt idx="24">
                  <c:v>0.98412698412698407</c:v>
                </c:pt>
                <c:pt idx="25">
                  <c:v>1</c:v>
                </c:pt>
                <c:pt idx="26">
                  <c:v>1.0317460317460319</c:v>
                </c:pt>
                <c:pt idx="27">
                  <c:v>1.0476190476190477</c:v>
                </c:pt>
                <c:pt idx="28">
                  <c:v>1.0634920634920635</c:v>
                </c:pt>
                <c:pt idx="29">
                  <c:v>1.0793650793650793</c:v>
                </c:pt>
                <c:pt idx="30">
                  <c:v>1.1111111111111112</c:v>
                </c:pt>
                <c:pt idx="31">
                  <c:v>1.126984126984127</c:v>
                </c:pt>
                <c:pt idx="32">
                  <c:v>1.1428571428571428</c:v>
                </c:pt>
                <c:pt idx="33">
                  <c:v>1.1587301587301588</c:v>
                </c:pt>
                <c:pt idx="34">
                  <c:v>1.1746031746031746</c:v>
                </c:pt>
                <c:pt idx="35">
                  <c:v>1.2063492063492063</c:v>
                </c:pt>
                <c:pt idx="36">
                  <c:v>1.2222222222222223</c:v>
                </c:pt>
                <c:pt idx="37">
                  <c:v>1.2380952380952381</c:v>
                </c:pt>
                <c:pt idx="38">
                  <c:v>1.253968253968254</c:v>
                </c:pt>
                <c:pt idx="39">
                  <c:v>1.2857142857142858</c:v>
                </c:pt>
                <c:pt idx="40">
                  <c:v>1.3015873015873016</c:v>
                </c:pt>
                <c:pt idx="41">
                  <c:v>1.3174603174603174</c:v>
                </c:pt>
                <c:pt idx="42">
                  <c:v>1.3333333333333333</c:v>
                </c:pt>
                <c:pt idx="43">
                  <c:v>1.3492063492063493</c:v>
                </c:pt>
                <c:pt idx="44">
                  <c:v>1.3809523809523809</c:v>
                </c:pt>
                <c:pt idx="45">
                  <c:v>1.3968253968253967</c:v>
                </c:pt>
                <c:pt idx="46">
                  <c:v>1.4126984126984128</c:v>
                </c:pt>
                <c:pt idx="47">
                  <c:v>1.4285714285714286</c:v>
                </c:pt>
                <c:pt idx="48">
                  <c:v>1.4603174603174602</c:v>
                </c:pt>
                <c:pt idx="49">
                  <c:v>1.4761904761904763</c:v>
                </c:pt>
                <c:pt idx="50">
                  <c:v>1.4920634920634921</c:v>
                </c:pt>
                <c:pt idx="51">
                  <c:v>1.5079365079365079</c:v>
                </c:pt>
                <c:pt idx="52">
                  <c:v>1.5238095238095237</c:v>
                </c:pt>
                <c:pt idx="53">
                  <c:v>1.5555555555555556</c:v>
                </c:pt>
                <c:pt idx="54">
                  <c:v>1.5714285714285714</c:v>
                </c:pt>
                <c:pt idx="55">
                  <c:v>1.5873015873015872</c:v>
                </c:pt>
                <c:pt idx="56">
                  <c:v>1.6031746031746033</c:v>
                </c:pt>
                <c:pt idx="57">
                  <c:v>1.6349206349206349</c:v>
                </c:pt>
                <c:pt idx="58">
                  <c:v>1.6507936507936507</c:v>
                </c:pt>
                <c:pt idx="59">
                  <c:v>1.6666666666666667</c:v>
                </c:pt>
                <c:pt idx="60">
                  <c:v>1.6825396825396826</c:v>
                </c:pt>
                <c:pt idx="61">
                  <c:v>1.6984126984126984</c:v>
                </c:pt>
                <c:pt idx="62">
                  <c:v>1.7301587301587302</c:v>
                </c:pt>
                <c:pt idx="63">
                  <c:v>1.746031746031746</c:v>
                </c:pt>
              </c:numCache>
            </c:numRef>
          </c:yVal>
          <c:smooth val="0"/>
          <c:extLst>
            <c:ext xmlns:c16="http://schemas.microsoft.com/office/drawing/2014/chart" uri="{C3380CC4-5D6E-409C-BE32-E72D297353CC}">
              <c16:uniqueId val="{00000002-A1C9-4C4D-8231-8E1EC2EF5E55}"/>
            </c:ext>
          </c:extLst>
        </c:ser>
        <c:dLbls>
          <c:showLegendKey val="0"/>
          <c:showVal val="0"/>
          <c:showCatName val="0"/>
          <c:showSerName val="0"/>
          <c:showPercent val="0"/>
          <c:showBubbleSize val="0"/>
        </c:dLbls>
        <c:axId val="1188409663"/>
        <c:axId val="1"/>
      </c:scatterChart>
      <c:valAx>
        <c:axId val="1188409663"/>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endParaRPr lang="ru-RU" dirty="0"/>
              </a:p>
            </c:rich>
          </c:tx>
          <c:layout>
            <c:manualLayout>
              <c:xMode val="edge"/>
              <c:yMode val="edge"/>
              <c:x val="0.43498486869469188"/>
              <c:y val="0.90417702610324824"/>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188409663"/>
        <c:crosses val="autoZero"/>
        <c:crossBetween val="midCat"/>
      </c:valAx>
      <c:spPr>
        <a:noFill/>
        <a:ln w="3175">
          <a:solidFill>
            <a:srgbClr val="B3B3B3"/>
          </a:solidFill>
          <a:prstDash val="solid"/>
        </a:ln>
      </c:spPr>
    </c:plotArea>
    <c:legend>
      <c:legendPos val="r"/>
      <c:layout>
        <c:manualLayout>
          <c:xMode val="edge"/>
          <c:yMode val="edge"/>
          <c:x val="0.13526411657559195"/>
          <c:y val="0.1152388789021951"/>
          <c:w val="0.29188303843396352"/>
          <c:h val="0.16459705800440541"/>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Распр. вер-тей</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Лист1!$Y$3:$Y$66</c:f>
              <c:numCache>
                <c:formatCode>General</c:formatCode>
                <c:ptCount val="64"/>
                <c:pt idx="0">
                  <c:v>1.0842021724855081E-18</c:v>
                </c:pt>
                <c:pt idx="1">
                  <c:v>6.8304736866586422E-17</c:v>
                </c:pt>
                <c:pt idx="2">
                  <c:v>2.1174468428641996E-15</c:v>
                </c:pt>
                <c:pt idx="3">
                  <c:v>4.3054752471571923E-14</c:v>
                </c:pt>
                <c:pt idx="4">
                  <c:v>6.4582128707357709E-13</c:v>
                </c:pt>
                <c:pt idx="5">
                  <c:v>7.6206911874682478E-12</c:v>
                </c:pt>
                <c:pt idx="6">
                  <c:v>7.3666681478859412E-11</c:v>
                </c:pt>
                <c:pt idx="7">
                  <c:v>5.9985726347071391E-10</c:v>
                </c:pt>
                <c:pt idx="8">
                  <c:v>4.1990008442949787E-9</c:v>
                </c:pt>
                <c:pt idx="9">
                  <c:v>2.5660560715136142E-8</c:v>
                </c:pt>
                <c:pt idx="10">
                  <c:v>1.3856702786173447E-7</c:v>
                </c:pt>
                <c:pt idx="11">
                  <c:v>6.6764113424290692E-7</c:v>
                </c:pt>
                <c:pt idx="12">
                  <c:v>2.8931115817192541E-6</c:v>
                </c:pt>
                <c:pt idx="13">
                  <c:v>1.1349899282129404E-5</c:v>
                </c:pt>
                <c:pt idx="14">
                  <c:v>4.0535354579033382E-5</c:v>
                </c:pt>
                <c:pt idx="15">
                  <c:v>1.3241549162484312E-4</c:v>
                </c:pt>
                <c:pt idx="16">
                  <c:v>3.9724647487452769E-4</c:v>
                </c:pt>
                <c:pt idx="17">
                  <c:v>1.0982696658295779E-3</c:v>
                </c:pt>
                <c:pt idx="18">
                  <c:v>2.8066891460089174E-3</c:v>
                </c:pt>
                <c:pt idx="19">
                  <c:v>6.6474216616000826E-3</c:v>
                </c:pt>
                <c:pt idx="20">
                  <c:v>1.4624327655520162E-2</c:v>
                </c:pt>
                <c:pt idx="21">
                  <c:v>2.9945051866065064E-2</c:v>
                </c:pt>
                <c:pt idx="22">
                  <c:v>5.7167826289760568E-2</c:v>
                </c:pt>
                <c:pt idx="23">
                  <c:v>0.10190786425566013</c:v>
                </c:pt>
                <c:pt idx="24">
                  <c:v>0.16984644042610009</c:v>
                </c:pt>
                <c:pt idx="25">
                  <c:v>0.26496044706471655</c:v>
                </c:pt>
                <c:pt idx="26">
                  <c:v>0.38724988417150874</c:v>
                </c:pt>
                <c:pt idx="27">
                  <c:v>0.53067576719799259</c:v>
                </c:pt>
                <c:pt idx="28">
                  <c:v>0.68229741496884833</c:v>
                </c:pt>
                <c:pt idx="29">
                  <c:v>0.82346239737619609</c:v>
                </c:pt>
                <c:pt idx="30">
                  <c:v>0.93325738369302236</c:v>
                </c:pt>
                <c:pt idx="31">
                  <c:v>0.99346753747966887</c:v>
                </c:pt>
                <c:pt idx="32">
                  <c:v>0.99346753747966887</c:v>
                </c:pt>
                <c:pt idx="33">
                  <c:v>0.93325738369302236</c:v>
                </c:pt>
                <c:pt idx="34">
                  <c:v>0.82346239737619609</c:v>
                </c:pt>
                <c:pt idx="35">
                  <c:v>0.68229741496884833</c:v>
                </c:pt>
                <c:pt idx="36">
                  <c:v>0.53067576719799259</c:v>
                </c:pt>
                <c:pt idx="37">
                  <c:v>0.38724988417150874</c:v>
                </c:pt>
                <c:pt idx="38">
                  <c:v>0.26496044706471655</c:v>
                </c:pt>
                <c:pt idx="39">
                  <c:v>0.16984644042610009</c:v>
                </c:pt>
                <c:pt idx="40">
                  <c:v>0.10190786425566008</c:v>
                </c:pt>
                <c:pt idx="41">
                  <c:v>5.7167826289760595E-2</c:v>
                </c:pt>
                <c:pt idx="42">
                  <c:v>2.9945051866065064E-2</c:v>
                </c:pt>
                <c:pt idx="43">
                  <c:v>1.4624327655520162E-2</c:v>
                </c:pt>
                <c:pt idx="44">
                  <c:v>6.6474216616000826E-3</c:v>
                </c:pt>
                <c:pt idx="45">
                  <c:v>2.8066891460089148E-3</c:v>
                </c:pt>
                <c:pt idx="46">
                  <c:v>1.0982696658295779E-3</c:v>
                </c:pt>
                <c:pt idx="47">
                  <c:v>3.9724647487452769E-4</c:v>
                </c:pt>
                <c:pt idx="48">
                  <c:v>1.3241549162484312E-4</c:v>
                </c:pt>
                <c:pt idx="49">
                  <c:v>4.0535354579033382E-5</c:v>
                </c:pt>
                <c:pt idx="50">
                  <c:v>1.1349899282129382E-5</c:v>
                </c:pt>
                <c:pt idx="51">
                  <c:v>2.8931115817192541E-6</c:v>
                </c:pt>
                <c:pt idx="52">
                  <c:v>6.6764113424290692E-7</c:v>
                </c:pt>
                <c:pt idx="53">
                  <c:v>1.3856702786173449E-7</c:v>
                </c:pt>
                <c:pt idx="54">
                  <c:v>2.5660560715136142E-8</c:v>
                </c:pt>
                <c:pt idx="55">
                  <c:v>4.1990008442949787E-9</c:v>
                </c:pt>
                <c:pt idx="56">
                  <c:v>5.9985726347071391E-10</c:v>
                </c:pt>
                <c:pt idx="57">
                  <c:v>7.3666681478859412E-11</c:v>
                </c:pt>
                <c:pt idx="58">
                  <c:v>7.6206911874682204E-12</c:v>
                </c:pt>
                <c:pt idx="59">
                  <c:v>6.4582128707357709E-13</c:v>
                </c:pt>
                <c:pt idx="60">
                  <c:v>4.3054752471572069E-14</c:v>
                </c:pt>
                <c:pt idx="61">
                  <c:v>2.1174468428641996E-15</c:v>
                </c:pt>
                <c:pt idx="62">
                  <c:v>6.8304736866586422E-17</c:v>
                </c:pt>
                <c:pt idx="63">
                  <c:v>1.0842021724855081E-18</c:v>
                </c:pt>
              </c:numCache>
            </c:numRef>
          </c:yVal>
          <c:smooth val="0"/>
          <c:extLst>
            <c:ext xmlns:c16="http://schemas.microsoft.com/office/drawing/2014/chart" uri="{C3380CC4-5D6E-409C-BE32-E72D297353CC}">
              <c16:uniqueId val="{00000000-9ACC-2C43-919E-CBAB18C1490F}"/>
            </c:ext>
          </c:extLst>
        </c:ser>
        <c:ser>
          <c:idx val="1"/>
          <c:order val="1"/>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1-9ACC-2C43-919E-CBAB18C1490F}"/>
            </c:ext>
          </c:extLst>
        </c:ser>
        <c:ser>
          <c:idx val="2"/>
          <c:order val="2"/>
          <c:tx>
            <c:v>Арифм. код</c:v>
          </c:tx>
          <c:spPr>
            <a:ln>
              <a:solidFill>
                <a:srgbClr val="92D050"/>
              </a:solidFill>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Лист1!$J$3:$J$66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2-9ACC-2C43-919E-CBAB18C1490F}"/>
            </c:ext>
          </c:extLst>
        </c:ser>
        <c:dLbls>
          <c:showLegendKey val="0"/>
          <c:showVal val="0"/>
          <c:showCatName val="0"/>
          <c:showSerName val="0"/>
          <c:showPercent val="0"/>
          <c:showBubbleSize val="0"/>
        </c:dLbls>
        <c:axId val="1188409663"/>
        <c:axId val="1"/>
      </c:scatterChart>
      <c:valAx>
        <c:axId val="1188409663"/>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endParaRPr lang="ru-RU" dirty="0"/>
              </a:p>
            </c:rich>
          </c:tx>
          <c:layout>
            <c:manualLayout>
              <c:xMode val="edge"/>
              <c:yMode val="edge"/>
              <c:x val="0.43498486869469188"/>
              <c:y val="0.90417702610324824"/>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188409663"/>
        <c:crosses val="autoZero"/>
        <c:crossBetween val="midCat"/>
      </c:valAx>
      <c:spPr>
        <a:noFill/>
        <a:ln w="3175">
          <a:solidFill>
            <a:srgbClr val="B3B3B3"/>
          </a:solidFill>
          <a:prstDash val="solid"/>
        </a:ln>
      </c:spPr>
    </c:plotArea>
    <c:legend>
      <c:legendPos val="r"/>
      <c:layout>
        <c:manualLayout>
          <c:xMode val="edge"/>
          <c:yMode val="edge"/>
          <c:x val="0.15888199492814878"/>
          <c:y val="0.52346518719476787"/>
          <c:w val="0.29188303843396352"/>
          <c:h val="0.16459705800440541"/>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Распр. вер-тей</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Лист1!$Y$3:$Y$66</c:f>
              <c:numCache>
                <c:formatCode>General</c:formatCode>
                <c:ptCount val="64"/>
                <c:pt idx="0">
                  <c:v>1.3100205086376191E-2</c:v>
                </c:pt>
                <c:pt idx="1">
                  <c:v>9.1701435604633397E-2</c:v>
                </c:pt>
                <c:pt idx="2">
                  <c:v>0.31586050041595914</c:v>
                </c:pt>
                <c:pt idx="3">
                  <c:v>0.71361076019901959</c:v>
                </c:pt>
                <c:pt idx="4">
                  <c:v>1.1893512669983661</c:v>
                </c:pt>
                <c:pt idx="5">
                  <c:v>1.5593716611756361</c:v>
                </c:pt>
                <c:pt idx="6">
                  <c:v>1.6748806731145716</c:v>
                </c:pt>
                <c:pt idx="7">
                  <c:v>1.515368228056041</c:v>
                </c:pt>
                <c:pt idx="8">
                  <c:v>1.1786197329324768</c:v>
                </c:pt>
                <c:pt idx="9">
                  <c:v>0.80029734952205167</c:v>
                </c:pt>
                <c:pt idx="10">
                  <c:v>0.480178409713231</c:v>
                </c:pt>
                <c:pt idx="11">
                  <c:v>0.2570652092404167</c:v>
                </c:pt>
                <c:pt idx="12">
                  <c:v>0.12377213778242276</c:v>
                </c:pt>
                <c:pt idx="13">
                  <c:v>5.3951957494902267E-2</c:v>
                </c:pt>
                <c:pt idx="14">
                  <c:v>2.140950694242158E-2</c:v>
                </c:pt>
                <c:pt idx="15">
                  <c:v>7.7708580753974533E-3</c:v>
                </c:pt>
                <c:pt idx="16">
                  <c:v>2.5902860251324801E-3</c:v>
                </c:pt>
                <c:pt idx="17">
                  <c:v>7.9570877896226579E-4</c:v>
                </c:pt>
                <c:pt idx="18">
                  <c:v>2.2594199896459392E-4</c:v>
                </c:pt>
                <c:pt idx="19">
                  <c:v>5.9458420780156404E-5</c:v>
                </c:pt>
                <c:pt idx="20">
                  <c:v>1.4534280635149337E-5</c:v>
                </c:pt>
                <c:pt idx="21">
                  <c:v>3.3067410968858233E-6</c:v>
                </c:pt>
                <c:pt idx="22">
                  <c:v>7.0142992964244782E-7</c:v>
                </c:pt>
                <c:pt idx="23">
                  <c:v>1.3893056577459164E-7</c:v>
                </c:pt>
                <c:pt idx="24">
                  <c:v>2.5727882550850138E-8</c:v>
                </c:pt>
                <c:pt idx="25">
                  <c:v>4.4594996421473611E-9</c:v>
                </c:pt>
                <c:pt idx="26">
                  <c:v>7.2419224957948335E-10</c:v>
                </c:pt>
                <c:pt idx="27">
                  <c:v>1.1026795569728883E-10</c:v>
                </c:pt>
                <c:pt idx="28">
                  <c:v>1.5752565099612639E-11</c:v>
                </c:pt>
                <c:pt idx="29">
                  <c:v>2.1124129443924893E-12</c:v>
                </c:pt>
                <c:pt idx="30">
                  <c:v>2.6600755596053717E-13</c:v>
                </c:pt>
                <c:pt idx="31">
                  <c:v>3.1463259307160291E-14</c:v>
                </c:pt>
                <c:pt idx="32">
                  <c:v>3.4959177007956043E-15</c:v>
                </c:pt>
                <c:pt idx="33">
                  <c:v>3.6489376674970671E-16</c:v>
                </c:pt>
                <c:pt idx="34">
                  <c:v>3.5773898700951643E-17</c:v>
                </c:pt>
                <c:pt idx="35">
                  <c:v>3.2934700391352195E-18</c:v>
                </c:pt>
                <c:pt idx="36">
                  <c:v>2.8462086757958946E-19</c:v>
                </c:pt>
                <c:pt idx="37">
                  <c:v>2.3077367641588292E-20</c:v>
                </c:pt>
                <c:pt idx="38">
                  <c:v>1.7544197622260334E-21</c:v>
                </c:pt>
                <c:pt idx="39">
                  <c:v>1.2495867252322015E-22</c:v>
                </c:pt>
                <c:pt idx="40">
                  <c:v>8.3305781682147647E-24</c:v>
                </c:pt>
                <c:pt idx="41">
                  <c:v>5.1925012972612268E-25</c:v>
                </c:pt>
                <c:pt idx="42">
                  <c:v>3.0220907021096815E-26</c:v>
                </c:pt>
                <c:pt idx="43">
                  <c:v>1.6398941794393686E-27</c:v>
                </c:pt>
                <c:pt idx="44">
                  <c:v>8.2822938355523288E-29</c:v>
                </c:pt>
                <c:pt idx="45">
                  <c:v>3.8855205648270268E-30</c:v>
                </c:pt>
                <c:pt idx="46">
                  <c:v>1.6893567673160888E-31</c:v>
                </c:pt>
                <c:pt idx="47">
                  <c:v>6.7893770790482292E-33</c:v>
                </c:pt>
                <c:pt idx="48">
                  <c:v>2.5145841033511518E-34</c:v>
                </c:pt>
                <c:pt idx="49">
                  <c:v>8.5530071542556711E-36</c:v>
                </c:pt>
                <c:pt idx="50">
                  <c:v>2.660935559101785E-37</c:v>
                </c:pt>
                <c:pt idx="51">
                  <c:v>7.5364187948416391E-39</c:v>
                </c:pt>
                <c:pt idx="52">
                  <c:v>1.9324150756004008E-40</c:v>
                </c:pt>
                <c:pt idx="53">
                  <c:v>4.4563031093510052E-42</c:v>
                </c:pt>
                <c:pt idx="54">
                  <c:v>9.1693479616275412E-44</c:v>
                </c:pt>
                <c:pt idx="55">
                  <c:v>1.6671541748413978E-45</c:v>
                </c:pt>
                <c:pt idx="56">
                  <c:v>2.6462764680022535E-47</c:v>
                </c:pt>
                <c:pt idx="57">
                  <c:v>3.6109035625761175E-49</c:v>
                </c:pt>
                <c:pt idx="58">
                  <c:v>4.1504638650299095E-51</c:v>
                </c:pt>
                <c:pt idx="59">
                  <c:v>3.9081580650000387E-53</c:v>
                </c:pt>
                <c:pt idx="60">
                  <c:v>2.8949319000000499E-55</c:v>
                </c:pt>
                <c:pt idx="61">
                  <c:v>1.5819300000000062E-57</c:v>
                </c:pt>
                <c:pt idx="62">
                  <c:v>5.6700000000000333E-60</c:v>
                </c:pt>
                <c:pt idx="63">
                  <c:v>1.000000000000005E-62</c:v>
                </c:pt>
              </c:numCache>
            </c:numRef>
          </c:yVal>
          <c:smooth val="0"/>
          <c:extLst>
            <c:ext xmlns:c16="http://schemas.microsoft.com/office/drawing/2014/chart" uri="{C3380CC4-5D6E-409C-BE32-E72D297353CC}">
              <c16:uniqueId val="{00000000-B32C-B341-9F80-7AB695283A80}"/>
            </c:ext>
          </c:extLst>
        </c:ser>
        <c:ser>
          <c:idx val="1"/>
          <c:order val="1"/>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1-B32C-B341-9F80-7AB695283A80}"/>
            </c:ext>
          </c:extLst>
        </c:ser>
        <c:ser>
          <c:idx val="2"/>
          <c:order val="2"/>
          <c:tx>
            <c:v>Арифм. код</c:v>
          </c:tx>
          <c:spPr>
            <a:ln>
              <a:solidFill>
                <a:srgbClr val="92D050"/>
              </a:solidFill>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Лист1!$J$3:$J$66</c:f>
              <c:numCache>
                <c:formatCode>General</c:formatCode>
                <c:ptCount val="64"/>
                <c:pt idx="0">
                  <c:v>0.15873015873015872</c:v>
                </c:pt>
                <c:pt idx="1">
                  <c:v>0.20634920634920634</c:v>
                </c:pt>
                <c:pt idx="2">
                  <c:v>0.25396825396825395</c:v>
                </c:pt>
                <c:pt idx="3">
                  <c:v>0.31746031746031744</c:v>
                </c:pt>
                <c:pt idx="4">
                  <c:v>0.36507936507936506</c:v>
                </c:pt>
                <c:pt idx="5">
                  <c:v>0.41269841269841268</c:v>
                </c:pt>
                <c:pt idx="6">
                  <c:v>0.46031746031746029</c:v>
                </c:pt>
                <c:pt idx="7">
                  <c:v>0.50793650793650791</c:v>
                </c:pt>
                <c:pt idx="8">
                  <c:v>0.55555555555555558</c:v>
                </c:pt>
                <c:pt idx="9">
                  <c:v>0.61904761904761907</c:v>
                </c:pt>
                <c:pt idx="10">
                  <c:v>0.66666666666666663</c:v>
                </c:pt>
                <c:pt idx="11">
                  <c:v>0.7142857142857143</c:v>
                </c:pt>
                <c:pt idx="12">
                  <c:v>0.76190476190476186</c:v>
                </c:pt>
                <c:pt idx="13">
                  <c:v>0.80952380952380953</c:v>
                </c:pt>
                <c:pt idx="14">
                  <c:v>0.8571428571428571</c:v>
                </c:pt>
                <c:pt idx="15">
                  <c:v>0.92063492063492058</c:v>
                </c:pt>
                <c:pt idx="16">
                  <c:v>0.96825396825396826</c:v>
                </c:pt>
                <c:pt idx="17">
                  <c:v>1.0158730158730158</c:v>
                </c:pt>
                <c:pt idx="18">
                  <c:v>1.0634920634920635</c:v>
                </c:pt>
                <c:pt idx="19">
                  <c:v>1.1111111111111112</c:v>
                </c:pt>
                <c:pt idx="20">
                  <c:v>1.1587301587301588</c:v>
                </c:pt>
                <c:pt idx="21">
                  <c:v>1.2222222222222223</c:v>
                </c:pt>
                <c:pt idx="22">
                  <c:v>1.2698412698412698</c:v>
                </c:pt>
                <c:pt idx="23">
                  <c:v>1.3174603174603174</c:v>
                </c:pt>
                <c:pt idx="24">
                  <c:v>1.3650793650793651</c:v>
                </c:pt>
                <c:pt idx="25">
                  <c:v>1.4126984126984128</c:v>
                </c:pt>
                <c:pt idx="26">
                  <c:v>1.4603174603174602</c:v>
                </c:pt>
                <c:pt idx="27">
                  <c:v>1.5238095238095237</c:v>
                </c:pt>
                <c:pt idx="28">
                  <c:v>1.5714285714285714</c:v>
                </c:pt>
                <c:pt idx="29">
                  <c:v>1.6190476190476191</c:v>
                </c:pt>
                <c:pt idx="30">
                  <c:v>1.6666666666666667</c:v>
                </c:pt>
                <c:pt idx="31">
                  <c:v>1.7142857142857142</c:v>
                </c:pt>
                <c:pt idx="32">
                  <c:v>1.7777777777777777</c:v>
                </c:pt>
                <c:pt idx="33">
                  <c:v>1.8253968253968254</c:v>
                </c:pt>
                <c:pt idx="34">
                  <c:v>1.873015873015873</c:v>
                </c:pt>
                <c:pt idx="35">
                  <c:v>1.9206349206349207</c:v>
                </c:pt>
                <c:pt idx="36">
                  <c:v>1.9682539682539681</c:v>
                </c:pt>
                <c:pt idx="37">
                  <c:v>2.0158730158730158</c:v>
                </c:pt>
                <c:pt idx="38">
                  <c:v>2.0793650793650795</c:v>
                </c:pt>
                <c:pt idx="39">
                  <c:v>2.126984126984127</c:v>
                </c:pt>
                <c:pt idx="40">
                  <c:v>2.1746031746031744</c:v>
                </c:pt>
                <c:pt idx="41">
                  <c:v>2.2222222222222223</c:v>
                </c:pt>
                <c:pt idx="42">
                  <c:v>2.2698412698412698</c:v>
                </c:pt>
                <c:pt idx="43">
                  <c:v>2.3174603174603177</c:v>
                </c:pt>
                <c:pt idx="44">
                  <c:v>2.3809523809523809</c:v>
                </c:pt>
                <c:pt idx="45">
                  <c:v>2.4285714285714284</c:v>
                </c:pt>
                <c:pt idx="46">
                  <c:v>2.4761904761904763</c:v>
                </c:pt>
                <c:pt idx="47">
                  <c:v>2.5238095238095237</c:v>
                </c:pt>
                <c:pt idx="48">
                  <c:v>2.5714285714285716</c:v>
                </c:pt>
                <c:pt idx="49">
                  <c:v>2.6190476190476191</c:v>
                </c:pt>
                <c:pt idx="50">
                  <c:v>2.6825396825396823</c:v>
                </c:pt>
                <c:pt idx="51">
                  <c:v>2.7301587301587302</c:v>
                </c:pt>
                <c:pt idx="52">
                  <c:v>2.7777777777777777</c:v>
                </c:pt>
                <c:pt idx="53">
                  <c:v>2.8253968253968256</c:v>
                </c:pt>
                <c:pt idx="54">
                  <c:v>2.873015873015873</c:v>
                </c:pt>
                <c:pt idx="55">
                  <c:v>2.9206349206349205</c:v>
                </c:pt>
                <c:pt idx="56">
                  <c:v>2.9841269841269842</c:v>
                </c:pt>
                <c:pt idx="57">
                  <c:v>3.0317460317460316</c:v>
                </c:pt>
                <c:pt idx="58">
                  <c:v>3.0793650793650795</c:v>
                </c:pt>
                <c:pt idx="59">
                  <c:v>3.126984126984127</c:v>
                </c:pt>
                <c:pt idx="60">
                  <c:v>3.1746031746031744</c:v>
                </c:pt>
                <c:pt idx="61">
                  <c:v>3.2222222222222223</c:v>
                </c:pt>
                <c:pt idx="62">
                  <c:v>3.2857142857142856</c:v>
                </c:pt>
                <c:pt idx="63">
                  <c:v>3.3333333333333335</c:v>
                </c:pt>
              </c:numCache>
            </c:numRef>
          </c:yVal>
          <c:smooth val="0"/>
          <c:extLst>
            <c:ext xmlns:c16="http://schemas.microsoft.com/office/drawing/2014/chart" uri="{C3380CC4-5D6E-409C-BE32-E72D297353CC}">
              <c16:uniqueId val="{00000002-B32C-B341-9F80-7AB695283A80}"/>
            </c:ext>
          </c:extLst>
        </c:ser>
        <c:dLbls>
          <c:showLegendKey val="0"/>
          <c:showVal val="0"/>
          <c:showCatName val="0"/>
          <c:showSerName val="0"/>
          <c:showPercent val="0"/>
          <c:showBubbleSize val="0"/>
        </c:dLbls>
        <c:axId val="1188409663"/>
        <c:axId val="1"/>
      </c:scatterChart>
      <c:valAx>
        <c:axId val="1188409663"/>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endParaRPr lang="ru-RU" dirty="0"/>
              </a:p>
            </c:rich>
          </c:tx>
          <c:layout>
            <c:manualLayout>
              <c:xMode val="edge"/>
              <c:yMode val="edge"/>
              <c:x val="0.43498486869469188"/>
              <c:y val="0.90417702610324824"/>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188409663"/>
        <c:crosses val="autoZero"/>
        <c:crossBetween val="midCat"/>
      </c:valAx>
      <c:spPr>
        <a:noFill/>
        <a:ln w="3175">
          <a:solidFill>
            <a:srgbClr val="B3B3B3"/>
          </a:solidFill>
          <a:prstDash val="solid"/>
        </a:ln>
      </c:spPr>
    </c:plotArea>
    <c:legend>
      <c:legendPos val="r"/>
      <c:layout>
        <c:manualLayout>
          <c:xMode val="edge"/>
          <c:yMode val="edge"/>
          <c:x val="0.13526411657559195"/>
          <c:y val="0.1152388789021951"/>
          <c:w val="0.29188303843396352"/>
          <c:h val="0.16459705800440541"/>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783349596789741E-2"/>
          <c:y val="6.1425061425061427E-2"/>
          <c:w val="0.88080561932023038"/>
          <c:h val="0.7764127764127764"/>
        </c:manualLayout>
      </c:layout>
      <c:scatterChart>
        <c:scatterStyle val="lineMarker"/>
        <c:varyColors val="0"/>
        <c:ser>
          <c:idx val="0"/>
          <c:order val="0"/>
          <c:tx>
            <c:v>Распр. вер-тей</c:v>
          </c:tx>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Лист1!$Y$3:$Y$66</c:f>
              <c:numCache>
                <c:formatCode>General</c:formatCode>
                <c:ptCount val="64"/>
                <c:pt idx="0">
                  <c:v>2.8005463747668253</c:v>
                </c:pt>
                <c:pt idx="1">
                  <c:v>3.6007024818430606</c:v>
                </c:pt>
                <c:pt idx="2">
                  <c:v>2.2779954476966306</c:v>
                </c:pt>
                <c:pt idx="3">
                  <c:v>0.94529062795574426</c:v>
                </c:pt>
                <c:pt idx="4">
                  <c:v>0.28937468202726874</c:v>
                </c:pt>
                <c:pt idx="5">
                  <c:v>6.9686147916770913E-2</c:v>
                </c:pt>
                <c:pt idx="6">
                  <c:v>1.3747607412152073E-2</c:v>
                </c:pt>
                <c:pt idx="7">
                  <c:v>2.2845878206783315E-3</c:v>
                </c:pt>
                <c:pt idx="8">
                  <c:v>3.2636968866833348E-4</c:v>
                </c:pt>
                <c:pt idx="9">
                  <c:v>4.0703702668386143E-5</c:v>
                </c:pt>
                <c:pt idx="10">
                  <c:v>4.4857141716180579E-6</c:v>
                </c:pt>
                <c:pt idx="11">
                  <c:v>4.4108135639287307E-7</c:v>
                </c:pt>
                <c:pt idx="12">
                  <c:v>3.9007194783042919E-8</c:v>
                </c:pt>
                <c:pt idx="13">
                  <c:v>3.1230250140269944E-9</c:v>
                </c:pt>
                <c:pt idx="14">
                  <c:v>2.2762572988535031E-10</c:v>
                </c:pt>
                <c:pt idx="15">
                  <c:v>1.5175048659023383E-11</c:v>
                </c:pt>
                <c:pt idx="16">
                  <c:v>9.2908461177693888E-13</c:v>
                </c:pt>
                <c:pt idx="17">
                  <c:v>5.2421340640475428E-14</c:v>
                </c:pt>
                <c:pt idx="18">
                  <c:v>2.7339928225191164E-15</c:v>
                </c:pt>
                <c:pt idx="19">
                  <c:v>1.3214788078771316E-16</c:v>
                </c:pt>
                <c:pt idx="20">
                  <c:v>5.9331701578156826E-18</c:v>
                </c:pt>
                <c:pt idx="21">
                  <c:v>2.4793616791649692E-19</c:v>
                </c:pt>
                <c:pt idx="22">
                  <c:v>9.659850698045292E-21</c:v>
                </c:pt>
                <c:pt idx="23">
                  <c:v>3.5142313985790176E-22</c:v>
                </c:pt>
                <c:pt idx="24">
                  <c:v>1.195316802237749E-23</c:v>
                </c:pt>
                <c:pt idx="25">
                  <c:v>3.8054983907978104E-25</c:v>
                </c:pt>
                <c:pt idx="26">
                  <c:v>1.1350780129537993E-26</c:v>
                </c:pt>
                <c:pt idx="27">
                  <c:v>3.1744434224709286E-28</c:v>
                </c:pt>
                <c:pt idx="28">
                  <c:v>8.3294433825769488E-30</c:v>
                </c:pt>
                <c:pt idx="29">
                  <c:v>2.051587040043549E-31</c:v>
                </c:pt>
                <c:pt idx="30">
                  <c:v>4.7451673035021214E-33</c:v>
                </c:pt>
                <c:pt idx="31">
                  <c:v>1.0308790060274468E-34</c:v>
                </c:pt>
                <c:pt idx="32">
                  <c:v>2.1038347061784848E-36</c:v>
                </c:pt>
                <c:pt idx="33">
                  <c:v>4.0333256581035126E-38</c:v>
                </c:pt>
                <c:pt idx="34">
                  <c:v>7.2628913411226605E-40</c:v>
                </c:pt>
                <c:pt idx="35">
                  <c:v>1.2281273987904319E-41</c:v>
                </c:pt>
                <c:pt idx="36">
                  <c:v>1.9494085695086789E-43</c:v>
                </c:pt>
                <c:pt idx="37">
                  <c:v>2.9031456909395354E-45</c:v>
                </c:pt>
                <c:pt idx="38">
                  <c:v>4.0538017166716497E-47</c:v>
                </c:pt>
                <c:pt idx="39">
                  <c:v>5.3032466204497194E-49</c:v>
                </c:pt>
                <c:pt idx="40">
                  <c:v>6.4937713719790312E-51</c:v>
                </c:pt>
                <c:pt idx="41">
                  <c:v>7.4343823571687617E-53</c:v>
                </c:pt>
                <c:pt idx="42">
                  <c:v>7.9473475149518882E-55</c:v>
                </c:pt>
                <c:pt idx="43">
                  <c:v>7.92094436706176E-57</c:v>
                </c:pt>
                <c:pt idx="44">
                  <c:v>7.347814811745715E-59</c:v>
                </c:pt>
                <c:pt idx="45">
                  <c:v>6.3314504046789873E-61</c:v>
                </c:pt>
                <c:pt idx="46">
                  <c:v>5.0561715742774457E-63</c:v>
                </c:pt>
                <c:pt idx="47">
                  <c:v>3.732302073934805E-65</c:v>
                </c:pt>
                <c:pt idx="48">
                  <c:v>2.5389810026767808E-67</c:v>
                </c:pt>
                <c:pt idx="49">
                  <c:v>1.5862022090858423E-69</c:v>
                </c:pt>
                <c:pt idx="50">
                  <c:v>9.0640126233477913E-72</c:v>
                </c:pt>
                <c:pt idx="51">
                  <c:v>4.7151726331940115E-74</c:v>
                </c:pt>
                <c:pt idx="52">
                  <c:v>2.2206464520537165E-76</c:v>
                </c:pt>
                <c:pt idx="53">
                  <c:v>9.4058956382715555E-79</c:v>
                </c:pt>
                <c:pt idx="54">
                  <c:v>3.5547602563385107E-81</c:v>
                </c:pt>
                <c:pt idx="55">
                  <c:v>1.1871184529516453E-83</c:v>
                </c:pt>
                <c:pt idx="56">
                  <c:v>3.4609867432992732E-86</c:v>
                </c:pt>
                <c:pt idx="57">
                  <c:v>8.674152238845207E-89</c:v>
                </c:pt>
                <c:pt idx="58">
                  <c:v>1.8312777421910942E-91</c:v>
                </c:pt>
                <c:pt idx="59">
                  <c:v>3.1672046734540134E-94</c:v>
                </c:pt>
                <c:pt idx="60">
                  <c:v>4.3091220046992712E-97</c:v>
                </c:pt>
                <c:pt idx="61">
                  <c:v>4.3249802656733739E-100</c:v>
                </c:pt>
                <c:pt idx="62">
                  <c:v>2.8472549477770948E-103</c:v>
                </c:pt>
                <c:pt idx="63">
                  <c:v>9.223372036854903E-107</c:v>
                </c:pt>
              </c:numCache>
            </c:numRef>
          </c:yVal>
          <c:smooth val="0"/>
          <c:extLst>
            <c:ext xmlns:c16="http://schemas.microsoft.com/office/drawing/2014/chart" uri="{C3380CC4-5D6E-409C-BE32-E72D297353CC}">
              <c16:uniqueId val="{00000000-D037-1945-8D29-39AEE97D398E}"/>
            </c:ext>
          </c:extLst>
        </c:ser>
        <c:ser>
          <c:idx val="1"/>
          <c:order val="1"/>
          <c:tx>
            <c:v>(Bn+Bk)/n</c:v>
          </c:tx>
          <c:spPr>
            <a:ln w="38100">
              <a:solidFill>
                <a:srgbClr val="004586"/>
              </a:solidFill>
              <a:prstDash val="solid"/>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Лист1!$G$3:$G$66</c:f>
              <c:numCache>
                <c:formatCode>General</c:formatCode>
                <c:ptCount val="64"/>
                <c:pt idx="0">
                  <c:v>9.5238095238095233E-2</c:v>
                </c:pt>
                <c:pt idx="1">
                  <c:v>0.19047619047619047</c:v>
                </c:pt>
                <c:pt idx="2">
                  <c:v>0.26984126984126983</c:v>
                </c:pt>
                <c:pt idx="3">
                  <c:v>0.34920634920634919</c:v>
                </c:pt>
                <c:pt idx="4">
                  <c:v>0.41269841269841268</c:v>
                </c:pt>
                <c:pt idx="5">
                  <c:v>0.46031746031746029</c:v>
                </c:pt>
                <c:pt idx="6">
                  <c:v>0.52380952380952384</c:v>
                </c:pt>
                <c:pt idx="7">
                  <c:v>0.5714285714285714</c:v>
                </c:pt>
                <c:pt idx="8">
                  <c:v>0.60317460317460314</c:v>
                </c:pt>
                <c:pt idx="9">
                  <c:v>0.65079365079365081</c:v>
                </c:pt>
                <c:pt idx="10">
                  <c:v>0.68253968253968256</c:v>
                </c:pt>
                <c:pt idx="11">
                  <c:v>0.73015873015873012</c:v>
                </c:pt>
                <c:pt idx="12">
                  <c:v>0.76190476190476186</c:v>
                </c:pt>
                <c:pt idx="13">
                  <c:v>0.79365079365079361</c:v>
                </c:pt>
                <c:pt idx="14">
                  <c:v>0.82539682539682535</c:v>
                </c:pt>
                <c:pt idx="15">
                  <c:v>0.84126984126984128</c:v>
                </c:pt>
                <c:pt idx="16">
                  <c:v>0.87301587301587302</c:v>
                </c:pt>
                <c:pt idx="17">
                  <c:v>0.88888888888888884</c:v>
                </c:pt>
                <c:pt idx="18">
                  <c:v>0.92063492063492058</c:v>
                </c:pt>
                <c:pt idx="19">
                  <c:v>0.93650793650793651</c:v>
                </c:pt>
                <c:pt idx="20">
                  <c:v>0.95238095238095233</c:v>
                </c:pt>
                <c:pt idx="21">
                  <c:v>0.96825396825396826</c:v>
                </c:pt>
                <c:pt idx="22">
                  <c:v>0.98412698412698407</c:v>
                </c:pt>
                <c:pt idx="23">
                  <c:v>1</c:v>
                </c:pt>
                <c:pt idx="24">
                  <c:v>1.0158730158730158</c:v>
                </c:pt>
                <c:pt idx="25">
                  <c:v>1.0158730158730158</c:v>
                </c:pt>
                <c:pt idx="26">
                  <c:v>1.0317460317460319</c:v>
                </c:pt>
                <c:pt idx="27">
                  <c:v>1.0317460317460319</c:v>
                </c:pt>
                <c:pt idx="28">
                  <c:v>1.0476190476190477</c:v>
                </c:pt>
                <c:pt idx="29">
                  <c:v>1.0476190476190477</c:v>
                </c:pt>
                <c:pt idx="30">
                  <c:v>1.0476190476190477</c:v>
                </c:pt>
                <c:pt idx="31">
                  <c:v>1.0476190476190477</c:v>
                </c:pt>
                <c:pt idx="32">
                  <c:v>1.0476190476190477</c:v>
                </c:pt>
                <c:pt idx="33">
                  <c:v>1.0476190476190477</c:v>
                </c:pt>
                <c:pt idx="34">
                  <c:v>1.0476190476190477</c:v>
                </c:pt>
                <c:pt idx="35">
                  <c:v>1.0476190476190477</c:v>
                </c:pt>
                <c:pt idx="36">
                  <c:v>1.0317460317460319</c:v>
                </c:pt>
                <c:pt idx="37">
                  <c:v>1.0317460317460319</c:v>
                </c:pt>
                <c:pt idx="38">
                  <c:v>1.0158730158730158</c:v>
                </c:pt>
                <c:pt idx="39">
                  <c:v>1.0158730158730158</c:v>
                </c:pt>
                <c:pt idx="40">
                  <c:v>1</c:v>
                </c:pt>
                <c:pt idx="41">
                  <c:v>0.98412698412698407</c:v>
                </c:pt>
                <c:pt idx="42">
                  <c:v>0.96825396825396826</c:v>
                </c:pt>
                <c:pt idx="43">
                  <c:v>0.95238095238095233</c:v>
                </c:pt>
                <c:pt idx="44">
                  <c:v>0.93650793650793651</c:v>
                </c:pt>
                <c:pt idx="45">
                  <c:v>0.92063492063492058</c:v>
                </c:pt>
                <c:pt idx="46">
                  <c:v>0.88888888888888884</c:v>
                </c:pt>
                <c:pt idx="47">
                  <c:v>0.87301587301587302</c:v>
                </c:pt>
                <c:pt idx="48">
                  <c:v>0.84126984126984128</c:v>
                </c:pt>
                <c:pt idx="49">
                  <c:v>0.82539682539682535</c:v>
                </c:pt>
                <c:pt idx="50">
                  <c:v>0.79365079365079361</c:v>
                </c:pt>
                <c:pt idx="51">
                  <c:v>0.76190476190476186</c:v>
                </c:pt>
                <c:pt idx="52">
                  <c:v>0.73015873015873012</c:v>
                </c:pt>
                <c:pt idx="53">
                  <c:v>0.68253968253968256</c:v>
                </c:pt>
                <c:pt idx="54">
                  <c:v>0.65079365079365081</c:v>
                </c:pt>
                <c:pt idx="55">
                  <c:v>0.60317460317460314</c:v>
                </c:pt>
                <c:pt idx="56">
                  <c:v>0.5714285714285714</c:v>
                </c:pt>
                <c:pt idx="57">
                  <c:v>0.52380952380952384</c:v>
                </c:pt>
                <c:pt idx="58">
                  <c:v>0.46031746031746029</c:v>
                </c:pt>
                <c:pt idx="59">
                  <c:v>0.41269841269841268</c:v>
                </c:pt>
                <c:pt idx="60">
                  <c:v>0.34920634920634919</c:v>
                </c:pt>
                <c:pt idx="61">
                  <c:v>0.26984126984126983</c:v>
                </c:pt>
                <c:pt idx="62">
                  <c:v>0.19047619047619047</c:v>
                </c:pt>
                <c:pt idx="63">
                  <c:v>9.5238095238095233E-2</c:v>
                </c:pt>
              </c:numCache>
            </c:numRef>
          </c:yVal>
          <c:smooth val="0"/>
          <c:extLst>
            <c:ext xmlns:c16="http://schemas.microsoft.com/office/drawing/2014/chart" uri="{C3380CC4-5D6E-409C-BE32-E72D297353CC}">
              <c16:uniqueId val="{00000001-D037-1945-8D29-39AEE97D398E}"/>
            </c:ext>
          </c:extLst>
        </c:ser>
        <c:ser>
          <c:idx val="2"/>
          <c:order val="2"/>
          <c:tx>
            <c:v>Арифм. код</c:v>
          </c:tx>
          <c:spPr>
            <a:ln>
              <a:solidFill>
                <a:srgbClr val="92D050"/>
              </a:solidFill>
            </a:ln>
          </c:spPr>
          <c:marker>
            <c:symbol val="none"/>
          </c:marker>
          <c:xVal>
            <c:numRef>
              <c:f>Лист1!$A$3:$A$66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Лист1!$J$3:$J$66</c:f>
              <c:numCache>
                <c:formatCode>General</c:formatCode>
                <c:ptCount val="64"/>
                <c:pt idx="0">
                  <c:v>3.1746031746031744E-2</c:v>
                </c:pt>
                <c:pt idx="1">
                  <c:v>0.12698412698412698</c:v>
                </c:pt>
                <c:pt idx="2">
                  <c:v>0.22222222222222221</c:v>
                </c:pt>
                <c:pt idx="3">
                  <c:v>0.30158730158730157</c:v>
                </c:pt>
                <c:pt idx="4">
                  <c:v>0.3968253968253968</c:v>
                </c:pt>
                <c:pt idx="5">
                  <c:v>0.47619047619047616</c:v>
                </c:pt>
                <c:pt idx="6">
                  <c:v>0.5714285714285714</c:v>
                </c:pt>
                <c:pt idx="7">
                  <c:v>0.66666666666666663</c:v>
                </c:pt>
                <c:pt idx="8">
                  <c:v>0.74603174603174605</c:v>
                </c:pt>
                <c:pt idx="9">
                  <c:v>0.84126984126984128</c:v>
                </c:pt>
                <c:pt idx="10">
                  <c:v>0.92063492063492058</c:v>
                </c:pt>
                <c:pt idx="11">
                  <c:v>1.0158730158730158</c:v>
                </c:pt>
                <c:pt idx="12">
                  <c:v>1.1111111111111112</c:v>
                </c:pt>
                <c:pt idx="13">
                  <c:v>1.1904761904761905</c:v>
                </c:pt>
                <c:pt idx="14">
                  <c:v>1.2857142857142858</c:v>
                </c:pt>
                <c:pt idx="15">
                  <c:v>1.3809523809523809</c:v>
                </c:pt>
                <c:pt idx="16">
                  <c:v>1.4603174603174602</c:v>
                </c:pt>
                <c:pt idx="17">
                  <c:v>1.5555555555555556</c:v>
                </c:pt>
                <c:pt idx="18">
                  <c:v>1.6349206349206349</c:v>
                </c:pt>
                <c:pt idx="19">
                  <c:v>1.7301587301587302</c:v>
                </c:pt>
                <c:pt idx="20">
                  <c:v>1.8253968253968254</c:v>
                </c:pt>
                <c:pt idx="21">
                  <c:v>1.9047619047619047</c:v>
                </c:pt>
                <c:pt idx="22">
                  <c:v>2</c:v>
                </c:pt>
                <c:pt idx="23">
                  <c:v>2.0793650793650795</c:v>
                </c:pt>
                <c:pt idx="24">
                  <c:v>2.1746031746031744</c:v>
                </c:pt>
                <c:pt idx="25">
                  <c:v>2.2698412698412698</c:v>
                </c:pt>
                <c:pt idx="26">
                  <c:v>2.3492063492063493</c:v>
                </c:pt>
                <c:pt idx="27">
                  <c:v>2.4444444444444446</c:v>
                </c:pt>
                <c:pt idx="28">
                  <c:v>2.5396825396825395</c:v>
                </c:pt>
                <c:pt idx="29">
                  <c:v>2.6190476190476191</c:v>
                </c:pt>
                <c:pt idx="30">
                  <c:v>2.7142857142857144</c:v>
                </c:pt>
                <c:pt idx="31">
                  <c:v>2.7936507936507935</c:v>
                </c:pt>
                <c:pt idx="32">
                  <c:v>2.8888888888888888</c:v>
                </c:pt>
                <c:pt idx="33">
                  <c:v>2.9841269841269842</c:v>
                </c:pt>
                <c:pt idx="34">
                  <c:v>3.0634920634920637</c:v>
                </c:pt>
                <c:pt idx="35">
                  <c:v>3.1587301587301586</c:v>
                </c:pt>
                <c:pt idx="36">
                  <c:v>3.2380952380952381</c:v>
                </c:pt>
                <c:pt idx="37">
                  <c:v>3.3333333333333335</c:v>
                </c:pt>
                <c:pt idx="38">
                  <c:v>3.4285714285714284</c:v>
                </c:pt>
                <c:pt idx="39">
                  <c:v>3.5079365079365079</c:v>
                </c:pt>
                <c:pt idx="40">
                  <c:v>3.6031746031746033</c:v>
                </c:pt>
                <c:pt idx="41">
                  <c:v>3.6984126984126986</c:v>
                </c:pt>
                <c:pt idx="42">
                  <c:v>3.7777777777777777</c:v>
                </c:pt>
                <c:pt idx="43">
                  <c:v>3.873015873015873</c:v>
                </c:pt>
                <c:pt idx="44">
                  <c:v>3.9523809523809526</c:v>
                </c:pt>
                <c:pt idx="45">
                  <c:v>4.0476190476190474</c:v>
                </c:pt>
                <c:pt idx="46">
                  <c:v>4.1428571428571432</c:v>
                </c:pt>
                <c:pt idx="47">
                  <c:v>4.2222222222222223</c:v>
                </c:pt>
                <c:pt idx="48">
                  <c:v>4.3174603174603172</c:v>
                </c:pt>
                <c:pt idx="49">
                  <c:v>4.3968253968253972</c:v>
                </c:pt>
                <c:pt idx="50">
                  <c:v>4.4920634920634921</c:v>
                </c:pt>
                <c:pt idx="51">
                  <c:v>4.587301587301587</c:v>
                </c:pt>
                <c:pt idx="52">
                  <c:v>4.666666666666667</c:v>
                </c:pt>
                <c:pt idx="53">
                  <c:v>4.7619047619047619</c:v>
                </c:pt>
                <c:pt idx="54">
                  <c:v>4.8571428571428568</c:v>
                </c:pt>
                <c:pt idx="55">
                  <c:v>4.9365079365079367</c:v>
                </c:pt>
                <c:pt idx="56">
                  <c:v>5.0317460317460316</c:v>
                </c:pt>
                <c:pt idx="57">
                  <c:v>5.1111111111111107</c:v>
                </c:pt>
                <c:pt idx="58">
                  <c:v>5.2063492063492065</c:v>
                </c:pt>
                <c:pt idx="59">
                  <c:v>5.3015873015873014</c:v>
                </c:pt>
                <c:pt idx="60">
                  <c:v>5.3809523809523814</c:v>
                </c:pt>
                <c:pt idx="61">
                  <c:v>5.4761904761904763</c:v>
                </c:pt>
                <c:pt idx="62">
                  <c:v>5.5555555555555554</c:v>
                </c:pt>
                <c:pt idx="63">
                  <c:v>5.6507936507936511</c:v>
                </c:pt>
              </c:numCache>
            </c:numRef>
          </c:yVal>
          <c:smooth val="0"/>
          <c:extLst>
            <c:ext xmlns:c16="http://schemas.microsoft.com/office/drawing/2014/chart" uri="{C3380CC4-5D6E-409C-BE32-E72D297353CC}">
              <c16:uniqueId val="{00000002-D037-1945-8D29-39AEE97D398E}"/>
            </c:ext>
          </c:extLst>
        </c:ser>
        <c:dLbls>
          <c:showLegendKey val="0"/>
          <c:showVal val="0"/>
          <c:showCatName val="0"/>
          <c:showSerName val="0"/>
          <c:showPercent val="0"/>
          <c:showBubbleSize val="0"/>
        </c:dLbls>
        <c:axId val="201984431"/>
        <c:axId val="1"/>
      </c:scatterChart>
      <c:valAx>
        <c:axId val="201984431"/>
        <c:scaling>
          <c:orientation val="minMax"/>
          <c:max val="63"/>
          <c:min val="0"/>
        </c:scaling>
        <c:delete val="0"/>
        <c:axPos val="b"/>
        <c:majorGridlines>
          <c:spPr>
            <a:ln w="3175">
              <a:solidFill>
                <a:srgbClr val="B3B3B3"/>
              </a:solidFill>
              <a:prstDash val="solid"/>
            </a:ln>
          </c:spPr>
        </c:majorGridlines>
        <c:title>
          <c:tx>
            <c:rich>
              <a:bodyPr/>
              <a:lstStyle/>
              <a:p>
                <a:pPr>
                  <a:defRPr sz="1800" b="0" i="0" u="none" strike="noStrike" baseline="30000">
                    <a:solidFill>
                      <a:srgbClr val="000000"/>
                    </a:solidFill>
                    <a:latin typeface="Arial"/>
                    <a:ea typeface="Arial"/>
                    <a:cs typeface="Arial"/>
                  </a:defRPr>
                </a:pPr>
                <a:r>
                  <a:rPr lang="ru-RU"/>
                  <a:t>число единиц</a:t>
                </a:r>
              </a:p>
            </c:rich>
          </c:tx>
          <c:layout>
            <c:manualLayout>
              <c:xMode val="edge"/>
              <c:yMode val="edge"/>
              <c:x val="0.43498486869469188"/>
              <c:y val="0.90417713928143095"/>
            </c:manualLayout>
          </c:layout>
          <c:overlay val="0"/>
          <c:spPr>
            <a:noFill/>
            <a:ln w="25400">
              <a:noFill/>
            </a:ln>
          </c:spPr>
        </c:title>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1"/>
        <c:crosses val="autoZero"/>
        <c:crossBetween val="midCat"/>
      </c:valAx>
      <c:valAx>
        <c:axId val="1"/>
        <c:scaling>
          <c:orientation val="minMax"/>
        </c:scaling>
        <c:delete val="0"/>
        <c:axPos val="l"/>
        <c:majorGridlines>
          <c:spPr>
            <a:ln w="3175">
              <a:solidFill>
                <a:srgbClr val="B3B3B3"/>
              </a:solidFill>
              <a:prstDash val="solid"/>
            </a:ln>
          </c:spPr>
        </c:majorGridlines>
        <c:numFmt formatCode="General" sourceLinked="1"/>
        <c:majorTickMark val="out"/>
        <c:minorTickMark val="none"/>
        <c:tickLblPos val="low"/>
        <c:spPr>
          <a:ln w="3175">
            <a:solidFill>
              <a:srgbClr val="B3B3B3"/>
            </a:solidFill>
            <a:prstDash val="solid"/>
          </a:ln>
        </c:spPr>
        <c:txPr>
          <a:bodyPr rot="0" vert="horz"/>
          <a:lstStyle/>
          <a:p>
            <a:pPr>
              <a:defRPr sz="1200" b="0" i="0" u="none" strike="noStrike" baseline="30000">
                <a:solidFill>
                  <a:srgbClr val="000000"/>
                </a:solidFill>
                <a:latin typeface="Arial"/>
                <a:ea typeface="Arial"/>
                <a:cs typeface="Arial"/>
              </a:defRPr>
            </a:pPr>
            <a:endParaRPr lang="ru-RU"/>
          </a:p>
        </c:txPr>
        <c:crossAx val="201984431"/>
        <c:crosses val="autoZero"/>
        <c:crossBetween val="midCat"/>
      </c:valAx>
      <c:spPr>
        <a:noFill/>
        <a:ln w="3175">
          <a:solidFill>
            <a:srgbClr val="B3B3B3"/>
          </a:solidFill>
          <a:prstDash val="solid"/>
        </a:ln>
      </c:spPr>
    </c:plotArea>
    <c:legend>
      <c:legendPos val="r"/>
      <c:layout>
        <c:manualLayout>
          <c:xMode val="edge"/>
          <c:yMode val="edge"/>
          <c:x val="0.13526411657559201"/>
          <c:y val="0.11523882776242372"/>
          <c:w val="0.2301753169907016"/>
          <c:h val="0.16459717369765864"/>
        </c:manualLayout>
      </c:layout>
      <c:overlay val="0"/>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ru-RU"/>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54F31-95FC-4F26-8A8B-957DE16FB5F8}" type="datetimeFigureOut">
              <a:rPr lang="ru-RU" smtClean="0"/>
              <a:t>09.11.2021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26D85-8F04-4F3F-8FE3-2A59F0DC45D6}" type="slidenum">
              <a:rPr lang="ru-RU" smtClean="0"/>
              <a:t>‹#›</a:t>
            </a:fld>
            <a:endParaRPr lang="ru-RU"/>
          </a:p>
        </p:txBody>
      </p:sp>
    </p:spTree>
    <p:extLst>
      <p:ext uri="{BB962C8B-B14F-4D97-AF65-F5344CB8AC3E}">
        <p14:creationId xmlns:p14="http://schemas.microsoft.com/office/powerpoint/2010/main" val="424594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ru-RU" dirty="0" err="1"/>
              <a:t>Дворкович</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ru-RU" dirty="0" err="1"/>
              <a:t>Сэломон</a:t>
            </a:r>
            <a:endParaRPr lang="ru-RU" dirty="0"/>
          </a:p>
          <a:p>
            <a:r>
              <a:rPr lang="en-US" dirty="0"/>
              <a:t>[3]</a:t>
            </a:r>
            <a:r>
              <a:rPr lang="ru-RU" sz="1200" dirty="0"/>
              <a:t> </a:t>
            </a:r>
            <a:r>
              <a:rPr lang="ru-RU" sz="1200" dirty="0" err="1"/>
              <a:t>Семенюк</a:t>
            </a:r>
            <a:r>
              <a:rPr lang="ru-RU" sz="1200" dirty="0"/>
              <a:t> В.В. Экономное кодирование дискретной информации. - СПб.: ИТМО, 2001.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a:t>
            </a:r>
            <a:r>
              <a:rPr lang="de-DE" sz="1200" kern="1200" dirty="0">
                <a:solidFill>
                  <a:schemeClr val="tx1"/>
                </a:solidFill>
                <a:effectLst/>
                <a:latin typeface="+mn-lt"/>
                <a:ea typeface="+mn-ea"/>
                <a:cs typeface="+mn-cs"/>
              </a:rPr>
              <a:t>Richard </a:t>
            </a:r>
            <a:r>
              <a:rPr lang="de-DE" sz="1200" kern="1200" dirty="0" err="1">
                <a:solidFill>
                  <a:schemeClr val="tx1"/>
                </a:solidFill>
                <a:effectLst/>
                <a:latin typeface="+mn-lt"/>
                <a:ea typeface="+mn-ea"/>
                <a:cs typeface="+mn-cs"/>
              </a:rPr>
              <a:t>Brak</a:t>
            </a:r>
            <a:r>
              <a:rPr lang="de-DE" sz="1200" kern="1200" dirty="0">
                <a:solidFill>
                  <a:schemeClr val="tx1"/>
                </a:solidFill>
                <a:effectLst/>
                <a:latin typeface="+mn-lt"/>
                <a:ea typeface="+mn-ea"/>
                <a:cs typeface="+mn-cs"/>
              </a:rPr>
              <a:t>. </a:t>
            </a:r>
            <a:r>
              <a:rPr lang="de-DE" sz="1200" i="1" kern="1200" dirty="0">
                <a:solidFill>
                  <a:schemeClr val="tx1"/>
                </a:solidFill>
                <a:effectLst/>
                <a:latin typeface="+mn-lt"/>
                <a:ea typeface="+mn-ea"/>
                <a:cs typeface="+mn-cs"/>
              </a:rPr>
              <a:t>Enumerative </a:t>
            </a:r>
            <a:r>
              <a:rPr lang="de-DE" sz="1200" i="1" kern="1200" dirty="0" err="1">
                <a:solidFill>
                  <a:schemeClr val="tx1"/>
                </a:solidFill>
                <a:effectLst/>
                <a:latin typeface="+mn-lt"/>
                <a:ea typeface="+mn-ea"/>
                <a:cs typeface="+mn-cs"/>
              </a:rPr>
              <a:t>Combinatorics</a:t>
            </a:r>
            <a:r>
              <a:rPr lang="de-DE" sz="1200" i="1" kern="1200" dirty="0">
                <a:solidFill>
                  <a:schemeClr val="tx1"/>
                </a:solidFill>
                <a:effectLst/>
                <a:latin typeface="+mn-lt"/>
                <a:ea typeface="+mn-ea"/>
                <a:cs typeface="+mn-cs"/>
              </a:rPr>
              <a:t>.</a:t>
            </a:r>
            <a:r>
              <a:rPr lang="de-DE" sz="1200" i="0" kern="1200" dirty="0">
                <a:solidFill>
                  <a:schemeClr val="tx1"/>
                </a:solidFill>
                <a:effectLst/>
                <a:latin typeface="+mn-lt"/>
                <a:ea typeface="+mn-ea"/>
                <a:cs typeface="+mn-cs"/>
              </a:rPr>
              <a:t> 2003</a:t>
            </a:r>
            <a:endParaRPr lang="en-US" sz="1200" i="1" dirty="0"/>
          </a:p>
          <a:p>
            <a:r>
              <a:rPr lang="en-US" sz="1200" dirty="0"/>
              <a:t>[5] </a:t>
            </a:r>
            <a:r>
              <a:rPr lang="de-DE" sz="1200" dirty="0"/>
              <a:t>L. </a:t>
            </a:r>
            <a:r>
              <a:rPr lang="de-DE" sz="1200" dirty="0" err="1"/>
              <a:t>Öktem</a:t>
            </a:r>
            <a:r>
              <a:rPr lang="de-DE" sz="1200" dirty="0"/>
              <a:t>, J. </a:t>
            </a:r>
            <a:r>
              <a:rPr lang="de-DE" sz="1200" dirty="0" err="1"/>
              <a:t>Astola</a:t>
            </a:r>
            <a:r>
              <a:rPr lang="de-DE" sz="1200" dirty="0"/>
              <a:t>. </a:t>
            </a:r>
            <a:r>
              <a:rPr lang="de-DE" sz="1200" i="1" dirty="0" err="1"/>
              <a:t>Hierarchical</a:t>
            </a:r>
            <a:r>
              <a:rPr lang="de-DE" sz="1200" i="1" dirty="0"/>
              <a:t> enumerative </a:t>
            </a:r>
            <a:r>
              <a:rPr lang="de-DE" sz="1200" i="1" dirty="0" err="1"/>
              <a:t>coding</a:t>
            </a:r>
            <a:r>
              <a:rPr lang="de-DE" sz="1200" i="1" dirty="0"/>
              <a:t> of </a:t>
            </a:r>
            <a:r>
              <a:rPr lang="de-DE" sz="1200" i="1" dirty="0" err="1"/>
              <a:t>locally</a:t>
            </a:r>
            <a:r>
              <a:rPr lang="de-DE" sz="1200" i="1" dirty="0"/>
              <a:t> </a:t>
            </a:r>
            <a:r>
              <a:rPr lang="de-DE" sz="1200" i="1" dirty="0" err="1"/>
              <a:t>stationary</a:t>
            </a:r>
            <a:r>
              <a:rPr lang="de-DE" sz="1200" i="1" dirty="0"/>
              <a:t> </a:t>
            </a:r>
            <a:r>
              <a:rPr lang="de-DE" sz="1200" i="1" dirty="0" err="1"/>
              <a:t>binary</a:t>
            </a:r>
            <a:r>
              <a:rPr lang="de-DE" sz="1200" i="1" dirty="0"/>
              <a:t> </a:t>
            </a:r>
            <a:r>
              <a:rPr lang="de-DE" sz="1200" i="1" dirty="0" err="1"/>
              <a:t>data</a:t>
            </a:r>
            <a:r>
              <a:rPr lang="de-DE" sz="1200" i="1" dirty="0"/>
              <a:t> </a:t>
            </a:r>
            <a:r>
              <a:rPr lang="de-DE" sz="1200" dirty="0"/>
              <a:t>Electronics Letters, 35 (17), 1428-1429, 1999 </a:t>
            </a:r>
          </a:p>
          <a:p>
            <a:r>
              <a:rPr lang="de-DE" sz="1200" dirty="0"/>
              <a:t>[6] Ratko V. Tomic. </a:t>
            </a:r>
            <a:r>
              <a:rPr lang="de-DE" sz="1200" i="1" dirty="0" err="1"/>
              <a:t>Quantized</a:t>
            </a:r>
            <a:r>
              <a:rPr lang="de-DE" sz="1200" i="1" dirty="0"/>
              <a:t> </a:t>
            </a:r>
            <a:r>
              <a:rPr lang="de-DE" sz="1200" i="1" dirty="0" err="1"/>
              <a:t>Indexing</a:t>
            </a:r>
            <a:r>
              <a:rPr lang="de-DE" sz="1200" i="1" dirty="0"/>
              <a:t>: Background Information </a:t>
            </a:r>
            <a:r>
              <a:rPr lang="de-DE" sz="1200" dirty="0"/>
              <a:t>//</a:t>
            </a:r>
            <a:r>
              <a:rPr lang="de-DE" sz="1200" i="1" dirty="0"/>
              <a:t> </a:t>
            </a:r>
            <a:r>
              <a:rPr lang="de-DE" sz="1200" dirty="0"/>
              <a:t>1stWorks Corporation Technical Report TR05-0625 Jun 25, 2005 </a:t>
            </a:r>
          </a:p>
          <a:p>
            <a:r>
              <a:rPr lang="de-DE" sz="1200" dirty="0"/>
              <a:t>[7] J. Lawrence, "</a:t>
            </a:r>
            <a:r>
              <a:rPr lang="de-DE" sz="1200" i="1" dirty="0"/>
              <a:t>A </a:t>
            </a:r>
            <a:r>
              <a:rPr lang="de-DE" sz="1200" i="1" dirty="0" err="1"/>
              <a:t>new</a:t>
            </a:r>
            <a:r>
              <a:rPr lang="de-DE" sz="1200" i="1" dirty="0"/>
              <a:t> universal </a:t>
            </a:r>
            <a:r>
              <a:rPr lang="de-DE" sz="1200" i="1" dirty="0" err="1"/>
              <a:t>coding</a:t>
            </a:r>
            <a:r>
              <a:rPr lang="de-DE" sz="1200" i="1" dirty="0"/>
              <a:t> </a:t>
            </a:r>
            <a:r>
              <a:rPr lang="de-DE" sz="1200" i="1" dirty="0" err="1"/>
              <a:t>scheme</a:t>
            </a:r>
            <a:r>
              <a:rPr lang="de-DE" sz="1200" i="1" dirty="0"/>
              <a:t> </a:t>
            </a:r>
            <a:r>
              <a:rPr lang="de-DE" sz="1200" i="1" dirty="0" err="1"/>
              <a:t>for</a:t>
            </a:r>
            <a:r>
              <a:rPr lang="de-DE" sz="1200" i="1" dirty="0"/>
              <a:t> </a:t>
            </a:r>
            <a:r>
              <a:rPr lang="de-DE" sz="1200" i="1" dirty="0" err="1"/>
              <a:t>the</a:t>
            </a:r>
            <a:r>
              <a:rPr lang="de-DE" sz="1200" i="1" dirty="0"/>
              <a:t> </a:t>
            </a:r>
            <a:r>
              <a:rPr lang="de-DE" sz="1200" i="1" dirty="0" err="1"/>
              <a:t>binary</a:t>
            </a:r>
            <a:r>
              <a:rPr lang="de-DE" sz="1200" i="1" dirty="0"/>
              <a:t> </a:t>
            </a:r>
            <a:r>
              <a:rPr lang="de-DE" sz="1200" i="1" dirty="0" err="1"/>
              <a:t>memoryless</a:t>
            </a:r>
            <a:r>
              <a:rPr lang="de-DE" sz="1200" i="1" dirty="0"/>
              <a:t> </a:t>
            </a:r>
            <a:r>
              <a:rPr lang="de-DE" sz="1200" i="1" dirty="0" err="1"/>
              <a:t>source</a:t>
            </a:r>
            <a:r>
              <a:rPr lang="de-DE" sz="1200" dirty="0"/>
              <a:t>" in IEEE Transactions on Information </a:t>
            </a:r>
            <a:r>
              <a:rPr lang="de-DE" sz="1200" dirty="0" err="1"/>
              <a:t>Theory</a:t>
            </a:r>
            <a:r>
              <a:rPr lang="de-DE" sz="1200" dirty="0"/>
              <a:t>, vol. 23, </a:t>
            </a:r>
            <a:r>
              <a:rPr lang="de-DE" sz="1200" dirty="0" err="1"/>
              <a:t>no</a:t>
            </a:r>
            <a:r>
              <a:rPr lang="de-DE" sz="1200" dirty="0"/>
              <a:t>. 4, pp. 466-472, </a:t>
            </a:r>
            <a:r>
              <a:rPr lang="de-DE" sz="1200" dirty="0" err="1"/>
              <a:t>July</a:t>
            </a:r>
            <a:r>
              <a:rPr lang="de-DE" sz="1200" dirty="0"/>
              <a:t> 1977</a:t>
            </a:r>
          </a:p>
        </p:txBody>
      </p:sp>
      <p:sp>
        <p:nvSpPr>
          <p:cNvPr id="4" name="Номер слайда 3"/>
          <p:cNvSpPr>
            <a:spLocks noGrp="1"/>
          </p:cNvSpPr>
          <p:nvPr>
            <p:ph type="sldNum" sz="quarter" idx="5"/>
          </p:nvPr>
        </p:nvSpPr>
        <p:spPr/>
        <p:txBody>
          <a:bodyPr/>
          <a:lstStyle/>
          <a:p>
            <a:fld id="{08526D85-8F04-4F3F-8FE3-2A59F0DC45D6}" type="slidenum">
              <a:rPr lang="ru-RU" smtClean="0"/>
              <a:t>1</a:t>
            </a:fld>
            <a:endParaRPr lang="ru-RU"/>
          </a:p>
        </p:txBody>
      </p:sp>
    </p:spTree>
    <p:extLst>
      <p:ext uri="{BB962C8B-B14F-4D97-AF65-F5344CB8AC3E}">
        <p14:creationId xmlns:p14="http://schemas.microsoft.com/office/powerpoint/2010/main" val="413176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sz="1200" dirty="0"/>
              <a:t>MTF </a:t>
            </a:r>
            <a:r>
              <a:rPr lang="ru-RU" sz="1200" dirty="0"/>
              <a:t>без </a:t>
            </a:r>
            <a:r>
              <a:rPr lang="en-US" sz="1200" dirty="0"/>
              <a:t>BWT</a:t>
            </a:r>
            <a:r>
              <a:rPr lang="ru-RU" sz="1200" dirty="0"/>
              <a:t> обычно неэффективен, поскольку работает, когда есть локальные сгущения (предыдущий пример: </a:t>
            </a:r>
            <a:r>
              <a:rPr lang="de-DE" sz="1200" i="1" dirty="0" err="1"/>
              <a:t>abcddcba</a:t>
            </a:r>
            <a:r>
              <a:rPr lang="ru-RU" sz="1200" i="0" dirty="0"/>
              <a:t> и </a:t>
            </a:r>
            <a:r>
              <a:rPr lang="de-DE" sz="1200" i="1" dirty="0" err="1"/>
              <a:t>mnopponm</a:t>
            </a:r>
            <a:r>
              <a:rPr lang="ru-RU" sz="1200" dirty="0"/>
              <a:t>)</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10</a:t>
            </a:fld>
            <a:endParaRPr lang="ru-RU"/>
          </a:p>
        </p:txBody>
      </p:sp>
    </p:spTree>
    <p:extLst>
      <p:ext uri="{BB962C8B-B14F-4D97-AF65-F5344CB8AC3E}">
        <p14:creationId xmlns:p14="http://schemas.microsoft.com/office/powerpoint/2010/main" val="4077062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Само по себе </a:t>
            </a:r>
            <a:r>
              <a:rPr lang="en-US" dirty="0"/>
              <a:t>MTF </a:t>
            </a:r>
            <a:r>
              <a:rPr lang="ru-RU" dirty="0"/>
              <a:t>может даже поднять энтропию, если не выполняется свойство, которое может быть добавлено с помощью </a:t>
            </a:r>
            <a:r>
              <a:rPr lang="en-US" dirty="0"/>
              <a:t>BWT</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11</a:t>
            </a:fld>
            <a:endParaRPr lang="ru-RU"/>
          </a:p>
        </p:txBody>
      </p:sp>
    </p:spTree>
    <p:extLst>
      <p:ext uri="{BB962C8B-B14F-4D97-AF65-F5344CB8AC3E}">
        <p14:creationId xmlns:p14="http://schemas.microsoft.com/office/powerpoint/2010/main" val="161339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Нет русскоязычного термина для метода</a:t>
            </a:r>
            <a:endParaRPr lang="en-US" dirty="0"/>
          </a:p>
          <a:p>
            <a:r>
              <a:rPr lang="ru-RU" dirty="0"/>
              <a:t>Иными словами, в начало списка помещаются символы, идущие после совпадающего контекста длины </a:t>
            </a:r>
            <a:r>
              <a:rPr lang="en-US" dirty="0"/>
              <a:t>N, </a:t>
            </a:r>
            <a:r>
              <a:rPr lang="ru-RU" dirty="0"/>
              <a:t>затем длины </a:t>
            </a:r>
            <a:r>
              <a:rPr lang="en-US" dirty="0"/>
              <a:t>N-1… (</a:t>
            </a:r>
            <a:r>
              <a:rPr lang="ru-RU" dirty="0"/>
              <a:t>с исключением ранее рассмотренных</a:t>
            </a:r>
            <a:r>
              <a:rPr lang="en-US" dirty="0"/>
              <a:t>)</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12</a:t>
            </a:fld>
            <a:endParaRPr lang="ru-RU"/>
          </a:p>
        </p:txBody>
      </p:sp>
    </p:spTree>
    <p:extLst>
      <p:ext uri="{BB962C8B-B14F-4D97-AF65-F5344CB8AC3E}">
        <p14:creationId xmlns:p14="http://schemas.microsoft.com/office/powerpoint/2010/main" val="31637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Нет русскоязычного термина для метода</a:t>
            </a:r>
            <a:endParaRPr lang="en-US" dirty="0"/>
          </a:p>
          <a:p>
            <a:r>
              <a:rPr lang="ru-RU" dirty="0"/>
              <a:t>Иными словами, в начало списка помещаются символы, идущие после совпадающего контекста длины </a:t>
            </a:r>
            <a:r>
              <a:rPr lang="en-US" dirty="0"/>
              <a:t>N, </a:t>
            </a:r>
            <a:r>
              <a:rPr lang="ru-RU" dirty="0"/>
              <a:t>затем длины </a:t>
            </a:r>
            <a:r>
              <a:rPr lang="en-US" dirty="0"/>
              <a:t>N-1… (</a:t>
            </a:r>
            <a:r>
              <a:rPr lang="ru-RU" dirty="0"/>
              <a:t>с исключением ранее рассмотренных</a:t>
            </a:r>
            <a:r>
              <a:rPr lang="en-US" dirty="0"/>
              <a:t>)</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14</a:t>
            </a:fld>
            <a:endParaRPr lang="ru-RU"/>
          </a:p>
        </p:txBody>
      </p:sp>
    </p:spTree>
    <p:extLst>
      <p:ext uri="{BB962C8B-B14F-4D97-AF65-F5344CB8AC3E}">
        <p14:creationId xmlns:p14="http://schemas.microsoft.com/office/powerpoint/2010/main" val="319105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Универсальные = коды представления целых чисел (определение – </a:t>
            </a:r>
            <a:r>
              <a:rPr lang="ru-RU" dirty="0" err="1"/>
              <a:t>невозрастание</a:t>
            </a:r>
            <a:r>
              <a:rPr lang="ru-RU" dirty="0"/>
              <a:t> длин кодовых слов)</a:t>
            </a:r>
          </a:p>
        </p:txBody>
      </p:sp>
      <p:sp>
        <p:nvSpPr>
          <p:cNvPr id="4" name="Номер слайда 3"/>
          <p:cNvSpPr>
            <a:spLocks noGrp="1"/>
          </p:cNvSpPr>
          <p:nvPr>
            <p:ph type="sldNum" sz="quarter" idx="5"/>
          </p:nvPr>
        </p:nvSpPr>
        <p:spPr/>
        <p:txBody>
          <a:bodyPr/>
          <a:lstStyle/>
          <a:p>
            <a:fld id="{08526D85-8F04-4F3F-8FE3-2A59F0DC45D6}" type="slidenum">
              <a:rPr lang="ru-RU" smtClean="0"/>
              <a:t>15</a:t>
            </a:fld>
            <a:endParaRPr lang="ru-RU"/>
          </a:p>
        </p:txBody>
      </p:sp>
    </p:spTree>
    <p:extLst>
      <p:ext uri="{BB962C8B-B14F-4D97-AF65-F5344CB8AC3E}">
        <p14:creationId xmlns:p14="http://schemas.microsoft.com/office/powerpoint/2010/main" val="384348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a:t>ACB (</a:t>
            </a:r>
            <a:r>
              <a:rPr lang="de-DE" dirty="0" err="1"/>
              <a:t>Associative</a:t>
            </a:r>
            <a:r>
              <a:rPr lang="de-DE" dirty="0"/>
              <a:t> </a:t>
            </a:r>
            <a:r>
              <a:rPr lang="de-DE" dirty="0" err="1"/>
              <a:t>Coder</a:t>
            </a:r>
            <a:r>
              <a:rPr lang="de-DE" dirty="0"/>
              <a:t> of </a:t>
            </a:r>
            <a:r>
              <a:rPr lang="de-DE" dirty="0" err="1"/>
              <a:t>Buyanovsky</a:t>
            </a:r>
            <a:r>
              <a:rPr lang="de-DE" dirty="0"/>
              <a:t>) — </a:t>
            </a:r>
            <a:r>
              <a:rPr lang="ru-RU" dirty="0"/>
              <a:t>условно-бесплатный файловый архиватор, разработанный Георгием </a:t>
            </a:r>
            <a:r>
              <a:rPr lang="ru-RU" dirty="0" err="1"/>
              <a:t>Мечиславовичем</a:t>
            </a:r>
            <a:r>
              <a:rPr lang="ru-RU" dirty="0"/>
              <a:t> </a:t>
            </a:r>
            <a:r>
              <a:rPr lang="ru-RU" dirty="0" err="1"/>
              <a:t>Буяновским</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Имеет обобщение на недвоичный алфавит (его пример и рассмотрен в </a:t>
            </a:r>
            <a:r>
              <a:rPr lang="ru-RU" dirty="0" err="1"/>
              <a:t>Сэломоне</a:t>
            </a:r>
            <a:r>
              <a:rPr lang="ru-RU" dirty="0"/>
              <a:t>), но мы рассмотрим двоичный вариант, тем более что сведение к нему повышает эффективность сжатия</a:t>
            </a:r>
          </a:p>
          <a:p>
            <a:r>
              <a:rPr lang="ru-RU" dirty="0"/>
              <a:t>Когда мы будем говорить о предысториях, всегда будет подразумеваться нумерация символов справа налево</a:t>
            </a:r>
          </a:p>
          <a:p>
            <a:endParaRPr lang="ru-RU" dirty="0"/>
          </a:p>
          <a:p>
            <a:r>
              <a:rPr lang="ru-RU" dirty="0"/>
              <a:t>На самом деле, требовать совпадения хотя бы одного бита предыстории необязательно, просто при сортировки диапазон</a:t>
            </a:r>
          </a:p>
        </p:txBody>
      </p:sp>
      <p:sp>
        <p:nvSpPr>
          <p:cNvPr id="4" name="Номер слайда 3"/>
          <p:cNvSpPr>
            <a:spLocks noGrp="1"/>
          </p:cNvSpPr>
          <p:nvPr>
            <p:ph type="sldNum" sz="quarter" idx="5"/>
          </p:nvPr>
        </p:nvSpPr>
        <p:spPr/>
        <p:txBody>
          <a:bodyPr/>
          <a:lstStyle/>
          <a:p>
            <a:fld id="{08526D85-8F04-4F3F-8FE3-2A59F0DC45D6}" type="slidenum">
              <a:rPr lang="ru-RU" smtClean="0"/>
              <a:t>16</a:t>
            </a:fld>
            <a:endParaRPr lang="ru-RU"/>
          </a:p>
        </p:txBody>
      </p:sp>
    </p:spTree>
    <p:extLst>
      <p:ext uri="{BB962C8B-B14F-4D97-AF65-F5344CB8AC3E}">
        <p14:creationId xmlns:p14="http://schemas.microsoft.com/office/powerpoint/2010/main" val="149229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8526D85-8F04-4F3F-8FE3-2A59F0DC45D6}" type="slidenum">
              <a:rPr lang="ru-RU" smtClean="0"/>
              <a:t>17</a:t>
            </a:fld>
            <a:endParaRPr lang="ru-RU"/>
          </a:p>
        </p:txBody>
      </p:sp>
    </p:spTree>
    <p:extLst>
      <p:ext uri="{BB962C8B-B14F-4D97-AF65-F5344CB8AC3E}">
        <p14:creationId xmlns:p14="http://schemas.microsoft.com/office/powerpoint/2010/main" val="233853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lvl="0" indent="0" eaLnBrk="1" fontAlgn="auto" hangingPunct="1">
              <a:spcBef>
                <a:spcPts val="0"/>
              </a:spcBef>
              <a:spcAft>
                <a:spcPts val="0"/>
              </a:spcAft>
              <a:buNone/>
              <a:defRPr/>
            </a:pPr>
            <a:r>
              <a:rPr lang="ru-RU" altLang="ru-RU" sz="1200" dirty="0">
                <a:latin typeface="Cambria" panose="02040503050406030204" pitchFamily="18" charset="0"/>
              </a:rPr>
              <a:t>Полученные последовательности упорядочиваются по возрастанию лексикографического порядка предыстории (справа налево). </a:t>
            </a:r>
          </a:p>
          <a:p>
            <a:pPr marL="0" lvl="0" indent="0" eaLnBrk="1" fontAlgn="auto" hangingPunct="1">
              <a:spcBef>
                <a:spcPts val="0"/>
              </a:spcBef>
              <a:spcAft>
                <a:spcPts val="0"/>
              </a:spcAft>
              <a:buNone/>
              <a:defRPr/>
            </a:pPr>
            <a:r>
              <a:rPr lang="ru-RU" altLang="ru-RU" sz="1200" dirty="0">
                <a:latin typeface="Cambria" panose="02040503050406030204" pitchFamily="18" charset="0"/>
              </a:rPr>
              <a:t>При этом анализируется последовательность символов справа налево начиная от символа «|». </a:t>
            </a:r>
          </a:p>
          <a:p>
            <a:pPr marL="0" lvl="0" indent="0" eaLnBrk="1" fontAlgn="auto" hangingPunct="1">
              <a:spcBef>
                <a:spcPts val="0"/>
              </a:spcBef>
              <a:spcAft>
                <a:spcPts val="0"/>
              </a:spcAft>
              <a:buNone/>
              <a:defRPr/>
            </a:pPr>
            <a:r>
              <a:rPr lang="ru-RU" altLang="ru-RU" sz="1200" dirty="0">
                <a:latin typeface="Cambria" panose="02040503050406030204" pitchFamily="18" charset="0"/>
              </a:rPr>
              <a:t>Т.е. последовательность ..110000| лексикографически меньше последовательности ..001000|. </a:t>
            </a:r>
          </a:p>
          <a:p>
            <a:pPr marL="0" lvl="0" indent="0" eaLnBrk="1" fontAlgn="auto" hangingPunct="1">
              <a:spcBef>
                <a:spcPts val="0"/>
              </a:spcBef>
              <a:spcAft>
                <a:spcPts val="0"/>
              </a:spcAft>
              <a:buNone/>
              <a:defRPr/>
            </a:pPr>
            <a:r>
              <a:rPr lang="ru-RU" altLang="ru-RU" sz="1200" dirty="0">
                <a:latin typeface="Cambria" panose="02040503050406030204" pitchFamily="18" charset="0"/>
              </a:rPr>
              <a:t>Слева проставлен номер строки. </a:t>
            </a:r>
          </a:p>
          <a:p>
            <a:pPr marL="0" lvl="0" indent="0" eaLnBrk="1" fontAlgn="auto" hangingPunct="1">
              <a:spcBef>
                <a:spcPts val="0"/>
              </a:spcBef>
              <a:spcAft>
                <a:spcPts val="0"/>
              </a:spcAft>
              <a:buNone/>
              <a:defRPr/>
            </a:pPr>
            <a:r>
              <a:rPr lang="ru-RU" altLang="ru-RU" sz="1200" dirty="0">
                <a:latin typeface="Cambria" panose="02040503050406030204" pitchFamily="18" charset="0"/>
              </a:rPr>
              <a:t>Пакуемой строке (с ее предысторией) присваивается номер 0, от нее номера вверх возрастают, а вниз убывают:</a:t>
            </a:r>
          </a:p>
          <a:p>
            <a:pPr eaLnBrk="1">
              <a:spcBef>
                <a:spcPct val="0"/>
              </a:spcBef>
              <a:buFontTx/>
              <a:buNone/>
            </a:pPr>
            <a:endParaRPr lang="ru-RU" altLang="ru-RU" sz="1200" dirty="0"/>
          </a:p>
          <a:p>
            <a:pPr eaLnBrk="1">
              <a:spcBef>
                <a:spcPct val="0"/>
              </a:spcBef>
              <a:buFontTx/>
              <a:buNone/>
            </a:pPr>
            <a:r>
              <a:rPr lang="ru-RU" altLang="ru-RU" sz="1200" dirty="0"/>
              <a:t>Этот список называют левосторонним ассоциативным списком или «воронкой аналогий» в терминологии автора алгоритма.</a:t>
            </a:r>
          </a:p>
          <a:p>
            <a:pPr marL="0" lvl="0" indent="0" eaLnBrk="1" fontAlgn="auto" hangingPunct="1">
              <a:spcBef>
                <a:spcPts val="0"/>
              </a:spcBef>
              <a:spcAft>
                <a:spcPts val="0"/>
              </a:spcAft>
              <a:buNone/>
              <a:defRPr/>
            </a:pPr>
            <a:endParaRPr lang="ru-RU" altLang="ru-RU" sz="12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Затем этот список переупорядочивается в лексикографическом порядке </a:t>
            </a:r>
            <a:r>
              <a:rPr lang="ru-RU" altLang="ru-RU" sz="1200" dirty="0" err="1"/>
              <a:t>постистории</a:t>
            </a:r>
            <a:r>
              <a:rPr lang="ru-RU" altLang="ru-RU" sz="1200" dirty="0"/>
              <a:t> (в противоположном направлении - слева направо после «|», т.е. последовательность |110000.. лексикографически больше последовательности |001000..):</a:t>
            </a:r>
            <a:endParaRPr lang="ru-RU" sz="1200" dirty="0"/>
          </a:p>
          <a:p>
            <a:endParaRPr lang="ru-RU" sz="1200" dirty="0"/>
          </a:p>
          <a:p>
            <a:endParaRPr lang="ru-RU" dirty="0"/>
          </a:p>
        </p:txBody>
      </p:sp>
      <p:sp>
        <p:nvSpPr>
          <p:cNvPr id="4" name="Номер слайда 3"/>
          <p:cNvSpPr>
            <a:spLocks noGrp="1"/>
          </p:cNvSpPr>
          <p:nvPr>
            <p:ph type="sldNum" sz="quarter" idx="10"/>
          </p:nvPr>
        </p:nvSpPr>
        <p:spPr/>
        <p:txBody>
          <a:bodyPr/>
          <a:lstStyle/>
          <a:p>
            <a:fld id="{08526D85-8F04-4F3F-8FE3-2A59F0DC45D6}" type="slidenum">
              <a:rPr lang="ru-RU" smtClean="0"/>
              <a:t>18</a:t>
            </a:fld>
            <a:endParaRPr lang="ru-RU"/>
          </a:p>
        </p:txBody>
      </p:sp>
    </p:spTree>
    <p:extLst>
      <p:ext uri="{BB962C8B-B14F-4D97-AF65-F5344CB8AC3E}">
        <p14:creationId xmlns:p14="http://schemas.microsoft.com/office/powerpoint/2010/main" val="2762816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Эта таблица, кроме кодируемой </a:t>
            </a:r>
            <a:r>
              <a:rPr lang="ru-RU" dirty="0" err="1"/>
              <a:t>постистории</a:t>
            </a:r>
            <a:r>
              <a:rPr lang="ru-RU" dirty="0"/>
              <a:t> строки 0, известна и декодеру</a:t>
            </a:r>
          </a:p>
        </p:txBody>
      </p:sp>
      <p:sp>
        <p:nvSpPr>
          <p:cNvPr id="4" name="Номер слайда 3"/>
          <p:cNvSpPr>
            <a:spLocks noGrp="1"/>
          </p:cNvSpPr>
          <p:nvPr>
            <p:ph type="sldNum" sz="quarter" idx="10"/>
          </p:nvPr>
        </p:nvSpPr>
        <p:spPr/>
        <p:txBody>
          <a:bodyPr/>
          <a:lstStyle/>
          <a:p>
            <a:fld id="{08526D85-8F04-4F3F-8FE3-2A59F0DC45D6}" type="slidenum">
              <a:rPr lang="ru-RU" smtClean="0"/>
              <a:t>19</a:t>
            </a:fld>
            <a:endParaRPr lang="ru-RU"/>
          </a:p>
        </p:txBody>
      </p:sp>
    </p:spTree>
    <p:extLst>
      <p:ext uri="{BB962C8B-B14F-4D97-AF65-F5344CB8AC3E}">
        <p14:creationId xmlns:p14="http://schemas.microsoft.com/office/powerpoint/2010/main" val="3786068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altLang="ru-RU" sz="1200" dirty="0"/>
              <a:t>На декодере есть предыстории и </a:t>
            </a:r>
            <a:r>
              <a:rPr lang="ru-RU" altLang="ru-RU" sz="1200" dirty="0" err="1"/>
              <a:t>постистории</a:t>
            </a:r>
            <a:r>
              <a:rPr lang="ru-RU" altLang="ru-RU" sz="1200" dirty="0"/>
              <a:t> всех строк, кроме пакуемой, для пакуемой – предыстория.</a:t>
            </a:r>
            <a:r>
              <a:rPr lang="ru-RU" altLang="ru-RU" sz="1200" baseline="0" dirty="0"/>
              <a:t> Положение пакуемой строки пока неизвестно.</a:t>
            </a:r>
            <a:endParaRPr lang="ru-RU" altLang="ru-RU" sz="1200" dirty="0"/>
          </a:p>
          <a:p>
            <a:r>
              <a:rPr lang="ru-RU" altLang="ru-RU" sz="1200" dirty="0"/>
              <a:t>В дальнейшем используются только две строки, примыкающие к пакуемой строке</a:t>
            </a:r>
          </a:p>
        </p:txBody>
      </p:sp>
      <p:sp>
        <p:nvSpPr>
          <p:cNvPr id="4" name="Номер слайда 3"/>
          <p:cNvSpPr>
            <a:spLocks noGrp="1"/>
          </p:cNvSpPr>
          <p:nvPr>
            <p:ph type="sldNum" sz="quarter" idx="10"/>
          </p:nvPr>
        </p:nvSpPr>
        <p:spPr/>
        <p:txBody>
          <a:bodyPr/>
          <a:lstStyle/>
          <a:p>
            <a:fld id="{08526D85-8F04-4F3F-8FE3-2A59F0DC45D6}" type="slidenum">
              <a:rPr lang="ru-RU" smtClean="0"/>
              <a:t>20</a:t>
            </a:fld>
            <a:endParaRPr lang="ru-RU"/>
          </a:p>
        </p:txBody>
      </p:sp>
    </p:spTree>
    <p:extLst>
      <p:ext uri="{BB962C8B-B14F-4D97-AF65-F5344CB8AC3E}">
        <p14:creationId xmlns:p14="http://schemas.microsoft.com/office/powerpoint/2010/main" val="292157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Контекстные методы не используют статистических моделей и вообще понятия вероятности, также не используют контекстных моделей: кодируются не символы, следующие за контекстом, а правосторонние контексты, следующие за левосторонним контекстом (например)</a:t>
            </a:r>
          </a:p>
        </p:txBody>
      </p:sp>
      <p:sp>
        <p:nvSpPr>
          <p:cNvPr id="4" name="Номер слайда 3"/>
          <p:cNvSpPr>
            <a:spLocks noGrp="1"/>
          </p:cNvSpPr>
          <p:nvPr>
            <p:ph type="sldNum" sz="quarter" idx="5"/>
          </p:nvPr>
        </p:nvSpPr>
        <p:spPr/>
        <p:txBody>
          <a:bodyPr/>
          <a:lstStyle/>
          <a:p>
            <a:fld id="{08526D85-8F04-4F3F-8FE3-2A59F0DC45D6}" type="slidenum">
              <a:rPr lang="ru-RU" smtClean="0"/>
              <a:t>2</a:t>
            </a:fld>
            <a:endParaRPr lang="ru-RU"/>
          </a:p>
        </p:txBody>
      </p:sp>
    </p:spTree>
    <p:extLst>
      <p:ext uri="{BB962C8B-B14F-4D97-AF65-F5344CB8AC3E}">
        <p14:creationId xmlns:p14="http://schemas.microsoft.com/office/powerpoint/2010/main" val="392902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buFontTx/>
              <a:buNone/>
            </a:pPr>
            <a:r>
              <a:rPr lang="ru-RU" altLang="ru-RU" sz="1200" dirty="0">
                <a:latin typeface="Cambria" panose="02040503050406030204" pitchFamily="18" charset="0"/>
              </a:rPr>
              <a:t>Здесь нужно отметить:</a:t>
            </a:r>
          </a:p>
          <a:p>
            <a:pPr marL="228600" indent="-228600" eaLnBrk="1">
              <a:spcBef>
                <a:spcPct val="0"/>
              </a:spcBef>
              <a:buFont typeface="+mj-lt"/>
              <a:buAutoNum type="arabicPeriod"/>
            </a:pPr>
            <a:r>
              <a:rPr lang="ru-RU" altLang="ru-RU" sz="1200" dirty="0">
                <a:latin typeface="Cambria" panose="02040503050406030204" pitchFamily="18" charset="0"/>
              </a:rPr>
              <a:t>В таблице есть максимально похожая (с точки зрения длины совпадающего </a:t>
            </a:r>
            <a:r>
              <a:rPr lang="ru-RU" altLang="ru-RU" sz="1200" dirty="0" err="1">
                <a:latin typeface="Cambria" panose="02040503050406030204" pitchFamily="18" charset="0"/>
              </a:rPr>
              <a:t>проефикса</a:t>
            </a:r>
            <a:r>
              <a:rPr lang="ru-RU" altLang="ru-RU" sz="1200" dirty="0">
                <a:latin typeface="Cambria" panose="02040503050406030204" pitchFamily="18" charset="0"/>
              </a:rPr>
              <a:t>) на данную строка или несколько таких</a:t>
            </a:r>
          </a:p>
          <a:p>
            <a:pPr marL="228600" indent="-228600" eaLnBrk="1">
              <a:spcBef>
                <a:spcPct val="0"/>
              </a:spcBef>
              <a:buFont typeface="+mj-lt"/>
              <a:buAutoNum type="arabicPeriod"/>
            </a:pPr>
            <a:r>
              <a:rPr lang="ru-RU" altLang="ru-RU" sz="1200" dirty="0">
                <a:latin typeface="Cambria" panose="02040503050406030204" pitchFamily="18" charset="0"/>
              </a:rPr>
              <a:t>При сортировке одна из них будет непосредственным соседом сверху или снизу</a:t>
            </a:r>
          </a:p>
          <a:p>
            <a:pPr marL="228600" indent="-228600" eaLnBrk="1">
              <a:spcBef>
                <a:spcPct val="0"/>
              </a:spcBef>
              <a:buFont typeface="+mj-lt"/>
              <a:buAutoNum type="arabicPeriod"/>
            </a:pPr>
            <a:r>
              <a:rPr lang="ru-RU" altLang="ru-RU" sz="1200" dirty="0">
                <a:latin typeface="Cambria" panose="02040503050406030204" pitchFamily="18" charset="0"/>
              </a:rPr>
              <a:t>Вторая соседняя строка не может также быть максимально похожей (от противного: у них общий бит различия с текущей, значит, одинаковый между собой, но </a:t>
            </a:r>
            <a:r>
              <a:rPr lang="ru-RU" altLang="ru-RU" sz="1200">
                <a:latin typeface="Cambria" panose="02040503050406030204" pitchFamily="18" charset="0"/>
              </a:rPr>
              <a:t>они стоят по бокам от текущей)</a:t>
            </a:r>
            <a:br>
              <a:rPr lang="ru-RU" altLang="ru-RU" sz="1200" dirty="0">
                <a:latin typeface="Cambria" panose="02040503050406030204" pitchFamily="18" charset="0"/>
              </a:rPr>
            </a:br>
            <a:endParaRPr lang="en-US" altLang="ru-RU" sz="1200" dirty="0">
              <a:latin typeface="Cambria" panose="02040503050406030204" pitchFamily="18" charset="0"/>
            </a:endParaRPr>
          </a:p>
          <a:p>
            <a:pPr eaLnBrk="1">
              <a:spcBef>
                <a:spcPct val="0"/>
              </a:spcBef>
              <a:buFontTx/>
              <a:buNone/>
            </a:pPr>
            <a:r>
              <a:rPr lang="ru-RU" altLang="ru-RU" sz="1200" dirty="0">
                <a:latin typeface="Cambria" panose="02040503050406030204" pitchFamily="18" charset="0"/>
              </a:rPr>
              <a:t>Код пакуемой строки состоит из трех частей:</a:t>
            </a:r>
          </a:p>
          <a:p>
            <a:pPr eaLnBrk="1">
              <a:spcBef>
                <a:spcPct val="0"/>
              </a:spcBef>
              <a:buFontTx/>
              <a:buNone/>
            </a:pPr>
            <a:endParaRPr lang="ru-RU" altLang="ru-RU" sz="1200" dirty="0">
              <a:latin typeface="Cambria" panose="02040503050406030204" pitchFamily="18" charset="0"/>
            </a:endParaRPr>
          </a:p>
          <a:p>
            <a:pPr eaLnBrk="1">
              <a:spcBef>
                <a:spcPct val="0"/>
              </a:spcBef>
              <a:buFontTx/>
              <a:buNone/>
            </a:pPr>
            <a:r>
              <a:rPr lang="ru-RU" altLang="ru-RU" sz="1200" dirty="0">
                <a:latin typeface="Cambria" panose="02040503050406030204" pitchFamily="18" charset="0"/>
              </a:rPr>
              <a:t>1. Номер строки, максимально совпадающей с пакуемой строкой. В данном случае – 4. Этот номер кодируется любым эффективным префиксным или арифметическим кодом. В качестве эквивалента вероятности автор алгоритма предложил использовать длину совпадения строки предыстории пакуемой строки со строками предысторий из рассмотренного списка с соответствующей нормировкой.</a:t>
            </a:r>
          </a:p>
          <a:p>
            <a:pPr eaLnBrk="1">
              <a:spcBef>
                <a:spcPct val="0"/>
              </a:spcBef>
              <a:buFontTx/>
              <a:buNone/>
            </a:pPr>
            <a:endParaRPr lang="ru-RU" altLang="ru-RU" sz="1200" dirty="0">
              <a:latin typeface="Cambria" panose="02040503050406030204" pitchFamily="18" charset="0"/>
            </a:endParaRPr>
          </a:p>
          <a:p>
            <a:pPr eaLnBrk="1" hangingPunct="1">
              <a:spcBef>
                <a:spcPct val="0"/>
              </a:spcBef>
              <a:buFontTx/>
              <a:buNone/>
            </a:pPr>
            <a:r>
              <a:rPr lang="ru-RU" altLang="ru-RU" sz="1200" dirty="0">
                <a:latin typeface="Cambria" panose="02040503050406030204" pitchFamily="18" charset="0"/>
              </a:rPr>
              <a:t>2. Бит различия – первый бит пакуемой строки, отличающий ее от строки, максимально с ней совпадающей. В данном случае – 1 (отмечен подчеркиванием):</a:t>
            </a:r>
          </a:p>
          <a:p>
            <a:pPr eaLnBrk="1" hangingPunct="1">
              <a:spcBef>
                <a:spcPct val="0"/>
              </a:spcBef>
              <a:buFontTx/>
              <a:buNone/>
            </a:pPr>
            <a:r>
              <a:rPr lang="ru-RU" altLang="ru-RU" sz="1200" dirty="0">
                <a:latin typeface="Cambria" panose="02040503050406030204" pitchFamily="18" charset="0"/>
              </a:rPr>
              <a:t>- в пакуемой строке – 				</a:t>
            </a:r>
            <a:r>
              <a:rPr lang="ru-RU" altLang="ru-RU" sz="1200" b="1" dirty="0">
                <a:latin typeface="Cambria" panose="02040503050406030204" pitchFamily="18" charset="0"/>
              </a:rPr>
              <a:t>01000101</a:t>
            </a:r>
            <a:r>
              <a:rPr lang="ru-RU" altLang="ru-RU" sz="1200" b="1" u="sng" dirty="0">
                <a:latin typeface="Cambria" panose="02040503050406030204" pitchFamily="18" charset="0"/>
              </a:rPr>
              <a:t>1</a:t>
            </a:r>
            <a:r>
              <a:rPr lang="ru-RU" altLang="ru-RU" sz="1200" dirty="0">
                <a:latin typeface="Cambria" panose="02040503050406030204" pitchFamily="18" charset="0"/>
              </a:rPr>
              <a:t>,</a:t>
            </a:r>
          </a:p>
          <a:p>
            <a:pPr eaLnBrk="1" hangingPunct="1">
              <a:spcBef>
                <a:spcPct val="0"/>
              </a:spcBef>
              <a:buFontTx/>
              <a:buNone/>
            </a:pPr>
            <a:r>
              <a:rPr lang="ru-RU" altLang="ru-RU" sz="1200" dirty="0">
                <a:latin typeface="Cambria" panose="02040503050406030204" pitchFamily="18" charset="0"/>
              </a:rPr>
              <a:t>- в максимально близкой к ней 4-й строке – 	01000101</a:t>
            </a:r>
            <a:r>
              <a:rPr lang="ru-RU" altLang="ru-RU" sz="1200" b="1" u="sng" dirty="0">
                <a:latin typeface="Cambria" panose="02040503050406030204" pitchFamily="18" charset="0"/>
              </a:rPr>
              <a:t>0</a:t>
            </a:r>
            <a:r>
              <a:rPr lang="ru-RU" altLang="ru-RU" sz="1200" dirty="0">
                <a:latin typeface="Cambria" panose="02040503050406030204" pitchFamily="18" charset="0"/>
              </a:rPr>
              <a:t>100101110.</a:t>
            </a:r>
          </a:p>
          <a:p>
            <a:pPr eaLnBrk="1" hangingPunct="1">
              <a:spcBef>
                <a:spcPct val="0"/>
              </a:spcBef>
              <a:buFontTx/>
              <a:buNone/>
            </a:pPr>
            <a:r>
              <a:rPr lang="ru-RU" altLang="ru-RU" sz="1200" dirty="0">
                <a:latin typeface="Cambria" panose="02040503050406030204" pitchFamily="18" charset="0"/>
              </a:rPr>
              <a:t>Этим битом определяется положение максимально близкой строки: если бит 0 – то эта строка выше, если 1, то ниже. В данном случае пакуемая строка ниже.</a:t>
            </a:r>
          </a:p>
          <a:p>
            <a:pPr eaLnBrk="1">
              <a:spcBef>
                <a:spcPct val="0"/>
              </a:spcBef>
              <a:buFontTx/>
              <a:buNone/>
            </a:pPr>
            <a:endParaRPr lang="ru-RU" altLang="ru-RU" sz="1200" dirty="0">
              <a:latin typeface="Cambria" panose="02040503050406030204" pitchFamily="18" charset="0"/>
            </a:endParaRPr>
          </a:p>
          <a:p>
            <a:pPr eaLnBrk="1" hangingPunct="1">
              <a:spcBef>
                <a:spcPct val="0"/>
              </a:spcBef>
              <a:buFontTx/>
              <a:buNone/>
            </a:pPr>
            <a:r>
              <a:rPr lang="ru-RU" altLang="ru-RU" sz="1200" dirty="0"/>
              <a:t>3. Длина «вытяжки» (в терминологии автора алгоритма) – количество нулей или единиц в той части пакуемой строки (ниже отмечено подчеркиванием значений </a:t>
            </a:r>
            <a:r>
              <a:rPr lang="ru-RU" altLang="ru-RU" sz="1200" b="1" dirty="0"/>
              <a:t>0101</a:t>
            </a:r>
            <a:r>
              <a:rPr lang="ru-RU" altLang="ru-RU" sz="1200" dirty="0"/>
              <a:t>), которая находится между битом различия максимально совпадающей строки (бит отмечен подчеркиванием в нижней строке) и битом различия второй строки (бит отмечен подчеркиванием в верхней строке). Если пакуемая строка лексикографически старше строки, максимально совпадающей с ней, то передается количество нулей, а если младше – то количество единиц. В данном случае подсчитывается количество нулей, которое равно 2.</a:t>
            </a:r>
          </a:p>
          <a:p>
            <a:pPr eaLnBrk="1" hangingPunct="1">
              <a:spcBef>
                <a:spcPct val="0"/>
              </a:spcBef>
              <a:buFontTx/>
              <a:buNone/>
            </a:pPr>
            <a:r>
              <a:rPr lang="ru-RU" altLang="ru-RU" sz="1200" dirty="0"/>
              <a:t>010</a:t>
            </a:r>
            <a:r>
              <a:rPr lang="ru-RU" altLang="ru-RU" sz="1200" b="1" u="sng" dirty="0"/>
              <a:t>1</a:t>
            </a:r>
            <a:r>
              <a:rPr lang="ru-RU" altLang="ru-RU" sz="1200" dirty="0"/>
              <a:t>0010001010100101110</a:t>
            </a:r>
          </a:p>
          <a:p>
            <a:pPr eaLnBrk="1" hangingPunct="1">
              <a:spcBef>
                <a:spcPct val="0"/>
              </a:spcBef>
              <a:buFontTx/>
              <a:buNone/>
            </a:pPr>
            <a:r>
              <a:rPr lang="ru-RU" altLang="ru-RU" sz="1200" b="1" dirty="0"/>
              <a:t>0100</a:t>
            </a:r>
            <a:r>
              <a:rPr lang="ru-RU" altLang="ru-RU" sz="1200" b="1" u="sng" dirty="0"/>
              <a:t>0101</a:t>
            </a:r>
            <a:r>
              <a:rPr lang="ru-RU" altLang="ru-RU" sz="1200" b="1" dirty="0"/>
              <a:t>11..</a:t>
            </a:r>
            <a:endParaRPr lang="ru-RU" altLang="ru-RU" sz="1200" dirty="0"/>
          </a:p>
          <a:p>
            <a:pPr eaLnBrk="1" hangingPunct="1">
              <a:spcBef>
                <a:spcPct val="0"/>
              </a:spcBef>
              <a:buFontTx/>
              <a:buNone/>
            </a:pPr>
            <a:r>
              <a:rPr lang="ru-RU" altLang="ru-RU" sz="1200" dirty="0"/>
              <a:t>01000101</a:t>
            </a:r>
            <a:r>
              <a:rPr lang="ru-RU" altLang="ru-RU" sz="1200" b="1" u="sng" dirty="0"/>
              <a:t>0</a:t>
            </a:r>
            <a:r>
              <a:rPr lang="ru-RU" altLang="ru-RU" sz="1200" dirty="0"/>
              <a:t>100101110</a:t>
            </a:r>
          </a:p>
          <a:p>
            <a:pPr eaLnBrk="1" hangingPunct="1">
              <a:spcBef>
                <a:spcPct val="0"/>
              </a:spcBef>
              <a:buFontTx/>
              <a:buNone/>
            </a:pPr>
            <a:r>
              <a:rPr lang="ru-RU" altLang="ru-RU" sz="1200" dirty="0"/>
              <a:t>Длина «вытяжки» также кодируется адаптивным статистическим кодером.</a:t>
            </a:r>
          </a:p>
          <a:p>
            <a:pPr eaLnBrk="1" hangingPunct="1">
              <a:spcBef>
                <a:spcPct val="0"/>
              </a:spcBef>
              <a:buFontTx/>
              <a:buNone/>
            </a:pPr>
            <a:endParaRPr lang="ru-RU" altLang="ru-RU" sz="1200" dirty="0"/>
          </a:p>
          <a:p>
            <a:pPr eaLnBrk="1">
              <a:spcBef>
                <a:spcPct val="0"/>
              </a:spcBef>
              <a:buFontTx/>
              <a:buNone/>
            </a:pPr>
            <a:r>
              <a:rPr lang="ru-RU" altLang="ru-RU" sz="1200" dirty="0"/>
              <a:t>Таким образом, упакована строка </a:t>
            </a:r>
            <a:r>
              <a:rPr lang="ru-RU" altLang="ru-RU" sz="1200" b="1" dirty="0"/>
              <a:t>010001011</a:t>
            </a:r>
            <a:r>
              <a:rPr lang="ru-RU" altLang="ru-RU" sz="1200" dirty="0"/>
              <a:t> (до бита различия включительно).</a:t>
            </a:r>
          </a:p>
          <a:p>
            <a:pPr eaLnBrk="1">
              <a:spcBef>
                <a:spcPct val="0"/>
              </a:spcBef>
              <a:buFontTx/>
              <a:buNone/>
            </a:pPr>
            <a:endParaRPr lang="ru-RU" altLang="ru-RU" sz="1200" dirty="0"/>
          </a:p>
        </p:txBody>
      </p:sp>
      <p:sp>
        <p:nvSpPr>
          <p:cNvPr id="4" name="Номер слайда 3"/>
          <p:cNvSpPr>
            <a:spLocks noGrp="1"/>
          </p:cNvSpPr>
          <p:nvPr>
            <p:ph type="sldNum" sz="quarter" idx="10"/>
          </p:nvPr>
        </p:nvSpPr>
        <p:spPr/>
        <p:txBody>
          <a:bodyPr/>
          <a:lstStyle/>
          <a:p>
            <a:fld id="{08526D85-8F04-4F3F-8FE3-2A59F0DC45D6}" type="slidenum">
              <a:rPr lang="ru-RU" smtClean="0"/>
              <a:t>21</a:t>
            </a:fld>
            <a:endParaRPr lang="ru-RU"/>
          </a:p>
        </p:txBody>
      </p:sp>
    </p:spTree>
    <p:extLst>
      <p:ext uri="{BB962C8B-B14F-4D97-AF65-F5344CB8AC3E}">
        <p14:creationId xmlns:p14="http://schemas.microsoft.com/office/powerpoint/2010/main" val="636350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buFontTx/>
              <a:buNone/>
            </a:pPr>
            <a:r>
              <a:rPr lang="ru-RU" altLang="ru-RU" sz="1200" dirty="0">
                <a:latin typeface="Cambria" panose="02040503050406030204" pitchFamily="18" charset="0"/>
              </a:rPr>
              <a:t>Операция восстановления строки осуществляется следующим образом:</a:t>
            </a:r>
          </a:p>
          <a:p>
            <a:pPr eaLnBrk="1">
              <a:spcBef>
                <a:spcPct val="0"/>
              </a:spcBef>
              <a:buFontTx/>
              <a:buNone/>
            </a:pPr>
            <a:r>
              <a:rPr lang="ru-RU" altLang="ru-RU" sz="1200" dirty="0">
                <a:latin typeface="Cambria" panose="02040503050406030204" pitchFamily="18" charset="0"/>
              </a:rPr>
              <a:t>1. Декодируется номер строки максимального совпадения (4).</a:t>
            </a:r>
          </a:p>
          <a:p>
            <a:pPr eaLnBrk="1">
              <a:spcBef>
                <a:spcPct val="0"/>
              </a:spcBef>
              <a:buFontTx/>
              <a:buNone/>
            </a:pPr>
            <a:r>
              <a:rPr lang="ru-RU" altLang="ru-RU" sz="1200" dirty="0">
                <a:latin typeface="Cambria" panose="02040503050406030204" pitchFamily="18" charset="0"/>
              </a:rPr>
              <a:t>2. По биту различия (1) определяется положение запакованной строки (ниже):</a:t>
            </a:r>
          </a:p>
          <a:p>
            <a:pPr eaLnBrk="1">
              <a:spcBef>
                <a:spcPct val="0"/>
              </a:spcBef>
              <a:spcAft>
                <a:spcPts val="600"/>
              </a:spcAft>
              <a:buFontTx/>
              <a:buNone/>
            </a:pPr>
            <a:r>
              <a:rPr lang="ru-RU" altLang="ru-RU" sz="1200" dirty="0">
                <a:latin typeface="Cambria" panose="02040503050406030204" pitchFamily="18" charset="0"/>
              </a:rPr>
              <a:t>3. Копируется в искомую строку совпадающая часть строки максимального совпадения  и соседней, а также следующий бит из строки максимального совпадения:</a:t>
            </a:r>
          </a:p>
          <a:p>
            <a:pPr eaLnBrk="1">
              <a:lnSpc>
                <a:spcPct val="150000"/>
              </a:lnSpc>
              <a:spcBef>
                <a:spcPct val="0"/>
              </a:spcBef>
              <a:buFontTx/>
              <a:buNone/>
            </a:pPr>
            <a:r>
              <a:rPr lang="ru-RU" altLang="ru-RU" sz="1200" dirty="0">
                <a:latin typeface="Cambria" panose="02040503050406030204" pitchFamily="18" charset="0"/>
              </a:rPr>
              <a:t>4. Декодируется длина «вытяжки» (2).</a:t>
            </a:r>
          </a:p>
          <a:p>
            <a:pPr eaLnBrk="1">
              <a:spcBef>
                <a:spcPct val="0"/>
              </a:spcBef>
              <a:spcAft>
                <a:spcPts val="600"/>
              </a:spcAft>
              <a:buFontTx/>
              <a:buNone/>
            </a:pPr>
            <a:r>
              <a:rPr lang="ru-RU" altLang="ru-RU" sz="1200" dirty="0">
                <a:latin typeface="Cambria" panose="02040503050406030204" pitchFamily="18" charset="0"/>
              </a:rPr>
              <a:t>5. Восстанавливается следующая часть искомой строки по «вытяжке» - копируются из строки максимального совпадения следующие биты, включающие соответствующее длине вытяжки количество нулей или единиц (в данном случае два нуля). Далее копируется из строки максимального совпадения все биты до следующего нуля или единицы (в данном случае – до следующего нуля, то есть 1):</a:t>
            </a:r>
          </a:p>
          <a:p>
            <a:pPr eaLnBrk="1">
              <a:spcBef>
                <a:spcPct val="0"/>
              </a:spcBef>
              <a:buFontTx/>
              <a:buNone/>
            </a:pPr>
            <a:r>
              <a:rPr lang="ru-RU" altLang="ru-RU" sz="1200" dirty="0">
                <a:latin typeface="Cambria" panose="02040503050406030204" pitchFamily="18" charset="0"/>
              </a:rPr>
              <a:t>6. Дописывается в искомую строку бит различия (1).</a:t>
            </a:r>
          </a:p>
          <a:p>
            <a:pPr eaLnBrk="1">
              <a:spcBef>
                <a:spcPct val="0"/>
              </a:spcBef>
              <a:buFontTx/>
              <a:buNone/>
            </a:pPr>
            <a:r>
              <a:rPr lang="ru-RU" altLang="ru-RU" sz="1200" dirty="0">
                <a:latin typeface="Cambria" panose="02040503050406030204" pitchFamily="18" charset="0"/>
              </a:rPr>
              <a:t>7. Таким образом, восстановлена строка </a:t>
            </a:r>
            <a:r>
              <a:rPr lang="ru-RU" altLang="ru-RU" sz="1200" b="1" dirty="0">
                <a:latin typeface="Cambria" panose="02040503050406030204" pitchFamily="18" charset="0"/>
              </a:rPr>
              <a:t>010001011</a:t>
            </a:r>
            <a:r>
              <a:rPr lang="ru-RU" altLang="ru-RU" sz="1200" dirty="0">
                <a:latin typeface="Cambria" panose="02040503050406030204" pitchFamily="18" charset="0"/>
              </a:rPr>
              <a:t>, что и требовалось.</a:t>
            </a:r>
          </a:p>
          <a:p>
            <a:endParaRPr lang="ru-RU" dirty="0"/>
          </a:p>
        </p:txBody>
      </p:sp>
      <p:sp>
        <p:nvSpPr>
          <p:cNvPr id="4" name="Номер слайда 3"/>
          <p:cNvSpPr>
            <a:spLocks noGrp="1"/>
          </p:cNvSpPr>
          <p:nvPr>
            <p:ph type="sldNum" sz="quarter" idx="10"/>
          </p:nvPr>
        </p:nvSpPr>
        <p:spPr/>
        <p:txBody>
          <a:bodyPr/>
          <a:lstStyle/>
          <a:p>
            <a:fld id="{08526D85-8F04-4F3F-8FE3-2A59F0DC45D6}" type="slidenum">
              <a:rPr lang="ru-RU" smtClean="0"/>
              <a:t>22</a:t>
            </a:fld>
            <a:endParaRPr lang="ru-RU"/>
          </a:p>
        </p:txBody>
      </p:sp>
    </p:spTree>
    <p:extLst>
      <p:ext uri="{BB962C8B-B14F-4D97-AF65-F5344CB8AC3E}">
        <p14:creationId xmlns:p14="http://schemas.microsoft.com/office/powerpoint/2010/main" val="79407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LZ77</a:t>
            </a:r>
            <a:r>
              <a:rPr lang="ru-RU" sz="1200" dirty="0"/>
              <a:t> не использует предыстории вообще, он не контекстный</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Но идеологически словарные методы кодирования кодируют </a:t>
            </a:r>
            <a:r>
              <a:rPr lang="ru-RU" sz="1200" dirty="0" err="1"/>
              <a:t>постистории</a:t>
            </a:r>
            <a:r>
              <a:rPr lang="ru-RU" sz="1200" dirty="0"/>
              <a:t>, а не отдельные символы, в то время как методы со статистическим моделированием используют предыстории, но кодируют поэлементно. В некотором смысле, контекстные методы – это нечто гибридное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А этот метод ещё и может считаться методом </a:t>
            </a:r>
            <a:r>
              <a:rPr lang="ru-RU" sz="1200" dirty="0" err="1"/>
              <a:t>ранджирования</a:t>
            </a:r>
            <a:endParaRPr lang="ru-RU" sz="1200" dirty="0"/>
          </a:p>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23</a:t>
            </a:fld>
            <a:endParaRPr lang="ru-RU"/>
          </a:p>
        </p:txBody>
      </p:sp>
    </p:spTree>
    <p:extLst>
      <p:ext uri="{BB962C8B-B14F-4D97-AF65-F5344CB8AC3E}">
        <p14:creationId xmlns:p14="http://schemas.microsoft.com/office/powerpoint/2010/main" val="227559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eaLnBrk="1">
                  <a:spcBef>
                    <a:spcPct val="0"/>
                  </a:spcBef>
                  <a:spcAft>
                    <a:spcPts val="600"/>
                  </a:spcAft>
                  <a:buFontTx/>
                  <a:buNone/>
                </a:pPr>
                <a:r>
                  <a:rPr lang="ru-RU" altLang="ru-RU" sz="1200" dirty="0"/>
                  <a:t>Это развивающаяся область, причём довольно обширная</a:t>
                </a:r>
              </a:p>
              <a:p>
                <a:pPr eaLnBrk="1">
                  <a:spcBef>
                    <a:spcPct val="0"/>
                  </a:spcBef>
                  <a:spcAft>
                    <a:spcPts val="600"/>
                  </a:spcAft>
                  <a:buFontTx/>
                  <a:buNone/>
                </a:pPr>
                <a:endParaRPr lang="ru-RU" altLang="ru-RU" sz="1200" dirty="0"/>
              </a:p>
              <a:p>
                <a:pPr eaLnBrk="1">
                  <a:spcBef>
                    <a:spcPct val="0"/>
                  </a:spcBef>
                  <a:spcAft>
                    <a:spcPts val="600"/>
                  </a:spcAft>
                  <a:buFontTx/>
                  <a:buNone/>
                </a:pPr>
                <a:r>
                  <a:rPr lang="ru-RU" altLang="ru-RU" sz="1200" dirty="0"/>
                  <a:t>Основная идея комбинаторного кодирования заключается в задании множества кодируемых сообщений не посредством перечисления всех элементов множества, а путем определения процедуры вычисления номера для некоторого сообщения.</a:t>
                </a:r>
              </a:p>
              <a:p>
                <a:pPr eaLnBrk="1">
                  <a:spcBef>
                    <a:spcPct val="0"/>
                  </a:spcBef>
                  <a:spcAft>
                    <a:spcPts val="600"/>
                  </a:spcAft>
                  <a:buFontTx/>
                  <a:buNone/>
                </a:pPr>
                <a:r>
                  <a:rPr lang="ru-RU" altLang="ru-RU" sz="1200" dirty="0"/>
                  <a:t>Суть комбинаторного метода заключается в том, что из известных алфавита и таблицы вероятностей символов можно сформировать строго определенное число различных последовательностей данных. Каждой последовательности данных ставится в соответствие строго определенный (комбинаторный) номер (код) и наоборот, каждому комбинаторному коду – строго определенная последовательность данных.</a:t>
                </a:r>
              </a:p>
              <a:p>
                <a:pPr eaLnBrk="1">
                  <a:spcBef>
                    <a:spcPct val="0"/>
                  </a:spcBef>
                  <a:spcAft>
                    <a:spcPts val="600"/>
                  </a:spcAft>
                  <a:buFontTx/>
                  <a:buNone/>
                </a:pPr>
                <a:r>
                  <a:rPr lang="ru-RU" altLang="ru-RU" sz="1200" dirty="0"/>
                  <a:t>Для данного метода невозможна адаптивная реализация, но это в значительной мере окупается компактностью кода и скоростью кодирования.</a:t>
                </a:r>
              </a:p>
              <a:p>
                <a:pPr eaLnBrk="1">
                  <a:spcBef>
                    <a:spcPct val="0"/>
                  </a:spcBef>
                  <a:spcAft>
                    <a:spcPts val="600"/>
                  </a:spcAft>
                  <a:buFontTx/>
                  <a:buNone/>
                </a:pPr>
                <a:r>
                  <a:rPr lang="ru-RU" altLang="ru-RU" sz="1200" dirty="0"/>
                  <a:t>Метод рекомендуется как основной в случае небольших  выборок данных (чем больше выборка, тем длиннее арифметика, используемая при сжатии) или как вспомогательный. Для большого объема данных возможна блочная реализация.</a:t>
                </a:r>
              </a:p>
              <a:p>
                <a:pPr eaLnBrk="1">
                  <a:spcBef>
                    <a:spcPct val="0"/>
                  </a:spcBef>
                  <a:spcAft>
                    <a:spcPts val="600"/>
                  </a:spcAft>
                  <a:buFontTx/>
                  <a:buNone/>
                </a:pPr>
                <a:r>
                  <a:rPr lang="ru-RU" altLang="ru-RU" sz="1200" dirty="0"/>
                  <a:t>Пусть </a:t>
                </a:r>
                <a:r>
                  <a:rPr lang="en-US" altLang="ru-RU" sz="1200" i="1" dirty="0"/>
                  <a:t>N</a:t>
                </a:r>
                <a:r>
                  <a:rPr lang="en-US" altLang="ru-RU" sz="1200" dirty="0"/>
                  <a:t> – </a:t>
                </a:r>
                <a:r>
                  <a:rPr lang="ru-RU" altLang="ru-RU" sz="1200" dirty="0"/>
                  <a:t>длина сообщения, составленного из символов алфавита длины </a:t>
                </a:r>
                <a:r>
                  <a:rPr lang="en-US" altLang="ru-RU" sz="1200" i="1" dirty="0"/>
                  <a:t>M</a:t>
                </a:r>
                <a:r>
                  <a:rPr lang="ru-RU" altLang="ru-RU" sz="1200" dirty="0"/>
                  <a:t>, причем </a:t>
                </a:r>
                <a:r>
                  <a:rPr lang="en-US" altLang="ru-RU" sz="1200" i="1" dirty="0" err="1"/>
                  <a:t>n</a:t>
                </a:r>
                <a:r>
                  <a:rPr lang="en-US" altLang="ru-RU" sz="1200" i="1" baseline="-25000" dirty="0" err="1"/>
                  <a:t>i</a:t>
                </a:r>
                <a:r>
                  <a:rPr lang="en-US" altLang="ru-RU" sz="1200" dirty="0"/>
                  <a:t> – </a:t>
                </a:r>
                <a:r>
                  <a:rPr lang="ru-RU" altLang="ru-RU" sz="1200" dirty="0"/>
                  <a:t>частота </a:t>
                </a:r>
                <a:r>
                  <a:rPr lang="en-US" altLang="ru-RU" sz="1200" i="1" dirty="0" err="1"/>
                  <a:t>i</a:t>
                </a:r>
                <a:r>
                  <a:rPr lang="ru-RU" altLang="ru-RU" sz="1200" dirty="0"/>
                  <a:t>-го символа</a:t>
                </a:r>
                <a:r>
                  <a:rPr lang="en-US" altLang="ru-RU" sz="1200" dirty="0"/>
                  <a:t> </a:t>
                </a:r>
                <a:r>
                  <a:rPr lang="ru-RU" altLang="ru-RU" sz="1200" dirty="0"/>
                  <a:t>в сообщении, </a:t>
                </a:r>
                <a:r>
                  <a:rPr lang="en-US" altLang="ru-RU" sz="1200" i="1" dirty="0" err="1"/>
                  <a:t>i</a:t>
                </a:r>
                <a:r>
                  <a:rPr lang="en-US" altLang="ru-RU" sz="1200" dirty="0"/>
                  <a:t> = 0, …, </a:t>
                </a:r>
                <a:r>
                  <a:rPr lang="en-US" altLang="ru-RU" sz="1200" i="1" dirty="0"/>
                  <a:t>M</a:t>
                </a:r>
                <a:r>
                  <a:rPr lang="en-US" altLang="ru-RU" sz="1200" dirty="0"/>
                  <a:t> – 1.</a:t>
                </a:r>
                <a:endParaRPr lang="ru-RU" altLang="ru-RU" sz="1200" dirty="0"/>
              </a:p>
              <a:p>
                <a:pPr eaLnBrk="1">
                  <a:spcBef>
                    <a:spcPct val="0"/>
                  </a:spcBef>
                  <a:spcAft>
                    <a:spcPts val="600"/>
                  </a:spcAft>
                  <a:buFontTx/>
                  <a:buNone/>
                </a:pPr>
                <a:r>
                  <a:rPr lang="ru-RU" altLang="ru-RU" sz="1200" dirty="0"/>
                  <a:t>Тогда количество возможных сообщений с вышеуказанными частотами для каждого символа</a:t>
                </a:r>
                <a:r>
                  <a:rPr lang="en-US" altLang="ru-RU" sz="1200" dirty="0"/>
                  <a:t>:</a:t>
                </a:r>
              </a:p>
              <a:p>
                <a:pPr eaLnBrk="1">
                  <a:spcBef>
                    <a:spcPct val="0"/>
                  </a:spcBef>
                  <a:spcAft>
                    <a:spcPts val="600"/>
                  </a:spcAft>
                  <a:buFontTx/>
                  <a:buNone/>
                </a:pPr>
                <a14:m>
                  <m:oMathPara xmlns:m="http://schemas.openxmlformats.org/officeDocument/2006/math">
                    <m:oMathParaPr>
                      <m:jc m:val="centerGroup"/>
                    </m:oMathParaPr>
                    <m:oMath xmlns:m="http://schemas.openxmlformats.org/officeDocument/2006/math">
                      <m:r>
                        <a:rPr lang="ru-RU" altLang="ru-RU" sz="1200" b="0" i="1" smtClean="0">
                          <a:latin typeface="Cambria Math" panose="02040503050406030204" pitchFamily="18" charset="0"/>
                        </a:rPr>
                        <m:t>С=</m:t>
                      </m:r>
                      <m:f>
                        <m:fPr>
                          <m:type m:val="lin"/>
                          <m:ctrlPr>
                            <a:rPr lang="en-US" altLang="ru-RU" sz="1200" b="0" i="1" smtClean="0">
                              <a:latin typeface="Cambria Math" panose="02040503050406030204" pitchFamily="18" charset="0"/>
                            </a:rPr>
                          </m:ctrlPr>
                        </m:fPr>
                        <m:num>
                          <m:r>
                            <a:rPr lang="en-US" altLang="ru-RU" sz="1200" b="0" i="1" smtClean="0">
                              <a:latin typeface="Cambria Math" panose="02040503050406030204" pitchFamily="18" charset="0"/>
                            </a:rPr>
                            <m:t>𝑁</m:t>
                          </m:r>
                          <m:r>
                            <a:rPr lang="en-US" altLang="ru-RU" sz="1200" b="0" i="1" smtClean="0">
                              <a:latin typeface="Cambria Math" panose="02040503050406030204" pitchFamily="18" charset="0"/>
                            </a:rPr>
                            <m:t>!</m:t>
                          </m:r>
                        </m:num>
                        <m:den>
                          <m:nary>
                            <m:naryPr>
                              <m:chr m:val="∏"/>
                              <m:ctrlPr>
                                <a:rPr lang="en-US" altLang="ru-RU" sz="1200" b="0" i="1" smtClean="0">
                                  <a:latin typeface="Cambria Math" panose="02040503050406030204" pitchFamily="18" charset="0"/>
                                </a:rPr>
                              </m:ctrlPr>
                            </m:naryPr>
                            <m:sub>
                              <m:r>
                                <m:rPr>
                                  <m:brk m:alnAt="23"/>
                                </m:rPr>
                                <a:rPr lang="en-US" altLang="ru-RU" sz="1200" b="0" i="1" smtClean="0">
                                  <a:latin typeface="Cambria Math" panose="02040503050406030204" pitchFamily="18" charset="0"/>
                                </a:rPr>
                                <m:t>𝑖</m:t>
                              </m:r>
                              <m:r>
                                <a:rPr lang="en-US" altLang="ru-RU" sz="1200" b="0" i="1" smtClean="0">
                                  <a:latin typeface="Cambria Math" panose="02040503050406030204" pitchFamily="18" charset="0"/>
                                </a:rPr>
                                <m:t>=0</m:t>
                              </m:r>
                            </m:sub>
                            <m:sup>
                              <m:r>
                                <a:rPr lang="en-US" altLang="ru-RU" sz="1200" b="0" i="1" smtClean="0">
                                  <a:latin typeface="Cambria Math" panose="02040503050406030204" pitchFamily="18" charset="0"/>
                                </a:rPr>
                                <m:t>𝑀</m:t>
                              </m:r>
                              <m:r>
                                <a:rPr lang="en-US" altLang="ru-RU" sz="1200" b="0" i="1" smtClean="0">
                                  <a:latin typeface="Cambria Math" panose="02040503050406030204" pitchFamily="18" charset="0"/>
                                </a:rPr>
                                <m:t>−1</m:t>
                              </m:r>
                            </m:sup>
                            <m:e>
                              <m:sSub>
                                <m:sSubPr>
                                  <m:ctrlPr>
                                    <a:rPr lang="en-US" altLang="ru-RU" sz="1200" b="0" i="1" smtClean="0">
                                      <a:latin typeface="Cambria Math" panose="02040503050406030204" pitchFamily="18" charset="0"/>
                                    </a:rPr>
                                  </m:ctrlPr>
                                </m:sSubPr>
                                <m:e>
                                  <m:r>
                                    <a:rPr lang="en-US" altLang="ru-RU" sz="1200" b="0" i="1" smtClean="0">
                                      <a:latin typeface="Cambria Math" panose="02040503050406030204" pitchFamily="18" charset="0"/>
                                    </a:rPr>
                                    <m:t>𝑛</m:t>
                                  </m:r>
                                </m:e>
                                <m:sub>
                                  <m:r>
                                    <a:rPr lang="en-US" altLang="ru-RU" sz="1200" b="0" i="1" smtClean="0">
                                      <a:latin typeface="Cambria Math" panose="02040503050406030204" pitchFamily="18" charset="0"/>
                                    </a:rPr>
                                    <m:t>𝑖</m:t>
                                  </m:r>
                                </m:sub>
                              </m:sSub>
                            </m:e>
                          </m:nary>
                        </m:den>
                      </m:f>
                    </m:oMath>
                  </m:oMathPara>
                </a14:m>
                <a:endParaRPr lang="en-US" altLang="ru-RU" sz="1200" dirty="0"/>
              </a:p>
              <a:p>
                <a:pPr eaLnBrk="1">
                  <a:spcBef>
                    <a:spcPct val="0"/>
                  </a:spcBef>
                  <a:spcAft>
                    <a:spcPts val="600"/>
                  </a:spcAft>
                  <a:buFontTx/>
                  <a:buNone/>
                </a:pPr>
                <a:r>
                  <a:rPr lang="ru-RU" altLang="ru-RU" sz="1200" dirty="0"/>
                  <a:t>Каждому возможному сообщению можно поставить в соответствие код длины </a:t>
                </a:r>
                <a14:m>
                  <m:oMath xmlns:m="http://schemas.openxmlformats.org/officeDocument/2006/math">
                    <m:d>
                      <m:dPr>
                        <m:begChr m:val="⌈"/>
                        <m:endChr m:val="⌉"/>
                        <m:ctrlPr>
                          <a:rPr lang="en-US" altLang="ru-RU" sz="1200" i="1" dirty="0" smtClean="0">
                            <a:latin typeface="Cambria Math" panose="02040503050406030204" pitchFamily="18" charset="0"/>
                          </a:rPr>
                        </m:ctrlPr>
                      </m:dPr>
                      <m:e>
                        <m:r>
                          <m:rPr>
                            <m:sty m:val="p"/>
                          </m:rPr>
                          <a:rPr lang="en-US" altLang="ru-RU" sz="1200" i="1" dirty="0" smtClean="0">
                            <a:latin typeface="Cambria Math" panose="02040503050406030204" pitchFamily="18" charset="0"/>
                          </a:rPr>
                          <m:t>log</m:t>
                        </m:r>
                        <m:r>
                          <a:rPr lang="en-US" altLang="ru-RU" sz="1200" i="1" baseline="-25000" dirty="0" smtClean="0">
                            <a:latin typeface="Cambria Math" panose="02040503050406030204" pitchFamily="18" charset="0"/>
                          </a:rPr>
                          <m:t>2</m:t>
                        </m:r>
                        <m:r>
                          <a:rPr lang="en-US" altLang="ru-RU" sz="1200" i="1" dirty="0" smtClean="0">
                            <a:latin typeface="Cambria Math" panose="02040503050406030204" pitchFamily="18" charset="0"/>
                          </a:rPr>
                          <m:t>𝐶</m:t>
                        </m:r>
                      </m:e>
                    </m:d>
                  </m:oMath>
                </a14:m>
                <a:r>
                  <a:rPr lang="en-US" altLang="ru-RU" sz="1200" dirty="0"/>
                  <a:t>.</a:t>
                </a:r>
                <a:endParaRPr lang="ru-RU" altLang="ru-RU" sz="1200" dirty="0"/>
              </a:p>
            </p:txBody>
          </p:sp>
        </mc:Choice>
        <mc:Fallback xmlns="">
          <p:sp>
            <p:nvSpPr>
              <p:cNvPr id="3" name="Заметки 2"/>
              <p:cNvSpPr>
                <a:spLocks noGrp="1"/>
              </p:cNvSpPr>
              <p:nvPr>
                <p:ph type="body" idx="1"/>
              </p:nvPr>
            </p:nvSpPr>
            <p:spPr/>
            <p:txBody>
              <a:bodyPr/>
              <a:lstStyle/>
              <a:p>
                <a:pPr eaLnBrk="1">
                  <a:spcBef>
                    <a:spcPct val="0"/>
                  </a:spcBef>
                  <a:spcAft>
                    <a:spcPts val="600"/>
                  </a:spcAft>
                  <a:buFontTx/>
                  <a:buNone/>
                </a:pPr>
                <a:r>
                  <a:rPr lang="ru-RU" altLang="ru-RU" sz="1200" dirty="0" smtClean="0"/>
                  <a:t>Основная идея комбинаторного кодирования заключается в задании множества кодируемых сообщений не посредством перечисления всех элементов множества, а путем определения процедуры вычисления номера для некоторого сообщения.</a:t>
                </a:r>
              </a:p>
              <a:p>
                <a:pPr eaLnBrk="1">
                  <a:spcBef>
                    <a:spcPct val="0"/>
                  </a:spcBef>
                  <a:spcAft>
                    <a:spcPts val="600"/>
                  </a:spcAft>
                  <a:buFontTx/>
                  <a:buNone/>
                </a:pPr>
                <a:r>
                  <a:rPr lang="ru-RU" altLang="ru-RU" sz="1200" dirty="0" smtClean="0"/>
                  <a:t>Суть комбинаторного метода заключается в том, что из известных алфавита и таблицы вероятностей символов можно сформировать строго определенное число различных последовательностей данных. Каждой последовательности данных ставится в соответствие строго определенный (комбинаторный) номер (код) и наоборот, каждому комбинаторному коду – строго определенная последовательность данных.</a:t>
                </a:r>
              </a:p>
              <a:p>
                <a:pPr eaLnBrk="1">
                  <a:spcBef>
                    <a:spcPct val="0"/>
                  </a:spcBef>
                  <a:spcAft>
                    <a:spcPts val="600"/>
                  </a:spcAft>
                  <a:buFontTx/>
                  <a:buNone/>
                </a:pPr>
                <a:r>
                  <a:rPr lang="ru-RU" altLang="ru-RU" sz="1200" dirty="0" smtClean="0"/>
                  <a:t>Для данного метода невозможна адаптивная реализация, но это в значительной мере окупается компактностью кода и скоростью кодирования.</a:t>
                </a:r>
              </a:p>
              <a:p>
                <a:pPr eaLnBrk="1">
                  <a:spcBef>
                    <a:spcPct val="0"/>
                  </a:spcBef>
                  <a:spcAft>
                    <a:spcPts val="600"/>
                  </a:spcAft>
                  <a:buFontTx/>
                  <a:buNone/>
                </a:pPr>
                <a:r>
                  <a:rPr lang="ru-RU" altLang="ru-RU" sz="1200" dirty="0" smtClean="0"/>
                  <a:t>Метод рекомендуется как основной в случае небольших  выборок данных (чем больше выборка, тем длиннее арифметика, используемая при сжатии) или как вспомогательный. Для большого объема данных возможна блочная реализация.</a:t>
                </a:r>
              </a:p>
              <a:p>
                <a:pPr eaLnBrk="1">
                  <a:spcBef>
                    <a:spcPct val="0"/>
                  </a:spcBef>
                  <a:spcAft>
                    <a:spcPts val="600"/>
                  </a:spcAft>
                  <a:buFontTx/>
                  <a:buNone/>
                </a:pPr>
                <a:r>
                  <a:rPr lang="ru-RU" altLang="ru-RU" sz="1200" dirty="0" smtClean="0"/>
                  <a:t>Пусть </a:t>
                </a:r>
                <a:r>
                  <a:rPr lang="en-US" altLang="ru-RU" sz="1200" i="1" dirty="0" smtClean="0"/>
                  <a:t>N</a:t>
                </a:r>
                <a:r>
                  <a:rPr lang="en-US" altLang="ru-RU" sz="1200" dirty="0" smtClean="0"/>
                  <a:t> – </a:t>
                </a:r>
                <a:r>
                  <a:rPr lang="ru-RU" altLang="ru-RU" sz="1200" dirty="0" smtClean="0"/>
                  <a:t>длина сообщения, составленного из символов алфавита длины </a:t>
                </a:r>
                <a:r>
                  <a:rPr lang="en-US" altLang="ru-RU" sz="1200" i="1" dirty="0" smtClean="0"/>
                  <a:t>M</a:t>
                </a:r>
                <a:r>
                  <a:rPr lang="ru-RU" altLang="ru-RU" sz="1200" dirty="0" smtClean="0"/>
                  <a:t>, причем </a:t>
                </a:r>
                <a:r>
                  <a:rPr lang="en-US" altLang="ru-RU" sz="1200" i="1" dirty="0" err="1" smtClean="0"/>
                  <a:t>n</a:t>
                </a:r>
                <a:r>
                  <a:rPr lang="en-US" altLang="ru-RU" sz="1200" i="1" baseline="-25000" dirty="0" err="1" smtClean="0"/>
                  <a:t>i</a:t>
                </a:r>
                <a:r>
                  <a:rPr lang="en-US" altLang="ru-RU" sz="1200" dirty="0" smtClean="0"/>
                  <a:t> – </a:t>
                </a:r>
                <a:r>
                  <a:rPr lang="ru-RU" altLang="ru-RU" sz="1200" dirty="0" smtClean="0"/>
                  <a:t>частота </a:t>
                </a:r>
                <a:r>
                  <a:rPr lang="en-US" altLang="ru-RU" sz="1200" i="1" dirty="0" smtClean="0"/>
                  <a:t>i</a:t>
                </a:r>
                <a:r>
                  <a:rPr lang="ru-RU" altLang="ru-RU" sz="1200" dirty="0" smtClean="0"/>
                  <a:t>-го символа</a:t>
                </a:r>
                <a:r>
                  <a:rPr lang="en-US" altLang="ru-RU" sz="1200" dirty="0" smtClean="0"/>
                  <a:t> </a:t>
                </a:r>
                <a:r>
                  <a:rPr lang="ru-RU" altLang="ru-RU" sz="1200" dirty="0" smtClean="0"/>
                  <a:t>в сообщении, </a:t>
                </a:r>
                <a:r>
                  <a:rPr lang="en-US" altLang="ru-RU" sz="1200" i="1" dirty="0" smtClean="0"/>
                  <a:t>i</a:t>
                </a:r>
                <a:r>
                  <a:rPr lang="en-US" altLang="ru-RU" sz="1200" dirty="0" smtClean="0"/>
                  <a:t> = 0, …, </a:t>
                </a:r>
                <a:r>
                  <a:rPr lang="en-US" altLang="ru-RU" sz="1200" i="1" dirty="0" smtClean="0"/>
                  <a:t>M</a:t>
                </a:r>
                <a:r>
                  <a:rPr lang="en-US" altLang="ru-RU" sz="1200" dirty="0" smtClean="0"/>
                  <a:t> – 1.</a:t>
                </a:r>
                <a:endParaRPr lang="ru-RU" altLang="ru-RU" sz="1200" dirty="0" smtClean="0"/>
              </a:p>
              <a:p>
                <a:pPr eaLnBrk="1">
                  <a:spcBef>
                    <a:spcPct val="0"/>
                  </a:spcBef>
                  <a:spcAft>
                    <a:spcPts val="600"/>
                  </a:spcAft>
                  <a:buFontTx/>
                  <a:buNone/>
                </a:pPr>
                <a:r>
                  <a:rPr lang="ru-RU" altLang="ru-RU" sz="1200" dirty="0" smtClean="0"/>
                  <a:t>Тогда количество возможных сообщений с вышеуказанными частотами для каждого символа</a:t>
                </a:r>
                <a:r>
                  <a:rPr lang="en-US" altLang="ru-RU" sz="1200" dirty="0" smtClean="0"/>
                  <a:t>:</a:t>
                </a:r>
              </a:p>
              <a:p>
                <a:pPr eaLnBrk="1">
                  <a:spcBef>
                    <a:spcPct val="0"/>
                  </a:spcBef>
                  <a:spcAft>
                    <a:spcPts val="600"/>
                  </a:spcAft>
                  <a:buFontTx/>
                  <a:buNone/>
                </a:pPr>
                <a:r>
                  <a:rPr lang="ru-RU" altLang="ru-RU" sz="1200" b="0" i="0" smtClean="0">
                    <a:latin typeface="Cambria Math" panose="02040503050406030204" pitchFamily="18" charset="0"/>
                  </a:rPr>
                  <a:t>С=</a:t>
                </a:r>
                <a:r>
                  <a:rPr lang="en-US" altLang="ru-RU" sz="1200" b="0" i="0" smtClean="0">
                    <a:latin typeface="Cambria Math" panose="02040503050406030204" pitchFamily="18" charset="0"/>
                  </a:rPr>
                  <a:t>𝑁!∕〖∏_(</a:t>
                </a:r>
                <a:r>
                  <a:rPr lang="en-US" altLang="ru-RU" sz="1200" b="0" i="0" smtClean="0">
                    <a:latin typeface="Cambria Math" panose="02040503050406030204" pitchFamily="18" charset="0"/>
                  </a:rPr>
                  <a:t>𝑖=0</a:t>
                </a:r>
                <a:r>
                  <a:rPr lang="en-US" altLang="ru-RU" sz="1200" b="0" i="0" smtClean="0">
                    <a:latin typeface="Cambria Math" panose="02040503050406030204" pitchFamily="18" charset="0"/>
                  </a:rPr>
                  <a:t>)^(</a:t>
                </a:r>
                <a:r>
                  <a:rPr lang="en-US" altLang="ru-RU" sz="1200" b="0" i="0" smtClean="0">
                    <a:latin typeface="Cambria Math" panose="02040503050406030204" pitchFamily="18" charset="0"/>
                  </a:rPr>
                  <a:t>𝑀−1)▒𝑛_𝑖 </a:t>
                </a:r>
                <a:r>
                  <a:rPr lang="en-US" altLang="ru-RU" sz="1200" b="0" i="0" smtClean="0">
                    <a:latin typeface="Cambria Math" panose="02040503050406030204" pitchFamily="18" charset="0"/>
                  </a:rPr>
                  <a:t>〗</a:t>
                </a:r>
                <a:endParaRPr lang="en-US" altLang="ru-RU" sz="1200" dirty="0" smtClean="0"/>
              </a:p>
              <a:p>
                <a:pPr eaLnBrk="1">
                  <a:spcBef>
                    <a:spcPct val="0"/>
                  </a:spcBef>
                  <a:spcAft>
                    <a:spcPts val="600"/>
                  </a:spcAft>
                  <a:buFontTx/>
                  <a:buNone/>
                </a:pPr>
                <a:r>
                  <a:rPr lang="ru-RU" altLang="ru-RU" sz="1200" dirty="0" smtClean="0"/>
                  <a:t>Каждому возможному сообщению можно поставить в соответствие код длины </a:t>
                </a:r>
                <a:r>
                  <a:rPr lang="en-US" altLang="ru-RU" sz="1200" i="0" dirty="0" smtClean="0">
                    <a:latin typeface="Cambria Math" panose="02040503050406030204" pitchFamily="18" charset="0"/>
                  </a:rPr>
                  <a:t>⌈log</a:t>
                </a:r>
                <a:r>
                  <a:rPr lang="en-US" altLang="ru-RU" sz="1200" i="0" baseline="-25000" dirty="0" smtClean="0">
                    <a:latin typeface="Cambria Math" panose="02040503050406030204" pitchFamily="18" charset="0"/>
                  </a:rPr>
                  <a:t>2</a:t>
                </a:r>
                <a:r>
                  <a:rPr lang="en-US" altLang="ru-RU" sz="1200" i="0" dirty="0" smtClean="0">
                    <a:latin typeface="Cambria Math" panose="02040503050406030204" pitchFamily="18" charset="0"/>
                  </a:rPr>
                  <a:t>𝐶</a:t>
                </a:r>
                <a:r>
                  <a:rPr lang="en-US" altLang="ru-RU" sz="1200" i="0" dirty="0" smtClean="0">
                    <a:latin typeface="Cambria Math" panose="02040503050406030204" pitchFamily="18" charset="0"/>
                  </a:rPr>
                  <a:t>⌉</a:t>
                </a:r>
                <a:r>
                  <a:rPr lang="en-US" altLang="ru-RU" sz="1200" dirty="0" smtClean="0"/>
                  <a:t>.</a:t>
                </a:r>
                <a:endParaRPr lang="ru-RU" altLang="ru-RU" sz="1200" dirty="0" smtClean="0"/>
              </a:p>
              <a:p>
                <a:endParaRPr lang="ru-RU" dirty="0"/>
              </a:p>
            </p:txBody>
          </p:sp>
        </mc:Fallback>
      </mc:AlternateContent>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24</a:t>
            </a:fld>
            <a:endParaRPr lang="ru-RU"/>
          </a:p>
        </p:txBody>
      </p:sp>
    </p:spTree>
    <p:extLst>
      <p:ext uri="{BB962C8B-B14F-4D97-AF65-F5344CB8AC3E}">
        <p14:creationId xmlns:p14="http://schemas.microsoft.com/office/powerpoint/2010/main" val="250674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spcAft>
                <a:spcPts val="600"/>
              </a:spcAft>
              <a:buFontTx/>
              <a:buNone/>
            </a:pPr>
            <a:r>
              <a:rPr lang="ru-RU" altLang="ru-RU" sz="1200" dirty="0"/>
              <a:t>Кодирование сообщения состоит из выбора нумерационного класса (класса комбинаторных объектов, дополненного алгоритмами нумерации) и отображения (один к одному) сообщения в соответствующий комбинаторный объект, за которым следует вычисление уникального индекса объекта (ранжирование) внутри класса. Результирующий индекс плюс код, указывающий на нумерационный класс (информацию о модели) представляют собой «сжатые данные» сообщения.</a:t>
            </a:r>
          </a:p>
          <a:p>
            <a:pPr eaLnBrk="1">
              <a:spcBef>
                <a:spcPct val="0"/>
              </a:spcBef>
              <a:spcAft>
                <a:spcPts val="600"/>
              </a:spcAft>
              <a:buFontTx/>
              <a:buNone/>
            </a:pPr>
            <a:r>
              <a:rPr lang="ru-RU" altLang="ru-RU" sz="1200" dirty="0"/>
              <a:t>Декодирование состоит из определения нумерационного класса по его коду, преобразование индекса в комбинаторный объект (операция обратная ранжированию), за которым следует отображение объекта в исходное сообщение.</a:t>
            </a:r>
          </a:p>
          <a:p>
            <a:pPr eaLnBrk="1">
              <a:spcBef>
                <a:spcPct val="0"/>
              </a:spcBef>
              <a:spcAft>
                <a:spcPts val="600"/>
              </a:spcAft>
              <a:buFontTx/>
              <a:buNone/>
            </a:pPr>
            <a:endParaRPr lang="ru-RU" altLang="ru-RU" sz="1200" dirty="0"/>
          </a:p>
          <a:p>
            <a:r>
              <a:rPr lang="ru-RU" dirty="0"/>
              <a:t>Комбинаторное кодирование открывает простор для оптимизации. Не требуется составления списка, в котором нужно искать индекс. Индекс получается через формулы. Мы увидим далее, что можно производить вычисления только через сложение </a:t>
            </a:r>
            <a:r>
              <a:rPr lang="ru-RU" dirty="0" err="1"/>
              <a:t>предрасчитанных</a:t>
            </a:r>
            <a:r>
              <a:rPr lang="ru-RU" dirty="0"/>
              <a:t> величин</a:t>
            </a:r>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25</a:t>
            </a:fld>
            <a:endParaRPr lang="ru-RU"/>
          </a:p>
        </p:txBody>
      </p:sp>
    </p:spTree>
    <p:extLst>
      <p:ext uri="{BB962C8B-B14F-4D97-AF65-F5344CB8AC3E}">
        <p14:creationId xmlns:p14="http://schemas.microsoft.com/office/powerpoint/2010/main" val="312665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spcAft>
                <a:spcPts val="600"/>
              </a:spcAft>
              <a:buFontTx/>
              <a:buNone/>
            </a:pPr>
            <a:r>
              <a:rPr lang="en-US" altLang="ru-RU" sz="1200" b="1" dirty="0"/>
              <a:t>[6] </a:t>
            </a:r>
            <a:r>
              <a:rPr lang="ru-RU" altLang="ru-RU" sz="1200" b="1" dirty="0"/>
              <a:t>Двоичные последовательности как шаги по сетке</a:t>
            </a:r>
          </a:p>
          <a:p>
            <a:pPr eaLnBrk="1">
              <a:spcBef>
                <a:spcPct val="0"/>
              </a:spcBef>
              <a:spcAft>
                <a:spcPts val="600"/>
              </a:spcAft>
              <a:buFontTx/>
              <a:buNone/>
            </a:pPr>
            <a:r>
              <a:rPr lang="ru-RU" altLang="ru-RU" sz="1200" dirty="0"/>
              <a:t>На рисунке показано отображение битовой строки </a:t>
            </a:r>
            <a:r>
              <a:rPr lang="ru-RU" altLang="ru-RU" sz="1200" b="1" dirty="0"/>
              <a:t>S</a:t>
            </a:r>
            <a:r>
              <a:rPr lang="ru-RU" altLang="ru-RU" sz="1200" b="1" baseline="-25000" dirty="0"/>
              <a:t>8</a:t>
            </a:r>
            <a:r>
              <a:rPr lang="ru-RU" altLang="ru-RU" sz="1200" b="1" dirty="0"/>
              <a:t> = 0 0 1 0 1 0 0 1 </a:t>
            </a:r>
            <a:r>
              <a:rPr lang="ru-RU" altLang="ru-RU" sz="1200" dirty="0"/>
              <a:t>на решетку в виде пути от точки </a:t>
            </a:r>
            <a:r>
              <a:rPr lang="ru-RU" altLang="ru-RU" sz="1200" b="1" i="1" dirty="0"/>
              <a:t>А</a:t>
            </a:r>
            <a:r>
              <a:rPr lang="ru-RU" altLang="ru-RU" sz="1200" dirty="0"/>
              <a:t> до точки </a:t>
            </a:r>
            <a:r>
              <a:rPr lang="ru-RU" altLang="ru-RU" sz="1200" b="1" i="1" dirty="0"/>
              <a:t>В</a:t>
            </a:r>
            <a:endParaRPr lang="ru-RU" altLang="ru-RU" sz="1200" dirty="0"/>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26</a:t>
            </a:fld>
            <a:endParaRPr lang="ru-RU"/>
          </a:p>
        </p:txBody>
      </p:sp>
    </p:spTree>
    <p:extLst>
      <p:ext uri="{BB962C8B-B14F-4D97-AF65-F5344CB8AC3E}">
        <p14:creationId xmlns:p14="http://schemas.microsoft.com/office/powerpoint/2010/main" val="1051774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spcAft>
                <a:spcPts val="600"/>
              </a:spcAft>
              <a:buFontTx/>
              <a:buNone/>
            </a:pPr>
            <a:r>
              <a:rPr lang="ru-RU" altLang="ru-RU" sz="1200" dirty="0"/>
              <a:t>Для достижения любой точки с координатами (</a:t>
            </a:r>
            <a:r>
              <a:rPr lang="en-US" altLang="ru-RU" sz="1200" b="1" i="1" dirty="0"/>
              <a:t>x</a:t>
            </a:r>
            <a:r>
              <a:rPr lang="ru-RU" altLang="ru-RU" sz="1200" dirty="0"/>
              <a:t>, </a:t>
            </a:r>
            <a:r>
              <a:rPr lang="en-US" altLang="ru-RU" sz="1200" b="1" i="1" dirty="0"/>
              <a:t>y</a:t>
            </a:r>
            <a:r>
              <a:rPr lang="ru-RU" altLang="ru-RU" sz="1200" dirty="0"/>
              <a:t>) необходимо прийти в нее либо из точки, расположенной над ней с координатами (</a:t>
            </a:r>
            <a:r>
              <a:rPr lang="en-US" altLang="ru-RU" sz="1200" b="1" i="1" dirty="0"/>
              <a:t>x</a:t>
            </a:r>
            <a:r>
              <a:rPr lang="ru-RU" altLang="ru-RU" sz="1200" dirty="0"/>
              <a:t>, </a:t>
            </a:r>
            <a:r>
              <a:rPr lang="en-US" altLang="ru-RU" sz="1200" b="1" i="1" dirty="0"/>
              <a:t>y</a:t>
            </a:r>
            <a:r>
              <a:rPr lang="en-US" altLang="ru-RU" sz="1200" i="1" dirty="0"/>
              <a:t> </a:t>
            </a:r>
            <a:r>
              <a:rPr lang="ru-RU" altLang="ru-RU" sz="1200" dirty="0"/>
              <a:t>–</a:t>
            </a:r>
            <a:r>
              <a:rPr lang="en-US" altLang="ru-RU" sz="1200" dirty="0"/>
              <a:t> </a:t>
            </a:r>
            <a:r>
              <a:rPr lang="ru-RU" altLang="ru-RU" sz="1200" dirty="0"/>
              <a:t>1), либо из точки слева от нее с координатами (</a:t>
            </a:r>
            <a:r>
              <a:rPr lang="en-US" altLang="ru-RU" sz="1200" b="1" i="1" dirty="0"/>
              <a:t>x </a:t>
            </a:r>
            <a:r>
              <a:rPr lang="ru-RU" altLang="ru-RU" sz="1200" dirty="0"/>
              <a:t>–</a:t>
            </a:r>
            <a:r>
              <a:rPr lang="en-US" altLang="ru-RU" sz="1200" dirty="0"/>
              <a:t> </a:t>
            </a:r>
            <a:r>
              <a:rPr lang="ru-RU" altLang="ru-RU" sz="1200" dirty="0"/>
              <a:t>1, </a:t>
            </a:r>
            <a:r>
              <a:rPr lang="en-US" altLang="ru-RU" sz="1200" b="1" i="1" dirty="0"/>
              <a:t>y</a:t>
            </a:r>
            <a:r>
              <a:rPr lang="ru-RU" altLang="ru-RU" sz="1200" dirty="0"/>
              <a:t>). Таким образом, количество путей </a:t>
            </a:r>
            <a:r>
              <a:rPr lang="en-US" altLang="ru-RU" sz="1200" b="1" i="1" dirty="0"/>
              <a:t>N</a:t>
            </a:r>
            <a:r>
              <a:rPr lang="ru-RU" altLang="ru-RU" sz="1200" dirty="0"/>
              <a:t>(</a:t>
            </a:r>
            <a:r>
              <a:rPr lang="en-US" altLang="ru-RU" sz="1200" b="1" i="1" dirty="0"/>
              <a:t>x</a:t>
            </a:r>
            <a:r>
              <a:rPr lang="ru-RU" altLang="ru-RU" sz="1200" dirty="0"/>
              <a:t>,</a:t>
            </a:r>
            <a:r>
              <a:rPr lang="en-US" altLang="ru-RU" sz="1200" b="1" i="1" dirty="0"/>
              <a:t>y</a:t>
            </a:r>
            <a:r>
              <a:rPr lang="ru-RU" altLang="ru-RU" sz="1200" dirty="0"/>
              <a:t>) до точки (</a:t>
            </a:r>
            <a:r>
              <a:rPr lang="en-US" altLang="ru-RU" sz="1200" b="1" i="1" dirty="0"/>
              <a:t>x</a:t>
            </a:r>
            <a:r>
              <a:rPr lang="ru-RU" altLang="ru-RU" sz="1200" dirty="0"/>
              <a:t>, </a:t>
            </a:r>
            <a:r>
              <a:rPr lang="en-US" altLang="ru-RU" sz="1200" b="1" i="1" dirty="0"/>
              <a:t>y</a:t>
            </a:r>
            <a:r>
              <a:rPr lang="ru-RU" altLang="ru-RU" sz="1200" dirty="0"/>
              <a:t>) – это сумма количества путей до двух ее соседей: точек (</a:t>
            </a:r>
            <a:r>
              <a:rPr lang="en-US" altLang="ru-RU" sz="1200" b="1" i="1" dirty="0"/>
              <a:t>x</a:t>
            </a:r>
            <a:r>
              <a:rPr lang="ru-RU" altLang="ru-RU" sz="1200" dirty="0"/>
              <a:t>, </a:t>
            </a:r>
            <a:r>
              <a:rPr lang="en-US" altLang="ru-RU" sz="1200" b="1" i="1" dirty="0"/>
              <a:t>y</a:t>
            </a:r>
            <a:r>
              <a:rPr lang="en-US" altLang="ru-RU" sz="1200" i="1" dirty="0"/>
              <a:t> </a:t>
            </a:r>
            <a:r>
              <a:rPr lang="ru-RU" altLang="ru-RU" sz="1200" dirty="0"/>
              <a:t>–</a:t>
            </a:r>
            <a:r>
              <a:rPr lang="en-US" altLang="ru-RU" sz="1200" dirty="0"/>
              <a:t> </a:t>
            </a:r>
            <a:r>
              <a:rPr lang="ru-RU" altLang="ru-RU" sz="1200" dirty="0"/>
              <a:t>1) и (</a:t>
            </a:r>
            <a:r>
              <a:rPr lang="en-US" altLang="ru-RU" sz="1200" b="1" i="1" dirty="0"/>
              <a:t>x </a:t>
            </a:r>
            <a:r>
              <a:rPr lang="ru-RU" altLang="ru-RU" sz="1200" dirty="0"/>
              <a:t>–</a:t>
            </a:r>
            <a:r>
              <a:rPr lang="en-US" altLang="ru-RU" sz="1200" dirty="0"/>
              <a:t> </a:t>
            </a:r>
            <a:r>
              <a:rPr lang="ru-RU" altLang="ru-RU" sz="1200" dirty="0"/>
              <a:t>1, </a:t>
            </a:r>
            <a:r>
              <a:rPr lang="en-US" altLang="ru-RU" sz="1200" b="1" i="1" dirty="0"/>
              <a:t>y</a:t>
            </a:r>
            <a:r>
              <a:rPr lang="ru-RU" altLang="ru-RU" sz="1200" dirty="0"/>
              <a:t>):</a:t>
            </a:r>
          </a:p>
          <a:p>
            <a:pPr algn="ctr" eaLnBrk="1">
              <a:spcBef>
                <a:spcPct val="0"/>
              </a:spcBef>
              <a:spcAft>
                <a:spcPts val="600"/>
              </a:spcAft>
              <a:buFontTx/>
              <a:buNone/>
            </a:pPr>
            <a:r>
              <a:rPr lang="en-US" altLang="ru-RU" sz="1200" b="1" i="1" dirty="0"/>
              <a:t>N</a:t>
            </a:r>
            <a:r>
              <a:rPr lang="en-US" altLang="ru-RU" sz="1200" dirty="0"/>
              <a:t>(</a:t>
            </a:r>
            <a:r>
              <a:rPr lang="en-US" altLang="ru-RU" sz="1200" b="1" i="1" dirty="0"/>
              <a:t>x</a:t>
            </a:r>
            <a:r>
              <a:rPr lang="en-US" altLang="ru-RU" sz="1200" dirty="0"/>
              <a:t>, </a:t>
            </a:r>
            <a:r>
              <a:rPr lang="en-US" altLang="ru-RU" sz="1200" b="1" i="1" dirty="0"/>
              <a:t>y</a:t>
            </a:r>
            <a:r>
              <a:rPr lang="en-US" altLang="ru-RU" sz="1200" dirty="0"/>
              <a:t>) = </a:t>
            </a:r>
            <a:r>
              <a:rPr lang="en-US" altLang="ru-RU" sz="1200" b="1" i="1" dirty="0"/>
              <a:t>N</a:t>
            </a:r>
            <a:r>
              <a:rPr lang="en-US" altLang="ru-RU" sz="1200" dirty="0"/>
              <a:t>(</a:t>
            </a:r>
            <a:r>
              <a:rPr lang="en-US" altLang="ru-RU" sz="1200" b="1" i="1" dirty="0"/>
              <a:t>x</a:t>
            </a:r>
            <a:r>
              <a:rPr lang="en-US" altLang="ru-RU" sz="1200" dirty="0"/>
              <a:t> – 1, </a:t>
            </a:r>
            <a:r>
              <a:rPr lang="en-US" altLang="ru-RU" sz="1200" b="1" i="1" dirty="0"/>
              <a:t>y</a:t>
            </a:r>
            <a:r>
              <a:rPr lang="en-US" altLang="ru-RU" sz="1200" dirty="0"/>
              <a:t>) + </a:t>
            </a:r>
            <a:r>
              <a:rPr lang="en-US" altLang="ru-RU" sz="1200" b="1" i="1" dirty="0"/>
              <a:t>N</a:t>
            </a:r>
            <a:r>
              <a:rPr lang="en-US" altLang="ru-RU" sz="1200" dirty="0"/>
              <a:t>(</a:t>
            </a:r>
            <a:r>
              <a:rPr lang="en-US" altLang="ru-RU" sz="1200" b="1" i="1" dirty="0"/>
              <a:t>x</a:t>
            </a:r>
            <a:r>
              <a:rPr lang="en-US" altLang="ru-RU" sz="1200" dirty="0"/>
              <a:t>, </a:t>
            </a:r>
            <a:r>
              <a:rPr lang="en-US" altLang="ru-RU" sz="1200" b="1" i="1" dirty="0"/>
              <a:t>y</a:t>
            </a:r>
            <a:r>
              <a:rPr lang="en-US" altLang="ru-RU" sz="1200" dirty="0"/>
              <a:t> – 1)</a:t>
            </a:r>
          </a:p>
          <a:p>
            <a:pPr algn="ctr" eaLnBrk="1">
              <a:spcBef>
                <a:spcPct val="0"/>
              </a:spcBef>
              <a:spcAft>
                <a:spcPts val="600"/>
              </a:spcAft>
              <a:buFontTx/>
              <a:buNone/>
            </a:pPr>
            <a:r>
              <a:rPr lang="en-US" altLang="ru-RU" sz="1200" b="1" i="1" dirty="0"/>
              <a:t>N</a:t>
            </a:r>
            <a:r>
              <a:rPr lang="en-US" altLang="ru-RU" sz="1200" dirty="0"/>
              <a:t>(</a:t>
            </a:r>
            <a:r>
              <a:rPr lang="en-US" altLang="ru-RU" sz="1200" b="1" i="1" dirty="0"/>
              <a:t>x</a:t>
            </a:r>
            <a:r>
              <a:rPr lang="en-US" altLang="ru-RU" sz="1200" dirty="0"/>
              <a:t>, 0) = </a:t>
            </a:r>
            <a:r>
              <a:rPr lang="en-US" altLang="ru-RU" sz="1200" b="1" i="1" dirty="0"/>
              <a:t>N</a:t>
            </a:r>
            <a:r>
              <a:rPr lang="en-US" altLang="ru-RU" sz="1200" dirty="0"/>
              <a:t>(0, </a:t>
            </a:r>
            <a:r>
              <a:rPr lang="en-US" altLang="ru-RU" sz="1200" b="1" i="1" dirty="0"/>
              <a:t>y</a:t>
            </a:r>
            <a:r>
              <a:rPr lang="en-US" altLang="ru-RU" sz="1200" dirty="0"/>
              <a:t>) = 1,    </a:t>
            </a:r>
            <a:r>
              <a:rPr lang="en-US" altLang="ru-RU" sz="1200" b="1" i="1" dirty="0"/>
              <a:t>x</a:t>
            </a:r>
            <a:r>
              <a:rPr lang="en-US" altLang="ru-RU" sz="1200" dirty="0"/>
              <a:t>, </a:t>
            </a:r>
            <a:r>
              <a:rPr lang="en-US" altLang="ru-RU" sz="1200" b="1" i="1" dirty="0"/>
              <a:t>y</a:t>
            </a:r>
            <a:r>
              <a:rPr lang="en-US" altLang="ru-RU" sz="1200" dirty="0"/>
              <a:t> </a:t>
            </a:r>
            <a:r>
              <a:rPr lang="ru-RU" altLang="ru-RU" sz="1200" dirty="0"/>
              <a:t>≥</a:t>
            </a:r>
            <a:r>
              <a:rPr lang="en-US" altLang="ru-RU" sz="1200" dirty="0"/>
              <a:t> 0</a:t>
            </a:r>
          </a:p>
          <a:p>
            <a:pPr eaLnBrk="1">
              <a:spcBef>
                <a:spcPct val="0"/>
              </a:spcBef>
              <a:spcAft>
                <a:spcPts val="600"/>
              </a:spcAft>
              <a:buFontTx/>
              <a:buNone/>
            </a:pPr>
            <a:r>
              <a:rPr lang="ru-RU" altLang="ru-RU" sz="1200" dirty="0"/>
              <a:t>Для точек на краях решетки, координаты которых (</a:t>
            </a:r>
            <a:r>
              <a:rPr lang="en-US" altLang="ru-RU" sz="1200" b="1" i="1" dirty="0"/>
              <a:t>x</a:t>
            </a:r>
            <a:r>
              <a:rPr lang="ru-RU" altLang="ru-RU" sz="1200" dirty="0"/>
              <a:t>, 0) или (0, </a:t>
            </a:r>
            <a:r>
              <a:rPr lang="en-US" altLang="ru-RU" sz="1200" b="1" i="1" dirty="0"/>
              <a:t>y</a:t>
            </a:r>
            <a:r>
              <a:rPr lang="ru-RU" altLang="ru-RU" sz="1200" dirty="0"/>
              <a:t>), количество путей до их соседей (</a:t>
            </a:r>
            <a:r>
              <a:rPr lang="en-US" altLang="ru-RU" sz="1200" b="1" i="1" dirty="0"/>
              <a:t>x</a:t>
            </a:r>
            <a:r>
              <a:rPr lang="ru-RU" altLang="ru-RU" sz="1200" dirty="0"/>
              <a:t>, </a:t>
            </a:r>
            <a:r>
              <a:rPr lang="en-US" altLang="ru-RU" sz="1200" dirty="0"/>
              <a:t>– </a:t>
            </a:r>
            <a:r>
              <a:rPr lang="ru-RU" altLang="ru-RU" sz="1200" dirty="0"/>
              <a:t>1) или (</a:t>
            </a:r>
            <a:r>
              <a:rPr lang="en-US" altLang="ru-RU" sz="1200" dirty="0"/>
              <a:t>– </a:t>
            </a:r>
            <a:r>
              <a:rPr lang="ru-RU" altLang="ru-RU" sz="1200" dirty="0"/>
              <a:t>1, </a:t>
            </a:r>
            <a:r>
              <a:rPr lang="en-US" altLang="ru-RU" sz="1200" b="1" i="1" dirty="0"/>
              <a:t>y</a:t>
            </a:r>
            <a:r>
              <a:rPr lang="ru-RU" altLang="ru-RU" sz="1200" dirty="0"/>
              <a:t>) равно нулю, т.к. эти соседние точки не могут быть достигнуты правилам, установленным для переходов по решетке (можно совершать шаги только </a:t>
            </a:r>
            <a:r>
              <a:rPr lang="ru-RU" altLang="ru-RU" sz="1200" i="1" dirty="0"/>
              <a:t>вправо</a:t>
            </a:r>
            <a:r>
              <a:rPr lang="ru-RU" altLang="ru-RU" sz="1200" dirty="0"/>
              <a:t> = (1, 0) или </a:t>
            </a:r>
            <a:r>
              <a:rPr lang="ru-RU" altLang="ru-RU" sz="1200" i="1" dirty="0"/>
              <a:t>вниз</a:t>
            </a:r>
            <a:r>
              <a:rPr lang="ru-RU" altLang="ru-RU" sz="1200" dirty="0"/>
              <a:t> = (0, 1)). Для конечной точки (0,</a:t>
            </a:r>
            <a:r>
              <a:rPr lang="en-US" altLang="ru-RU" sz="1200" dirty="0"/>
              <a:t> </a:t>
            </a:r>
            <a:r>
              <a:rPr lang="ru-RU" altLang="ru-RU" sz="1200" dirty="0"/>
              <a:t>0) количество путей определим как 1 (соответствующий пути из 0 шагов), чтобы избежать составления отдельных уравнений для числа путей до точек на краях решетки (которые всегда равны 1).</a:t>
            </a:r>
            <a:endParaRPr lang="en-US" altLang="ru-RU" sz="1200" dirty="0"/>
          </a:p>
          <a:p>
            <a:pPr eaLnBrk="1">
              <a:spcBef>
                <a:spcPct val="0"/>
              </a:spcBef>
              <a:spcAft>
                <a:spcPts val="600"/>
              </a:spcAft>
              <a:buFontTx/>
              <a:buNone/>
            </a:pPr>
            <a:r>
              <a:rPr lang="ru-RU" altLang="ru-RU" sz="1200" dirty="0"/>
              <a:t>Приведенные выше выражения позволяют вычислить количество путей для всех точек (</a:t>
            </a:r>
            <a:r>
              <a:rPr lang="en-US" altLang="ru-RU" sz="1200" b="1" i="1" dirty="0"/>
              <a:t>x</a:t>
            </a:r>
            <a:r>
              <a:rPr lang="ru-RU" altLang="ru-RU" sz="1200" dirty="0"/>
              <a:t>, </a:t>
            </a:r>
            <a:r>
              <a:rPr lang="en-US" altLang="ru-RU" sz="1200" b="1" i="1" dirty="0"/>
              <a:t>y</a:t>
            </a:r>
            <a:r>
              <a:rPr lang="ru-RU" altLang="ru-RU" sz="1200" dirty="0"/>
              <a:t>), расположенных вдоль линии фронта </a:t>
            </a:r>
            <a:r>
              <a:rPr lang="en-US" altLang="ru-RU" sz="1200" b="1" i="1" dirty="0"/>
              <a:t>n</a:t>
            </a:r>
            <a:r>
              <a:rPr lang="ru-RU" altLang="ru-RU" sz="1200" dirty="0"/>
              <a:t>-го шага (точек вдоль линии </a:t>
            </a:r>
            <a:r>
              <a:rPr lang="ru-RU" altLang="ru-RU" sz="1200" b="1" i="1" dirty="0"/>
              <a:t> </a:t>
            </a:r>
            <a:br>
              <a:rPr lang="ru-RU" altLang="ru-RU" sz="1200" b="1" i="1" dirty="0"/>
            </a:br>
            <a:r>
              <a:rPr lang="en-US" altLang="ru-RU" sz="1200" b="1" i="1" dirty="0"/>
              <a:t>x</a:t>
            </a:r>
            <a:r>
              <a:rPr lang="ru-RU" altLang="ru-RU" sz="1200" dirty="0"/>
              <a:t> + </a:t>
            </a:r>
            <a:r>
              <a:rPr lang="en-US" altLang="ru-RU" sz="1200" b="1" i="1" dirty="0"/>
              <a:t>y</a:t>
            </a:r>
            <a:r>
              <a:rPr lang="ru-RU" altLang="ru-RU" sz="1200" dirty="0"/>
              <a:t> = </a:t>
            </a:r>
            <a:r>
              <a:rPr lang="en-US" altLang="ru-RU" sz="1200" b="1" i="1" dirty="0"/>
              <a:t>n</a:t>
            </a:r>
            <a:r>
              <a:rPr lang="ru-RU" altLang="ru-RU" sz="1200" dirty="0"/>
              <a:t>), по количеству путей для точек фронта (</a:t>
            </a:r>
            <a:r>
              <a:rPr lang="en-US" altLang="ru-RU" sz="1200" b="1" i="1" dirty="0"/>
              <a:t>n</a:t>
            </a:r>
            <a:r>
              <a:rPr lang="ru-RU" altLang="ru-RU" sz="1200" b="1" i="1" dirty="0"/>
              <a:t> </a:t>
            </a:r>
            <a:r>
              <a:rPr lang="ru-RU" altLang="ru-RU" sz="1200" dirty="0"/>
              <a:t>– 1)-го шага.</a:t>
            </a:r>
          </a:p>
          <a:p>
            <a:endParaRPr lang="ru-RU" dirty="0"/>
          </a:p>
          <a:p>
            <a:pPr eaLnBrk="1">
              <a:spcBef>
                <a:spcPct val="0"/>
              </a:spcBef>
              <a:spcAft>
                <a:spcPts val="600"/>
              </a:spcAft>
              <a:buFontTx/>
              <a:buNone/>
            </a:pPr>
            <a:r>
              <a:rPr lang="ru-RU" altLang="ru-RU" sz="1200" dirty="0"/>
              <a:t>Выше было показано число путей для фронта второго шага, продолжим аналогично до фронта 8-го шага:</a:t>
            </a:r>
          </a:p>
          <a:p>
            <a:pPr eaLnBrk="1">
              <a:spcBef>
                <a:spcPct val="0"/>
              </a:spcBef>
              <a:spcAft>
                <a:spcPts val="600"/>
              </a:spcAft>
              <a:buFontTx/>
              <a:buNone/>
            </a:pPr>
            <a:endParaRPr lang="ru-RU" altLang="ru-RU" sz="1200" dirty="0"/>
          </a:p>
          <a:p>
            <a:pPr eaLnBrk="1">
              <a:spcBef>
                <a:spcPct val="0"/>
              </a:spcBef>
              <a:spcAft>
                <a:spcPts val="600"/>
              </a:spcAft>
              <a:buFontTx/>
              <a:buNone/>
            </a:pPr>
            <a:r>
              <a:rPr lang="ru-RU" altLang="ru-RU" sz="1200" dirty="0"/>
              <a:t>Количество путей, записанное рядом с каждой точкой, было посчитано как сумма числа путей до ее соседей (точек слева и сверху, точкам на краях решетки было поставлено в соответствие число путей, равное 1), так движение от одного фронта к другому (3, 4, …, 8) происходит до достижения точки </a:t>
            </a:r>
            <a:r>
              <a:rPr lang="en-US" altLang="ru-RU" sz="1200" b="1" i="1" dirty="0"/>
              <a:t>B</a:t>
            </a:r>
            <a:r>
              <a:rPr lang="ru-RU" altLang="ru-RU" sz="1200" dirty="0"/>
              <a:t>.</a:t>
            </a:r>
            <a:r>
              <a:rPr lang="en-US" altLang="ru-RU" sz="1200" dirty="0"/>
              <a:t> </a:t>
            </a:r>
            <a:r>
              <a:rPr lang="ru-RU" altLang="ru-RU" sz="1200" baseline="0" dirty="0"/>
              <a:t> </a:t>
            </a:r>
          </a:p>
          <a:p>
            <a:pPr eaLnBrk="1">
              <a:spcBef>
                <a:spcPct val="0"/>
              </a:spcBef>
              <a:spcAft>
                <a:spcPts val="600"/>
              </a:spcAft>
              <a:buFontTx/>
              <a:buNone/>
            </a:pPr>
            <a:r>
              <a:rPr lang="ru-RU" altLang="ru-RU" sz="1200" baseline="0" dirty="0"/>
              <a:t>Треугольник Паскаля</a:t>
            </a:r>
            <a:endParaRPr lang="ru-RU" altLang="ru-RU" sz="1200" dirty="0"/>
          </a:p>
          <a:p>
            <a:pPr eaLnBrk="1">
              <a:spcBef>
                <a:spcPct val="0"/>
              </a:spcBef>
              <a:spcAft>
                <a:spcPts val="600"/>
              </a:spcAft>
              <a:buFontTx/>
              <a:buNone/>
            </a:pPr>
            <a:r>
              <a:rPr lang="ru-RU" altLang="ru-RU" sz="1200" dirty="0"/>
              <a:t>После нахождения числа путей до </a:t>
            </a:r>
            <a:r>
              <a:rPr lang="en-US" altLang="ru-RU" sz="1200" b="1" i="1" dirty="0"/>
              <a:t>B</a:t>
            </a:r>
            <a:r>
              <a:rPr lang="ru-RU" altLang="ru-RU" sz="1200" dirty="0"/>
              <a:t>:</a:t>
            </a:r>
            <a:r>
              <a:rPr lang="en-US" altLang="ru-RU" sz="1200" dirty="0"/>
              <a:t> </a:t>
            </a:r>
            <a:r>
              <a:rPr lang="en-US" altLang="ru-RU" sz="1200" b="1" i="1" dirty="0"/>
              <a:t>N</a:t>
            </a:r>
            <a:r>
              <a:rPr lang="ru-RU" altLang="ru-RU" sz="1200" dirty="0"/>
              <a:t>(</a:t>
            </a:r>
            <a:r>
              <a:rPr lang="en-US" altLang="ru-RU" sz="1200" b="1" i="1" dirty="0"/>
              <a:t>B</a:t>
            </a:r>
            <a:r>
              <a:rPr lang="ru-RU" altLang="ru-RU" sz="1200" dirty="0"/>
              <a:t>) ≡ </a:t>
            </a:r>
            <a:r>
              <a:rPr lang="en-US" altLang="ru-RU" sz="1200" b="1" i="1" dirty="0"/>
              <a:t>N</a:t>
            </a:r>
            <a:r>
              <a:rPr lang="ru-RU" altLang="ru-RU" sz="1200" dirty="0"/>
              <a:t>(5, 3) = 56 мы знаем, что использование чисел в диапазоне [0 … 55] достаточно, чтобы гарантировать уникальный идентификационный номер для каждого отдельного пути, оканчивающегося в точке </a:t>
            </a:r>
            <a:r>
              <a:rPr lang="en-US" altLang="ru-RU" sz="1200" b="1" i="1" dirty="0"/>
              <a:t>B</a:t>
            </a:r>
            <a:r>
              <a:rPr lang="ru-RU" altLang="ru-RU" sz="1200" dirty="0"/>
              <a:t>. Чтобы получить конкретную систему нумерации путей до точки </a:t>
            </a:r>
            <a:r>
              <a:rPr lang="en-US" altLang="ru-RU" sz="1200" b="1" i="1" dirty="0"/>
              <a:t>B</a:t>
            </a:r>
            <a:r>
              <a:rPr lang="ru-RU" altLang="ru-RU" sz="1200" dirty="0"/>
              <a:t>, применим стратегию «разделяй и властвуй», разделяя проблемы на более мелкие </a:t>
            </a:r>
            <a:r>
              <a:rPr lang="ru-RU" altLang="ru-RU" sz="1200" dirty="0" err="1"/>
              <a:t>подпроблемы</a:t>
            </a:r>
            <a:r>
              <a:rPr lang="ru-RU" altLang="ru-RU" sz="1200" dirty="0"/>
              <a:t> до тех пор, пока они не перестанут быть проблемами.</a:t>
            </a:r>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28</a:t>
            </a:fld>
            <a:endParaRPr lang="ru-RU"/>
          </a:p>
        </p:txBody>
      </p:sp>
    </p:spTree>
    <p:extLst>
      <p:ext uri="{BB962C8B-B14F-4D97-AF65-F5344CB8AC3E}">
        <p14:creationId xmlns:p14="http://schemas.microsoft.com/office/powerpoint/2010/main" val="2875959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a:spcBef>
                <a:spcPct val="0"/>
              </a:spcBef>
              <a:spcAft>
                <a:spcPts val="600"/>
              </a:spcAft>
              <a:buFontTx/>
              <a:buNone/>
            </a:pPr>
            <a:r>
              <a:rPr lang="ru-RU" altLang="ru-RU" sz="1200" dirty="0"/>
              <a:t>56 путей до точки </a:t>
            </a:r>
            <a:r>
              <a:rPr lang="en-US" altLang="ru-RU" sz="1200" b="1" i="1" dirty="0"/>
              <a:t>B</a:t>
            </a:r>
            <a:r>
              <a:rPr lang="en-US" altLang="ru-RU" sz="1200" dirty="0"/>
              <a:t> </a:t>
            </a:r>
            <a:r>
              <a:rPr lang="ru-RU" altLang="ru-RU" sz="1200" dirty="0"/>
              <a:t>(после прохождения 8 шагов) включают в себя 35 путей, приходящих из ее левого соседа – точки </a:t>
            </a:r>
            <a:r>
              <a:rPr lang="en-US" altLang="ru-RU" sz="1200" b="1" i="1" dirty="0"/>
              <a:t>B</a:t>
            </a:r>
            <a:r>
              <a:rPr lang="en-US" altLang="ru-RU" sz="1200" b="1" i="1" baseline="-25000" dirty="0"/>
              <a:t>L</a:t>
            </a:r>
            <a:r>
              <a:rPr lang="ru-RU" altLang="ru-RU" sz="1200" dirty="0"/>
              <a:t>, и 21 путь, приходящий из соседней точки сверху – </a:t>
            </a:r>
            <a:r>
              <a:rPr lang="en-US" altLang="ru-RU" sz="1200" b="1" i="1" dirty="0"/>
              <a:t>B</a:t>
            </a:r>
            <a:r>
              <a:rPr lang="en-US" altLang="ru-RU" sz="1200" b="1" i="1" baseline="-25000" dirty="0"/>
              <a:t>A</a:t>
            </a:r>
            <a:r>
              <a:rPr lang="ru-RU" altLang="ru-RU" sz="1200" dirty="0"/>
              <a:t>. Таким образом, для каждого из 35 8-шаговых путей </a:t>
            </a:r>
            <a:r>
              <a:rPr lang="en-US" altLang="ru-RU" sz="1200" b="1" dirty="0"/>
              <a:t>S</a:t>
            </a:r>
            <a:r>
              <a:rPr lang="ru-RU" altLang="ru-RU" sz="1200" b="1" baseline="-25000" dirty="0"/>
              <a:t>35</a:t>
            </a:r>
            <a:r>
              <a:rPr lang="ru-RU" altLang="ru-RU" sz="1200" dirty="0"/>
              <a:t>, приходящих в точку </a:t>
            </a:r>
            <a:r>
              <a:rPr lang="en-US" altLang="ru-RU" sz="1200" b="1" i="1" dirty="0"/>
              <a:t>B</a:t>
            </a:r>
            <a:r>
              <a:rPr lang="en-US" altLang="ru-RU" sz="1200" dirty="0"/>
              <a:t> </a:t>
            </a:r>
            <a:r>
              <a:rPr lang="ru-RU" altLang="ru-RU" sz="1200" dirty="0"/>
              <a:t>через </a:t>
            </a:r>
            <a:r>
              <a:rPr lang="en-US" altLang="ru-RU" sz="1200" b="1" i="1" dirty="0"/>
              <a:t>B</a:t>
            </a:r>
            <a:r>
              <a:rPr lang="en-US" altLang="ru-RU" sz="1200" b="1" i="1" baseline="-25000" dirty="0"/>
              <a:t>L</a:t>
            </a:r>
            <a:r>
              <a:rPr lang="ru-RU" altLang="ru-RU" sz="1200" dirty="0"/>
              <a:t>, есть соответствующий 7-шаговый </a:t>
            </a:r>
            <a:r>
              <a:rPr lang="ru-RU" altLang="ru-RU" sz="1200" dirty="0" err="1"/>
              <a:t>подпуть</a:t>
            </a:r>
            <a:r>
              <a:rPr lang="ru-RU" altLang="ru-RU" sz="1200" dirty="0"/>
              <a:t> </a:t>
            </a:r>
            <a:r>
              <a:rPr lang="en-US" altLang="ru-RU" sz="1200" b="1" dirty="0"/>
              <a:t>S</a:t>
            </a:r>
            <a:r>
              <a:rPr lang="en-US" altLang="ru-RU" sz="1200" b="1" baseline="-25000" dirty="0"/>
              <a:t>L</a:t>
            </a:r>
            <a:r>
              <a:rPr lang="ru-RU" altLang="ru-RU" sz="1200" dirty="0"/>
              <a:t>, приходящий в точку </a:t>
            </a:r>
            <a:r>
              <a:rPr lang="en-US" altLang="ru-RU" sz="1200" b="1" i="1" dirty="0"/>
              <a:t>B</a:t>
            </a:r>
            <a:r>
              <a:rPr lang="en-US" altLang="ru-RU" sz="1200" b="1" i="1" baseline="-25000" dirty="0"/>
              <a:t>L</a:t>
            </a:r>
            <a:r>
              <a:rPr lang="ru-RU" altLang="ru-RU" sz="1200" dirty="0"/>
              <a:t>, после которого следует еще один шаг – вправо от </a:t>
            </a:r>
            <a:r>
              <a:rPr lang="en-US" altLang="ru-RU" sz="1200" b="1" i="1" dirty="0"/>
              <a:t>B</a:t>
            </a:r>
            <a:r>
              <a:rPr lang="en-US" altLang="ru-RU" sz="1200" b="1" i="1" baseline="-25000" dirty="0"/>
              <a:t>L</a:t>
            </a:r>
            <a:r>
              <a:rPr lang="ru-RU" altLang="ru-RU" sz="1200" dirty="0"/>
              <a:t> к </a:t>
            </a:r>
            <a:r>
              <a:rPr lang="en-US" altLang="ru-RU" sz="1200" b="1" i="1" dirty="0"/>
              <a:t>B</a:t>
            </a:r>
            <a:r>
              <a:rPr lang="ru-RU" altLang="ru-RU" sz="1200" dirty="0"/>
              <a:t>. Аналогично для каждого из 21 путей </a:t>
            </a:r>
            <a:r>
              <a:rPr lang="en-US" altLang="ru-RU" sz="1200" b="1" dirty="0"/>
              <a:t>S</a:t>
            </a:r>
            <a:r>
              <a:rPr lang="ru-RU" altLang="ru-RU" sz="1200" b="1" baseline="-25000" dirty="0"/>
              <a:t>21</a:t>
            </a:r>
            <a:r>
              <a:rPr lang="ru-RU" altLang="ru-RU" sz="1200" dirty="0"/>
              <a:t>, приходящих в точку </a:t>
            </a:r>
            <a:r>
              <a:rPr lang="en-US" altLang="ru-RU" sz="1200" b="1" i="1" dirty="0"/>
              <a:t>B</a:t>
            </a:r>
            <a:r>
              <a:rPr lang="en-US" altLang="ru-RU" sz="1200" dirty="0"/>
              <a:t> </a:t>
            </a:r>
            <a:r>
              <a:rPr lang="ru-RU" altLang="ru-RU" sz="1200" dirty="0"/>
              <a:t>через </a:t>
            </a:r>
            <a:r>
              <a:rPr lang="en-US" altLang="ru-RU" sz="1200" b="1" i="1" dirty="0"/>
              <a:t>B</a:t>
            </a:r>
            <a:r>
              <a:rPr lang="en-US" altLang="ru-RU" sz="1200" b="1" i="1" baseline="-25000" dirty="0"/>
              <a:t>A</a:t>
            </a:r>
            <a:r>
              <a:rPr lang="ru-RU" altLang="ru-RU" sz="1200" dirty="0"/>
              <a:t>, есть соответствующий 7-шаговый </a:t>
            </a:r>
            <a:r>
              <a:rPr lang="ru-RU" altLang="ru-RU" sz="1200" dirty="0" err="1"/>
              <a:t>подпуть</a:t>
            </a:r>
            <a:r>
              <a:rPr lang="ru-RU" altLang="ru-RU" sz="1200" dirty="0"/>
              <a:t> </a:t>
            </a:r>
            <a:r>
              <a:rPr lang="en-US" altLang="ru-RU" sz="1200" b="1" dirty="0"/>
              <a:t>S</a:t>
            </a:r>
            <a:r>
              <a:rPr lang="en-US" altLang="ru-RU" sz="1200" b="1" baseline="-25000" dirty="0"/>
              <a:t>A</a:t>
            </a:r>
            <a:r>
              <a:rPr lang="ru-RU" altLang="ru-RU" sz="1200" dirty="0"/>
              <a:t>, приходящий в точку </a:t>
            </a:r>
            <a:r>
              <a:rPr lang="en-US" altLang="ru-RU" sz="1200" b="1" i="1" dirty="0"/>
              <a:t>B</a:t>
            </a:r>
            <a:r>
              <a:rPr lang="en-US" altLang="ru-RU" sz="1200" b="1" i="1" baseline="-25000" dirty="0"/>
              <a:t>A</a:t>
            </a:r>
            <a:r>
              <a:rPr lang="ru-RU" altLang="ru-RU" sz="1200" dirty="0"/>
              <a:t>, после которого следует шаг вниз – от </a:t>
            </a:r>
            <a:r>
              <a:rPr lang="en-US" altLang="ru-RU" sz="1200" b="1" i="1" dirty="0"/>
              <a:t>B</a:t>
            </a:r>
            <a:r>
              <a:rPr lang="en-US" altLang="ru-RU" sz="1200" b="1" i="1" baseline="-25000" dirty="0"/>
              <a:t>A</a:t>
            </a:r>
            <a:r>
              <a:rPr lang="ru-RU" altLang="ru-RU" sz="1200" dirty="0"/>
              <a:t> к </a:t>
            </a:r>
            <a:r>
              <a:rPr lang="en-US" altLang="ru-RU" sz="1200" b="1" i="1" dirty="0"/>
              <a:t>B</a:t>
            </a:r>
            <a:r>
              <a:rPr lang="ru-RU" altLang="ru-RU" sz="1200" dirty="0"/>
              <a:t>.</a:t>
            </a:r>
          </a:p>
          <a:p>
            <a:pPr eaLnBrk="1">
              <a:spcBef>
                <a:spcPct val="0"/>
              </a:spcBef>
              <a:spcAft>
                <a:spcPts val="600"/>
              </a:spcAft>
              <a:buFontTx/>
              <a:buNone/>
            </a:pPr>
            <a:r>
              <a:rPr lang="ru-RU" altLang="ru-RU" sz="1200" dirty="0"/>
              <a:t>Если бы у нас была схема индексирования </a:t>
            </a:r>
            <a:r>
              <a:rPr lang="en-US" altLang="ru-RU" sz="1200" b="1" dirty="0"/>
              <a:t>I</a:t>
            </a:r>
            <a:r>
              <a:rPr lang="ru-RU" altLang="ru-RU" sz="1200" b="1" baseline="-25000" dirty="0"/>
              <a:t>7</a:t>
            </a:r>
            <a:r>
              <a:rPr lang="ru-RU" altLang="ru-RU" sz="1200" dirty="0"/>
              <a:t>(&lt;путь&gt;) для 7-шаговых путей до </a:t>
            </a:r>
            <a:r>
              <a:rPr lang="en-US" altLang="ru-RU" sz="1200" b="1" i="1" dirty="0"/>
              <a:t>B</a:t>
            </a:r>
            <a:r>
              <a:rPr lang="en-US" altLang="ru-RU" sz="1200" b="1" i="1" baseline="-25000" dirty="0"/>
              <a:t>L</a:t>
            </a:r>
            <a:r>
              <a:rPr lang="ru-RU" altLang="ru-RU" sz="1200" dirty="0"/>
              <a:t> и </a:t>
            </a:r>
            <a:r>
              <a:rPr lang="en-US" altLang="ru-RU" sz="1200" b="1" i="1" dirty="0"/>
              <a:t>B</a:t>
            </a:r>
            <a:r>
              <a:rPr lang="en-US" altLang="ru-RU" sz="1200" b="1" i="1" baseline="-25000" dirty="0"/>
              <a:t>A</a:t>
            </a:r>
            <a:r>
              <a:rPr lang="ru-RU" altLang="ru-RU" sz="1200" dirty="0"/>
              <a:t>, тогда у нас были бы идентификационные номера всех </a:t>
            </a:r>
            <a:r>
              <a:rPr lang="ru-RU" altLang="ru-RU" sz="1200" dirty="0" err="1"/>
              <a:t>подпутей</a:t>
            </a:r>
            <a:r>
              <a:rPr lang="ru-RU" altLang="ru-RU" sz="1200" dirty="0"/>
              <a:t> </a:t>
            </a:r>
            <a:r>
              <a:rPr lang="en-US" altLang="ru-RU" sz="1200" b="1" dirty="0"/>
              <a:t>S</a:t>
            </a:r>
            <a:r>
              <a:rPr lang="en-US" altLang="ru-RU" sz="1200" b="1" baseline="-25000" dirty="0"/>
              <a:t>L</a:t>
            </a:r>
            <a:r>
              <a:rPr lang="ru-RU" altLang="ru-RU" sz="1200" dirty="0"/>
              <a:t> (некоторый номер </a:t>
            </a:r>
            <a:r>
              <a:rPr lang="en-US" altLang="ru-RU" sz="1200" b="1" dirty="0"/>
              <a:t>I</a:t>
            </a:r>
            <a:r>
              <a:rPr lang="ru-RU" altLang="ru-RU" sz="1200" b="1" baseline="-25000" dirty="0"/>
              <a:t>7</a:t>
            </a:r>
            <a:r>
              <a:rPr lang="ru-RU" altLang="ru-RU" sz="1200" dirty="0"/>
              <a:t>(</a:t>
            </a:r>
            <a:r>
              <a:rPr lang="en-US" altLang="ru-RU" sz="1200" b="1" dirty="0"/>
              <a:t>S</a:t>
            </a:r>
            <a:r>
              <a:rPr lang="en-US" altLang="ru-RU" sz="1200" b="1" baseline="-25000" dirty="0"/>
              <a:t>L</a:t>
            </a:r>
            <a:r>
              <a:rPr lang="ru-RU" altLang="ru-RU" sz="1200" dirty="0"/>
              <a:t>) в диапазоне 0 … 34 ) и </a:t>
            </a:r>
            <a:r>
              <a:rPr lang="en-US" altLang="ru-RU" sz="1200" b="1" dirty="0"/>
              <a:t>S</a:t>
            </a:r>
            <a:r>
              <a:rPr lang="ru-RU" altLang="ru-RU" sz="1200" b="1" baseline="-25000" dirty="0"/>
              <a:t>А</a:t>
            </a:r>
            <a:r>
              <a:rPr lang="ru-RU" altLang="ru-RU" sz="1200" dirty="0"/>
              <a:t> (номер </a:t>
            </a:r>
            <a:r>
              <a:rPr lang="en-US" altLang="ru-RU" sz="1200" b="1" dirty="0"/>
              <a:t>I</a:t>
            </a:r>
            <a:r>
              <a:rPr lang="ru-RU" altLang="ru-RU" sz="1200" b="1" baseline="-25000" dirty="0"/>
              <a:t>7</a:t>
            </a:r>
            <a:r>
              <a:rPr lang="ru-RU" altLang="ru-RU" sz="1200" dirty="0"/>
              <a:t>(</a:t>
            </a:r>
            <a:r>
              <a:rPr lang="en-US" altLang="ru-RU" sz="1200" b="1" dirty="0"/>
              <a:t>S</a:t>
            </a:r>
            <a:r>
              <a:rPr lang="ru-RU" altLang="ru-RU" sz="1200" b="1" baseline="-25000" dirty="0"/>
              <a:t>А</a:t>
            </a:r>
            <a:r>
              <a:rPr lang="ru-RU" altLang="ru-RU" sz="1200" dirty="0"/>
              <a:t>) в диапазоне 0 … 20). С помощью этих двух номеров мы могли бы определить тогда индекс любого из 35 8-шаговых путей из множества {</a:t>
            </a:r>
            <a:r>
              <a:rPr lang="en-US" altLang="ru-RU" sz="1200" b="1" dirty="0"/>
              <a:t>S</a:t>
            </a:r>
            <a:r>
              <a:rPr lang="ru-RU" altLang="ru-RU" sz="1200" b="1" baseline="-25000" dirty="0"/>
              <a:t>35</a:t>
            </a:r>
            <a:r>
              <a:rPr lang="ru-RU" altLang="ru-RU" sz="1200" dirty="0"/>
              <a:t>} как </a:t>
            </a:r>
            <a:r>
              <a:rPr lang="en-US" altLang="ru-RU" sz="1200" b="1" dirty="0"/>
              <a:t>I</a:t>
            </a:r>
            <a:r>
              <a:rPr lang="ru-RU" altLang="ru-RU" sz="1200" b="1" baseline="-25000" dirty="0"/>
              <a:t>8</a:t>
            </a:r>
            <a:r>
              <a:rPr lang="ru-RU" altLang="ru-RU" sz="1200" dirty="0"/>
              <a:t>(</a:t>
            </a:r>
            <a:r>
              <a:rPr lang="en-US" altLang="ru-RU" sz="1200" b="1" dirty="0"/>
              <a:t>S</a:t>
            </a:r>
            <a:r>
              <a:rPr lang="ru-RU" altLang="ru-RU" sz="1200" b="1" baseline="-25000" dirty="0"/>
              <a:t>35</a:t>
            </a:r>
            <a:r>
              <a:rPr lang="ru-RU" altLang="ru-RU" sz="1200" dirty="0"/>
              <a:t>) = </a:t>
            </a:r>
            <a:r>
              <a:rPr lang="en-US" altLang="ru-RU" sz="1200" b="1" dirty="0"/>
              <a:t>I</a:t>
            </a:r>
            <a:r>
              <a:rPr lang="ru-RU" altLang="ru-RU" sz="1200" b="1" baseline="-25000" dirty="0"/>
              <a:t>7</a:t>
            </a:r>
            <a:r>
              <a:rPr lang="ru-RU" altLang="ru-RU" sz="1200" dirty="0"/>
              <a:t>(</a:t>
            </a:r>
            <a:r>
              <a:rPr lang="en-US" altLang="ru-RU" sz="1200" b="1" dirty="0"/>
              <a:t>S</a:t>
            </a:r>
            <a:r>
              <a:rPr lang="en-US" altLang="ru-RU" sz="1200" b="1" baseline="-25000" dirty="0"/>
              <a:t>L</a:t>
            </a:r>
            <a:r>
              <a:rPr lang="ru-RU" altLang="ru-RU" sz="1200" dirty="0"/>
              <a:t>). Для оставшегося 21 8-шаговых пути множества {</a:t>
            </a:r>
            <a:r>
              <a:rPr lang="en-US" altLang="ru-RU" sz="1200" b="1" dirty="0"/>
              <a:t>S</a:t>
            </a:r>
            <a:r>
              <a:rPr lang="ru-RU" altLang="ru-RU" sz="1200" b="1" baseline="-25000" dirty="0"/>
              <a:t>21</a:t>
            </a:r>
            <a:r>
              <a:rPr lang="ru-RU" altLang="ru-RU" sz="1200" dirty="0"/>
              <a:t>} мы не можем использовать снова индекс </a:t>
            </a:r>
            <a:r>
              <a:rPr lang="en-US" altLang="ru-RU" sz="1200" b="1" dirty="0"/>
              <a:t>I</a:t>
            </a:r>
            <a:r>
              <a:rPr lang="ru-RU" altLang="ru-RU" sz="1200" b="1" baseline="-25000" dirty="0"/>
              <a:t>7</a:t>
            </a:r>
            <a:r>
              <a:rPr lang="ru-RU" altLang="ru-RU" sz="1200" dirty="0"/>
              <a:t>(</a:t>
            </a:r>
            <a:r>
              <a:rPr lang="en-US" altLang="ru-RU" sz="1200" b="1" dirty="0"/>
              <a:t>S</a:t>
            </a:r>
            <a:r>
              <a:rPr lang="ru-RU" altLang="ru-RU" sz="1200" b="1" baseline="-25000" dirty="0"/>
              <a:t>А</a:t>
            </a:r>
            <a:r>
              <a:rPr lang="ru-RU" altLang="ru-RU" sz="1200" dirty="0"/>
              <a:t>), определяемый напрямую как </a:t>
            </a:r>
            <a:r>
              <a:rPr lang="en-US" altLang="ru-RU" sz="1200" b="1" dirty="0"/>
              <a:t>I</a:t>
            </a:r>
            <a:r>
              <a:rPr lang="ru-RU" altLang="ru-RU" sz="1200" b="1" baseline="-25000" dirty="0"/>
              <a:t>8</a:t>
            </a:r>
            <a:r>
              <a:rPr lang="ru-RU" altLang="ru-RU" sz="1200" dirty="0"/>
              <a:t>(</a:t>
            </a:r>
            <a:r>
              <a:rPr lang="en-US" altLang="ru-RU" sz="1200" b="1" dirty="0"/>
              <a:t>S</a:t>
            </a:r>
            <a:r>
              <a:rPr lang="ru-RU" altLang="ru-RU" sz="1200" b="1" baseline="-25000" dirty="0"/>
              <a:t>21</a:t>
            </a:r>
            <a:r>
              <a:rPr lang="ru-RU" altLang="ru-RU" sz="1200" dirty="0"/>
              <a:t>) = </a:t>
            </a:r>
            <a:r>
              <a:rPr lang="en-US" altLang="ru-RU" sz="1200" b="1" dirty="0"/>
              <a:t>I</a:t>
            </a:r>
            <a:r>
              <a:rPr lang="ru-RU" altLang="ru-RU" sz="1200" b="1" baseline="-25000" dirty="0"/>
              <a:t>7</a:t>
            </a:r>
            <a:r>
              <a:rPr lang="ru-RU" altLang="ru-RU" sz="1200" dirty="0"/>
              <a:t>(</a:t>
            </a:r>
            <a:r>
              <a:rPr lang="en-US" altLang="ru-RU" sz="1200" b="1" dirty="0"/>
              <a:t>S</a:t>
            </a:r>
            <a:r>
              <a:rPr lang="ru-RU" altLang="ru-RU" sz="1200" b="1" baseline="-25000" dirty="0"/>
              <a:t>А</a:t>
            </a:r>
            <a:r>
              <a:rPr lang="ru-RU" altLang="ru-RU" sz="1200" dirty="0"/>
              <a:t>), как мы это сделали для </a:t>
            </a:r>
            <a:r>
              <a:rPr lang="en-US" altLang="ru-RU" sz="1200" b="1" dirty="0"/>
              <a:t>I</a:t>
            </a:r>
            <a:r>
              <a:rPr lang="ru-RU" altLang="ru-RU" sz="1200" b="1" baseline="-25000" dirty="0"/>
              <a:t>7</a:t>
            </a:r>
            <a:r>
              <a:rPr lang="ru-RU" altLang="ru-RU" sz="1200" b="1" dirty="0"/>
              <a:t>(</a:t>
            </a:r>
            <a:r>
              <a:rPr lang="en-US" altLang="ru-RU" sz="1200" b="1" dirty="0"/>
              <a:t>S</a:t>
            </a:r>
            <a:r>
              <a:rPr lang="en-US" altLang="ru-RU" sz="1200" b="1" baseline="-25000" dirty="0"/>
              <a:t>L</a:t>
            </a:r>
            <a:r>
              <a:rPr lang="ru-RU" altLang="ru-RU" sz="1200" dirty="0"/>
              <a:t>), т.к. номера из диапазона [0 … 20] будут конфликтовать с 35 уже поставленными в соответствие с индексами </a:t>
            </a:r>
            <a:br>
              <a:rPr lang="ru-RU" altLang="ru-RU" sz="1200" dirty="0"/>
            </a:br>
            <a:r>
              <a:rPr lang="ru-RU" altLang="ru-RU" sz="1200" dirty="0"/>
              <a:t>[0 … 34] для других 8-шаговых путей. Чтобы получить 21 неиспользованный индекс для оставшихся 8-шаговых путей (оставшиеся индексы: 35 … 55), наиболее простым решением будет прибавить 35 к каждому из 21 номеров </a:t>
            </a:r>
            <a:r>
              <a:rPr lang="en-US" altLang="ru-RU" sz="1200" b="1" dirty="0"/>
              <a:t>I</a:t>
            </a:r>
            <a:r>
              <a:rPr lang="ru-RU" altLang="ru-RU" sz="1200" b="1" baseline="-25000" dirty="0"/>
              <a:t>7</a:t>
            </a:r>
            <a:r>
              <a:rPr lang="ru-RU" altLang="ru-RU" sz="1200" dirty="0"/>
              <a:t>(</a:t>
            </a:r>
            <a:r>
              <a:rPr lang="en-US" altLang="ru-RU" sz="1200" b="1" dirty="0"/>
              <a:t>S</a:t>
            </a:r>
            <a:r>
              <a:rPr lang="ru-RU" altLang="ru-RU" sz="1200" b="1" baseline="-25000" dirty="0"/>
              <a:t>А</a:t>
            </a:r>
            <a:r>
              <a:rPr lang="ru-RU" altLang="ru-RU" sz="1200" dirty="0"/>
              <a:t>), т.е. мы определим индекс как </a:t>
            </a:r>
            <a:r>
              <a:rPr lang="en-US" altLang="ru-RU" sz="1200" b="1" dirty="0"/>
              <a:t>I</a:t>
            </a:r>
            <a:r>
              <a:rPr lang="ru-RU" altLang="ru-RU" sz="1200" b="1" baseline="-25000" dirty="0"/>
              <a:t>8</a:t>
            </a:r>
            <a:r>
              <a:rPr lang="ru-RU" altLang="ru-RU" sz="1200" dirty="0"/>
              <a:t>(</a:t>
            </a:r>
            <a:r>
              <a:rPr lang="en-US" altLang="ru-RU" sz="1200" b="1" dirty="0"/>
              <a:t>S</a:t>
            </a:r>
            <a:r>
              <a:rPr lang="ru-RU" altLang="ru-RU" sz="1200" b="1" baseline="-25000" dirty="0"/>
              <a:t>21</a:t>
            </a:r>
            <a:r>
              <a:rPr lang="ru-RU" altLang="ru-RU" sz="1200" dirty="0"/>
              <a:t>) = </a:t>
            </a:r>
            <a:r>
              <a:rPr lang="en-US" altLang="ru-RU" sz="1200" b="1" dirty="0"/>
              <a:t>I</a:t>
            </a:r>
            <a:r>
              <a:rPr lang="ru-RU" altLang="ru-RU" sz="1200" b="1" baseline="-25000" dirty="0"/>
              <a:t>7</a:t>
            </a:r>
            <a:r>
              <a:rPr lang="ru-RU" altLang="ru-RU" sz="1200" dirty="0"/>
              <a:t>(</a:t>
            </a:r>
            <a:r>
              <a:rPr lang="en-US" altLang="ru-RU" sz="1200" b="1" dirty="0"/>
              <a:t>S</a:t>
            </a:r>
            <a:r>
              <a:rPr lang="ru-RU" altLang="ru-RU" sz="1200" b="1" baseline="-25000" dirty="0"/>
              <a:t>А</a:t>
            </a:r>
            <a:r>
              <a:rPr lang="ru-RU" altLang="ru-RU" sz="1200" dirty="0"/>
              <a:t>)+35, поместив таким образом этот 21 индекс в неиспользованную область значений индексов </a:t>
            </a:r>
            <a:r>
              <a:rPr lang="en-US" altLang="ru-RU" sz="1200" b="1" dirty="0"/>
              <a:t>I</a:t>
            </a:r>
            <a:r>
              <a:rPr lang="ru-RU" altLang="ru-RU" sz="1200" b="1" baseline="-25000" dirty="0"/>
              <a:t>8</a:t>
            </a:r>
            <a:r>
              <a:rPr lang="ru-RU" altLang="ru-RU" sz="1200" dirty="0"/>
              <a:t>( ).</a:t>
            </a:r>
            <a:endParaRPr lang="en-US" altLang="ru-RU" sz="1200" dirty="0"/>
          </a:p>
          <a:p>
            <a:pPr eaLnBrk="1">
              <a:spcBef>
                <a:spcPct val="0"/>
              </a:spcBef>
              <a:spcAft>
                <a:spcPts val="600"/>
              </a:spcAft>
              <a:buFontTx/>
              <a:buNone/>
            </a:pPr>
            <a:endParaRPr lang="en-US" altLang="ru-RU" sz="1200" dirty="0"/>
          </a:p>
          <a:p>
            <a:pPr>
              <a:spcBef>
                <a:spcPct val="0"/>
              </a:spcBef>
              <a:buFontTx/>
              <a:buNone/>
            </a:pPr>
            <a:r>
              <a:rPr lang="ru-RU" altLang="ru-RU" sz="1200" dirty="0"/>
              <a:t>В итоге можно создать схему индексирования для 8-шаговых путей до </a:t>
            </a:r>
            <a:r>
              <a:rPr lang="en-US" altLang="ru-RU" sz="1200" b="1" i="1" dirty="0"/>
              <a:t>B</a:t>
            </a:r>
            <a:r>
              <a:rPr lang="ru-RU" altLang="ru-RU" sz="1200" dirty="0"/>
              <a:t> из схем индексирования 7-шаговых путей, используя непосредственно повторно индекс </a:t>
            </a:r>
            <a:br>
              <a:rPr lang="ru-RU" altLang="ru-RU" sz="1200" dirty="0"/>
            </a:br>
            <a:r>
              <a:rPr lang="ru-RU" altLang="ru-RU" sz="1200" dirty="0"/>
              <a:t>7-шаговых путей, приходящих из левой соседней точки </a:t>
            </a:r>
            <a:r>
              <a:rPr lang="en-US" altLang="ru-RU" sz="1200" b="1" i="1" dirty="0"/>
              <a:t>B</a:t>
            </a:r>
            <a:r>
              <a:rPr lang="en-US" altLang="ru-RU" sz="1200" b="1" i="1" baseline="-25000" dirty="0"/>
              <a:t>L</a:t>
            </a:r>
            <a:r>
              <a:rPr lang="en-US" altLang="ru-RU" sz="1200" dirty="0"/>
              <a:t> </a:t>
            </a:r>
            <a:r>
              <a:rPr lang="ru-RU" altLang="ru-RU" sz="1200" dirty="0"/>
              <a:t>и смещенный на 35 (т.е. на количество путей до </a:t>
            </a:r>
            <a:r>
              <a:rPr lang="en-US" altLang="ru-RU" sz="1200" b="1" i="1" dirty="0"/>
              <a:t>B</a:t>
            </a:r>
            <a:r>
              <a:rPr lang="en-US" altLang="ru-RU" sz="1200" b="1" i="1" baseline="-25000" dirty="0"/>
              <a:t>L</a:t>
            </a:r>
            <a:r>
              <a:rPr lang="ru-RU" altLang="ru-RU" sz="1200" dirty="0"/>
              <a:t>) индекс 7-шаговых путей, приходящих из соседней точки сверху </a:t>
            </a:r>
            <a:r>
              <a:rPr lang="en-US" altLang="ru-RU" sz="1200" b="1" i="1" dirty="0"/>
              <a:t>B</a:t>
            </a:r>
            <a:r>
              <a:rPr lang="en-US" altLang="ru-RU" sz="1200" b="1" i="1" baseline="-25000" dirty="0"/>
              <a:t>A</a:t>
            </a:r>
            <a:r>
              <a:rPr lang="ru-RU" altLang="ru-RU" sz="1200" dirty="0"/>
              <a:t>.</a:t>
            </a:r>
          </a:p>
          <a:p>
            <a:pPr>
              <a:spcBef>
                <a:spcPct val="0"/>
              </a:spcBef>
              <a:buFontTx/>
              <a:buNone/>
            </a:pPr>
            <a:r>
              <a:rPr lang="ru-RU" altLang="ru-RU" sz="1200" dirty="0"/>
              <a:t>Можно следовать этому способу для любого данного пути, двигаясь назад вдоль пути, накапливать полный индекс, смещаясь и добавляя количество путей до левого соседа всякий раз, когда следующий шаг назад – это шаг вверх, уменьшая таким образом с каждым шагом оставшуюся неизвестной часть индекса. В конце концов, мы достигнем граничной точки (с координатой </a:t>
            </a:r>
            <a:r>
              <a:rPr lang="en-US" altLang="ru-RU" sz="1200" b="1" i="1" dirty="0"/>
              <a:t>x</a:t>
            </a:r>
            <a:r>
              <a:rPr lang="ru-RU" altLang="ru-RU" sz="1200" dirty="0"/>
              <a:t> = 0 или </a:t>
            </a:r>
            <a:r>
              <a:rPr lang="en-US" altLang="ru-RU" sz="1200" b="1" i="1" dirty="0"/>
              <a:t>y</a:t>
            </a:r>
            <a:r>
              <a:rPr lang="ru-RU" altLang="ru-RU" sz="1200" dirty="0"/>
              <a:t> = 0), в которой число путей равно 1. Т.к. этот единственный путь индексирован единственной величиной 0, это завершит наше пошаговое уменьшение оставшейся части индекса. Таким образом результирующий индекс полного пути – это накопленная сумма только смещенных индексов.</a:t>
            </a:r>
          </a:p>
          <a:p>
            <a:pPr eaLnBrk="1">
              <a:spcBef>
                <a:spcPct val="0"/>
              </a:spcBef>
              <a:spcAft>
                <a:spcPts val="600"/>
              </a:spcAft>
              <a:buFontTx/>
              <a:buNone/>
            </a:pPr>
            <a:endParaRPr lang="ru-RU" altLang="ru-RU" sz="1200" dirty="0"/>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29</a:t>
            </a:fld>
            <a:endParaRPr lang="ru-RU"/>
          </a:p>
        </p:txBody>
      </p:sp>
    </p:spTree>
    <p:extLst>
      <p:ext uri="{BB962C8B-B14F-4D97-AF65-F5344CB8AC3E}">
        <p14:creationId xmlns:p14="http://schemas.microsoft.com/office/powerpoint/2010/main" val="258517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Примечание: вполне можно проделать всё то же самое, двигаясь</a:t>
            </a:r>
            <a:r>
              <a:rPr lang="en-US" altLang="ru-RU" sz="1200" dirty="0"/>
              <a:t> </a:t>
            </a:r>
            <a:r>
              <a:rPr lang="ru-RU" altLang="ru-RU" sz="1200" dirty="0"/>
              <a:t>из </a:t>
            </a:r>
            <a:r>
              <a:rPr lang="en-US" altLang="ru-RU" sz="1200" dirty="0"/>
              <a:t>A </a:t>
            </a:r>
            <a:r>
              <a:rPr lang="ru-RU" altLang="ru-RU" sz="1200" dirty="0"/>
              <a:t>в </a:t>
            </a:r>
            <a:r>
              <a:rPr lang="en-US" altLang="ru-RU" sz="1200" dirty="0"/>
              <a:t>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Вычисление номера производится движением из точки </a:t>
            </a:r>
            <a:r>
              <a:rPr lang="en-US" altLang="ru-RU" sz="1200" b="1" i="1" dirty="0"/>
              <a:t>B </a:t>
            </a:r>
            <a:r>
              <a:rPr lang="ru-RU" altLang="ru-RU" sz="1200" dirty="0"/>
              <a:t> в точку </a:t>
            </a:r>
            <a:r>
              <a:rPr lang="en-US" altLang="ru-RU" sz="1200" b="1" i="1" dirty="0"/>
              <a:t>A</a:t>
            </a:r>
            <a:r>
              <a:rPr lang="en-US" altLang="ru-RU" sz="1200" i="1" dirty="0"/>
              <a:t>. </a:t>
            </a:r>
            <a:r>
              <a:rPr lang="ru-RU" altLang="ru-RU" sz="1200" dirty="0"/>
              <a:t>Индекс увеличивается при шаге в точку выше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Выделенные желтым на рисунке числа показывают эти смещенные добавки от левых соседних точек, которые должны быть просуммированы при движении в обратном направлении вдоль пути для </a:t>
            </a:r>
            <a:r>
              <a:rPr lang="en-US" altLang="ru-RU" sz="1200" b="1" dirty="0"/>
              <a:t>S</a:t>
            </a:r>
            <a:r>
              <a:rPr lang="ru-RU" altLang="ru-RU" sz="1200" b="1" baseline="-25000" dirty="0"/>
              <a:t>8</a:t>
            </a:r>
            <a:r>
              <a:rPr lang="ru-RU" altLang="ru-RU" sz="1200" dirty="0"/>
              <a:t> </a:t>
            </a:r>
            <a:r>
              <a:rPr lang="ru-RU" altLang="ru-RU" sz="1200" b="1" dirty="0"/>
              <a:t>= 0 0 1 0 1 0 0 1</a:t>
            </a:r>
            <a:r>
              <a:rPr lang="ru-RU" altLang="ru-RU" sz="1200" dirty="0"/>
              <a:t>. Сложив их все мы получим индекс этого пути: </a:t>
            </a:r>
            <a:r>
              <a:rPr lang="en-US" altLang="ru-RU" sz="1200" b="1" dirty="0"/>
              <a:t>I</a:t>
            </a:r>
            <a:r>
              <a:rPr lang="ru-RU" altLang="ru-RU" sz="1200" b="1" baseline="-25000" dirty="0"/>
              <a:t>8</a:t>
            </a:r>
            <a:r>
              <a:rPr lang="ru-RU" altLang="ru-RU" sz="1200" dirty="0"/>
              <a:t>(00101001) = 35 + 6 + 2 = </a:t>
            </a:r>
            <a:r>
              <a:rPr lang="ru-RU" altLang="ru-RU" sz="1200" b="1" dirty="0"/>
              <a:t>43</a:t>
            </a:r>
            <a:r>
              <a:rPr lang="ru-RU" altLang="ru-RU" sz="1200" dirty="0"/>
              <a:t>. Это и есть индекс нашего пути – «основные» сжатые данные. Чтобы декодировать полученный индекс </a:t>
            </a:r>
            <a:r>
              <a:rPr lang="en-US" altLang="ru-RU" sz="1200" b="1" dirty="0"/>
              <a:t>I</a:t>
            </a:r>
            <a:r>
              <a:rPr lang="ru-RU" altLang="ru-RU" sz="1200" dirty="0"/>
              <a:t>,</a:t>
            </a:r>
            <a:r>
              <a:rPr lang="ru-RU" altLang="ru-RU" sz="1200" b="1" dirty="0"/>
              <a:t> </a:t>
            </a:r>
            <a:r>
              <a:rPr lang="ru-RU" altLang="ru-RU" sz="1200" dirty="0"/>
              <a:t>мы начинаем в конечной точке</a:t>
            </a:r>
            <a:r>
              <a:rPr lang="ru-RU" altLang="ru-RU" sz="1200" b="1" dirty="0"/>
              <a:t> </a:t>
            </a:r>
            <a:r>
              <a:rPr lang="en-US" altLang="ru-RU" sz="1200" b="1" i="1" dirty="0"/>
              <a:t>B</a:t>
            </a:r>
            <a:r>
              <a:rPr lang="en-US" altLang="ru-RU" sz="1200" b="1" dirty="0"/>
              <a:t> </a:t>
            </a:r>
            <a:r>
              <a:rPr lang="ru-RU" altLang="ru-RU" sz="1200" dirty="0"/>
              <a:t>и сравниваем индекс </a:t>
            </a:r>
            <a:r>
              <a:rPr lang="en-US" altLang="ru-RU" sz="1200" b="1" dirty="0"/>
              <a:t>I</a:t>
            </a:r>
            <a:r>
              <a:rPr lang="en-US" altLang="ru-RU" sz="1200" dirty="0"/>
              <a:t> </a:t>
            </a:r>
            <a:r>
              <a:rPr lang="ru-RU" altLang="ru-RU" sz="1200" dirty="0"/>
              <a:t>с числом путей </a:t>
            </a:r>
            <a:r>
              <a:rPr lang="en-US" altLang="ru-RU" sz="1200" b="1" i="1" dirty="0"/>
              <a:t>N</a:t>
            </a:r>
            <a:r>
              <a:rPr lang="en-US" altLang="ru-RU" sz="1200" b="1" i="1" baseline="-25000" dirty="0"/>
              <a:t>L</a:t>
            </a:r>
            <a:r>
              <a:rPr lang="ru-RU" altLang="ru-RU" sz="1200" dirty="0"/>
              <a:t> до левой соседней точки, и если </a:t>
            </a:r>
            <a:r>
              <a:rPr lang="en-US" altLang="ru-RU" sz="1200" b="1" dirty="0"/>
              <a:t>I</a:t>
            </a:r>
            <a:r>
              <a:rPr lang="ru-RU" altLang="ru-RU" sz="1200" b="1" dirty="0"/>
              <a:t> </a:t>
            </a:r>
            <a:r>
              <a:rPr lang="ru-RU" altLang="ru-RU" sz="1200" dirty="0"/>
              <a:t>&lt; </a:t>
            </a:r>
            <a:r>
              <a:rPr lang="en-US" altLang="ru-RU" sz="1200" b="1" i="1" dirty="0"/>
              <a:t>N</a:t>
            </a:r>
            <a:r>
              <a:rPr lang="en-US" altLang="ru-RU" sz="1200" b="1" i="1" baseline="-25000" dirty="0"/>
              <a:t>L</a:t>
            </a:r>
            <a:r>
              <a:rPr lang="ru-RU" altLang="ru-RU" sz="1200" dirty="0"/>
              <a:t>, декодированный бит будет равен 0, и, двигаясь по обратному пути, мы сделаем горизонтальный шаг влево. Иначе декодированный бит будет равен 1, тогда мы установим новое значение </a:t>
            </a:r>
            <a:r>
              <a:rPr lang="en-US" altLang="ru-RU" sz="1200" b="1" dirty="0"/>
              <a:t>I</a:t>
            </a:r>
            <a:r>
              <a:rPr lang="ru-RU" altLang="ru-RU" sz="1200" b="1" dirty="0"/>
              <a:t> </a:t>
            </a:r>
            <a:r>
              <a:rPr lang="ru-RU" altLang="ru-RU" sz="1200" dirty="0"/>
              <a:t>= </a:t>
            </a:r>
            <a:r>
              <a:rPr lang="en-US" altLang="ru-RU" sz="1200" b="1" dirty="0"/>
              <a:t>I</a:t>
            </a:r>
            <a:r>
              <a:rPr lang="ru-RU" altLang="ru-RU" sz="1200" b="1" dirty="0"/>
              <a:t> </a:t>
            </a:r>
            <a:r>
              <a:rPr lang="ru-RU" altLang="ru-RU" sz="1200" dirty="0"/>
              <a:t>– </a:t>
            </a:r>
            <a:r>
              <a:rPr lang="en-US" altLang="ru-RU" sz="1200" b="1" i="1" dirty="0"/>
              <a:t>N</a:t>
            </a:r>
            <a:r>
              <a:rPr lang="en-US" altLang="ru-RU" sz="1200" b="1" i="1" baseline="-25000" dirty="0"/>
              <a:t>L</a:t>
            </a:r>
            <a:r>
              <a:rPr lang="ru-RU" altLang="ru-RU" sz="1200" dirty="0"/>
              <a:t> и сделаем вертикальный шаг вверх. Будем продолжать эту последовательность действий пока не достигнем начала координат (0, 0), в этой точке получим полностью декодированную строку.</a:t>
            </a:r>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31</a:t>
            </a:fld>
            <a:endParaRPr lang="ru-RU"/>
          </a:p>
        </p:txBody>
      </p:sp>
    </p:spTree>
    <p:extLst>
      <p:ext uri="{BB962C8B-B14F-4D97-AF65-F5344CB8AC3E}">
        <p14:creationId xmlns:p14="http://schemas.microsoft.com/office/powerpoint/2010/main" val="4128356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spcBef>
                <a:spcPct val="0"/>
              </a:spcBef>
              <a:buFontTx/>
              <a:buNone/>
            </a:pPr>
            <a:r>
              <a:rPr lang="ru-RU" altLang="ru-RU" sz="1200" dirty="0"/>
              <a:t>Т.к. описанное выше уменьшение неизвестной части индекса – это основа комбинаторного кодирования, перепишем это в общем виде для точки </a:t>
            </a:r>
            <a:r>
              <a:rPr lang="en-US" altLang="ru-RU" sz="1200" b="1" i="1" dirty="0"/>
              <a:t>B</a:t>
            </a:r>
            <a:r>
              <a:rPr lang="en-US" altLang="ru-RU" sz="1200" b="1" i="1" baseline="-25000" dirty="0"/>
              <a:t>n</a:t>
            </a:r>
            <a:r>
              <a:rPr lang="ru-RU" altLang="ru-RU" sz="1200" dirty="0"/>
              <a:t> = (</a:t>
            </a:r>
            <a:r>
              <a:rPr lang="en-US" altLang="ru-RU" sz="1200" b="1" i="1" dirty="0" err="1"/>
              <a:t>x</a:t>
            </a:r>
            <a:r>
              <a:rPr lang="en-US" altLang="ru-RU" sz="1200" b="1" i="1" baseline="-25000" dirty="0" err="1"/>
              <a:t>n</a:t>
            </a:r>
            <a:r>
              <a:rPr lang="ru-RU" altLang="ru-RU" sz="1200" dirty="0"/>
              <a:t>, </a:t>
            </a:r>
            <a:r>
              <a:rPr lang="en-US" altLang="ru-RU" sz="1200" b="1" i="1" dirty="0" err="1"/>
              <a:t>y</a:t>
            </a:r>
            <a:r>
              <a:rPr lang="en-US" altLang="ru-RU" sz="1200" b="1" i="1" baseline="-25000" dirty="0" err="1"/>
              <a:t>n</a:t>
            </a:r>
            <a:r>
              <a:rPr lang="ru-RU" altLang="ru-RU" sz="1200" dirty="0"/>
              <a:t>), которой можно достигнуть за </a:t>
            </a:r>
            <a:r>
              <a:rPr lang="en-US" altLang="ru-RU" sz="1200" b="1" i="1" dirty="0"/>
              <a:t>n</a:t>
            </a:r>
            <a:r>
              <a:rPr lang="en-US" altLang="ru-RU" sz="1200" dirty="0"/>
              <a:t> </a:t>
            </a:r>
            <a:r>
              <a:rPr lang="ru-RU" altLang="ru-RU" sz="1200" dirty="0"/>
              <a:t>шагов. Координаты левой соседней точки </a:t>
            </a:r>
            <a:r>
              <a:rPr lang="en-US" altLang="ru-RU" sz="1200" b="1" i="1" dirty="0"/>
              <a:t>B</a:t>
            </a:r>
            <a:r>
              <a:rPr lang="en-US" altLang="ru-RU" sz="1200" b="1" i="1" baseline="-25000" dirty="0"/>
              <a:t>L</a:t>
            </a:r>
            <a:r>
              <a:rPr lang="ru-RU" altLang="ru-RU" sz="1200" dirty="0"/>
              <a:t> тогда равны (</a:t>
            </a:r>
            <a:r>
              <a:rPr lang="en-US" altLang="ru-RU" sz="1200" b="1" i="1" dirty="0" err="1"/>
              <a:t>x</a:t>
            </a:r>
            <a:r>
              <a:rPr lang="en-US" altLang="ru-RU" sz="1200" b="1" i="1" baseline="-25000" dirty="0" err="1"/>
              <a:t>n</a:t>
            </a:r>
            <a:r>
              <a:rPr lang="ru-RU" altLang="ru-RU" sz="1200" dirty="0"/>
              <a:t> – 1, </a:t>
            </a:r>
            <a:r>
              <a:rPr lang="en-US" altLang="ru-RU" sz="1200" b="1" i="1" dirty="0" err="1"/>
              <a:t>y</a:t>
            </a:r>
            <a:r>
              <a:rPr lang="en-US" altLang="ru-RU" sz="1200" b="1" i="1" baseline="-25000" dirty="0" err="1"/>
              <a:t>n</a:t>
            </a:r>
            <a:r>
              <a:rPr lang="ru-RU" altLang="ru-RU" sz="1200" dirty="0"/>
              <a:t>). Число шагов до </a:t>
            </a:r>
            <a:r>
              <a:rPr lang="en-US" altLang="ru-RU" sz="1200" b="1" i="1" dirty="0"/>
              <a:t>B</a:t>
            </a:r>
            <a:r>
              <a:rPr lang="en-US" altLang="ru-RU" sz="1200" b="1" i="1" baseline="-25000" dirty="0"/>
              <a:t>n</a:t>
            </a:r>
            <a:r>
              <a:rPr lang="en-US" altLang="ru-RU" sz="1200" dirty="0"/>
              <a:t> </a:t>
            </a:r>
            <a:r>
              <a:rPr lang="ru-RU" altLang="ru-RU" sz="1200" dirty="0"/>
              <a:t>равно </a:t>
            </a:r>
            <a:r>
              <a:rPr lang="en-US" altLang="ru-RU" sz="1200" b="1" i="1" dirty="0"/>
              <a:t>n</a:t>
            </a:r>
            <a:r>
              <a:rPr lang="ru-RU" altLang="ru-RU" sz="1200" b="1" i="1" dirty="0"/>
              <a:t> </a:t>
            </a:r>
            <a:r>
              <a:rPr lang="ru-RU" altLang="ru-RU" sz="1200" dirty="0"/>
              <a:t>=</a:t>
            </a:r>
            <a:r>
              <a:rPr lang="ru-RU" altLang="ru-RU" sz="1200" b="1" i="1" dirty="0"/>
              <a:t> </a:t>
            </a:r>
            <a:r>
              <a:rPr lang="en-US" altLang="ru-RU" sz="1200" b="1" i="1" dirty="0" err="1"/>
              <a:t>x</a:t>
            </a:r>
            <a:r>
              <a:rPr lang="en-US" altLang="ru-RU" sz="1200" b="1" i="1" baseline="-25000" dirty="0" err="1"/>
              <a:t>n</a:t>
            </a:r>
            <a:r>
              <a:rPr lang="ru-RU" altLang="ru-RU" sz="1200" dirty="0"/>
              <a:t> + </a:t>
            </a:r>
            <a:r>
              <a:rPr lang="en-US" altLang="ru-RU" sz="1200" b="1" i="1" dirty="0" err="1"/>
              <a:t>y</a:t>
            </a:r>
            <a:r>
              <a:rPr lang="en-US" altLang="ru-RU" sz="1200" b="1" i="1" baseline="-25000" dirty="0" err="1"/>
              <a:t>n</a:t>
            </a:r>
            <a:r>
              <a:rPr lang="ru-RU" altLang="ru-RU" sz="1200" dirty="0"/>
              <a:t>, а число шагов до </a:t>
            </a:r>
            <a:r>
              <a:rPr lang="en-US" altLang="ru-RU" sz="1200" b="1" i="1" dirty="0"/>
              <a:t>B</a:t>
            </a:r>
            <a:r>
              <a:rPr lang="en-US" altLang="ru-RU" sz="1200" b="1" i="1" baseline="-25000" dirty="0"/>
              <a:t>L</a:t>
            </a:r>
            <a:r>
              <a:rPr lang="en-US" altLang="ru-RU" sz="1200" dirty="0"/>
              <a:t> </a:t>
            </a:r>
            <a:r>
              <a:rPr lang="ru-RU" altLang="ru-RU" sz="1200" dirty="0"/>
              <a:t>– </a:t>
            </a:r>
            <a:r>
              <a:rPr lang="en-US" altLang="ru-RU" sz="1200" b="1" i="1" dirty="0"/>
              <a:t>n</a:t>
            </a:r>
            <a:r>
              <a:rPr lang="ru-RU" altLang="ru-RU" sz="1200" b="1" i="1" dirty="0"/>
              <a:t> </a:t>
            </a:r>
            <a:r>
              <a:rPr lang="ru-RU" altLang="ru-RU" sz="1200" dirty="0"/>
              <a:t>– 1. Битовую строку, оканчивающуюся в точке </a:t>
            </a:r>
            <a:r>
              <a:rPr lang="en-US" altLang="ru-RU" sz="1200" b="1" i="1" dirty="0"/>
              <a:t>B</a:t>
            </a:r>
            <a:r>
              <a:rPr lang="en-US" altLang="ru-RU" sz="1200" b="1" i="1" baseline="-25000" dirty="0"/>
              <a:t>n</a:t>
            </a:r>
            <a:r>
              <a:rPr lang="ru-RU" altLang="ru-RU" sz="1200" dirty="0"/>
              <a:t>, обозначим как </a:t>
            </a:r>
            <a:r>
              <a:rPr lang="en-US" altLang="ru-RU" sz="1200" b="1" dirty="0"/>
              <a:t>S</a:t>
            </a:r>
            <a:r>
              <a:rPr lang="en-US" altLang="ru-RU" sz="1200" b="1" baseline="-25000" dirty="0"/>
              <a:t>n</a:t>
            </a:r>
            <a:r>
              <a:rPr lang="ru-RU" altLang="ru-RU" sz="1200" dirty="0"/>
              <a:t> = </a:t>
            </a:r>
            <a:r>
              <a:rPr lang="en-US" altLang="ru-RU" sz="1200" b="1" i="1" dirty="0"/>
              <a:t>b</a:t>
            </a:r>
            <a:r>
              <a:rPr lang="ru-RU" altLang="ru-RU" sz="1200" b="1" i="1" baseline="-25000" dirty="0"/>
              <a:t>1</a:t>
            </a:r>
            <a:r>
              <a:rPr lang="ru-RU" altLang="ru-RU" sz="1200" b="1" i="1" dirty="0"/>
              <a:t> </a:t>
            </a:r>
            <a:r>
              <a:rPr lang="en-US" altLang="ru-RU" sz="1200" b="1" i="1" dirty="0"/>
              <a:t>b</a:t>
            </a:r>
            <a:r>
              <a:rPr lang="ru-RU" altLang="ru-RU" sz="1200" b="1" i="1" baseline="-25000" dirty="0"/>
              <a:t>2</a:t>
            </a:r>
            <a:r>
              <a:rPr lang="ru-RU" altLang="ru-RU" sz="1200" dirty="0"/>
              <a:t> … </a:t>
            </a:r>
            <a:r>
              <a:rPr lang="en-US" altLang="ru-RU" sz="1200" b="1" i="1" dirty="0"/>
              <a:t>b</a:t>
            </a:r>
            <a:r>
              <a:rPr lang="en-US" altLang="ru-RU" sz="1200" b="1" i="1" baseline="-25000" dirty="0"/>
              <a:t>n</a:t>
            </a:r>
            <a:r>
              <a:rPr lang="ru-RU" altLang="ru-RU" sz="1200" dirty="0"/>
              <a:t> (</a:t>
            </a:r>
            <a:r>
              <a:rPr lang="en-US" altLang="ru-RU" sz="1200" b="1" i="1" dirty="0"/>
              <a:t>b</a:t>
            </a:r>
            <a:r>
              <a:rPr lang="en-US" altLang="ru-RU" sz="1200" b="1" i="1" baseline="-25000" dirty="0"/>
              <a:t>i</a:t>
            </a:r>
            <a:r>
              <a:rPr lang="ru-RU" altLang="ru-RU" sz="1200" dirty="0"/>
              <a:t> равны 0 или 1), координаты </a:t>
            </a:r>
            <a:r>
              <a:rPr lang="en-US" altLang="ru-RU" sz="1200" b="1" i="1" dirty="0" err="1"/>
              <a:t>x</a:t>
            </a:r>
            <a:r>
              <a:rPr lang="en-US" altLang="ru-RU" sz="1200" b="1" i="1" baseline="-25000" dirty="0" err="1"/>
              <a:t>n</a:t>
            </a:r>
            <a:r>
              <a:rPr lang="ru-RU" altLang="ru-RU" sz="1200" dirty="0"/>
              <a:t> и </a:t>
            </a:r>
            <a:r>
              <a:rPr lang="en-US" altLang="ru-RU" sz="1200" b="1" i="1" dirty="0" err="1"/>
              <a:t>y</a:t>
            </a:r>
            <a:r>
              <a:rPr lang="en-US" altLang="ru-RU" sz="1200" b="1" i="1" baseline="-25000" dirty="0" err="1"/>
              <a:t>n</a:t>
            </a:r>
            <a:r>
              <a:rPr lang="ru-RU" altLang="ru-RU" sz="1200" dirty="0"/>
              <a:t> могут быть выражены через исходную строку </a:t>
            </a:r>
            <a:r>
              <a:rPr lang="en-US" altLang="ru-RU" sz="1200" b="1" i="1" dirty="0"/>
              <a:t>S</a:t>
            </a:r>
            <a:r>
              <a:rPr lang="en-US" altLang="ru-RU" sz="1200" b="1" i="1" baseline="-25000" dirty="0"/>
              <a:t>n</a:t>
            </a:r>
            <a:r>
              <a:rPr lang="en-US" altLang="ru-RU" sz="1200" dirty="0"/>
              <a:t> </a:t>
            </a:r>
            <a:r>
              <a:rPr lang="ru-RU" altLang="ru-RU" sz="1200" dirty="0"/>
              <a:t>(</a:t>
            </a:r>
            <a:r>
              <a:rPr lang="en-US" altLang="ru-RU" sz="1200" b="1" i="1" dirty="0" err="1"/>
              <a:t>y</a:t>
            </a:r>
            <a:r>
              <a:rPr lang="en-US" altLang="ru-RU" sz="1200" b="1" i="1" baseline="-25000" dirty="0" err="1"/>
              <a:t>n</a:t>
            </a:r>
            <a:r>
              <a:rPr lang="ru-RU" altLang="ru-RU" sz="1200" dirty="0"/>
              <a:t> – число единиц, а </a:t>
            </a:r>
            <a:r>
              <a:rPr lang="ru-RU" altLang="ru-RU" sz="1200" b="1" i="1" dirty="0"/>
              <a:t>х</a:t>
            </a:r>
            <a:r>
              <a:rPr lang="en-US" altLang="ru-RU" sz="1200" b="1" i="1" baseline="-25000" dirty="0"/>
              <a:t>n</a:t>
            </a:r>
            <a:r>
              <a:rPr lang="ru-RU" altLang="ru-RU" sz="1200" dirty="0"/>
              <a:t> – число нулей в </a:t>
            </a:r>
            <a:r>
              <a:rPr lang="en-US" altLang="ru-RU" sz="1200" b="1" i="1" dirty="0"/>
              <a:t>S</a:t>
            </a:r>
            <a:r>
              <a:rPr lang="en-US" altLang="ru-RU" sz="1200" b="1" i="1" baseline="-25000" dirty="0"/>
              <a:t>n</a:t>
            </a:r>
            <a:r>
              <a:rPr lang="ru-RU" altLang="ru-RU" sz="1200" dirty="0"/>
              <a:t>):</a:t>
            </a:r>
          </a:p>
          <a:p>
            <a:pPr>
              <a:spcBef>
                <a:spcPct val="0"/>
              </a:spcBef>
              <a:buFontTx/>
              <a:buNone/>
            </a:pPr>
            <a:r>
              <a:rPr lang="en-US" altLang="ru-RU" sz="1200" b="1" i="1" dirty="0" err="1"/>
              <a:t>y</a:t>
            </a:r>
            <a:r>
              <a:rPr lang="en-US" altLang="ru-RU" sz="1200" b="1" i="1" baseline="-25000" dirty="0" err="1"/>
              <a:t>n</a:t>
            </a:r>
            <a:r>
              <a:rPr lang="en-US" altLang="ru-RU" sz="1200" dirty="0"/>
              <a:t> = Sum(</a:t>
            </a:r>
            <a:r>
              <a:rPr lang="en-US" altLang="ru-RU" sz="1200" b="1" i="1" dirty="0"/>
              <a:t>b</a:t>
            </a:r>
            <a:r>
              <a:rPr lang="en-US" altLang="ru-RU" sz="1200" b="1" i="1" baseline="-25000" dirty="0"/>
              <a:t>i</a:t>
            </a:r>
            <a:r>
              <a:rPr lang="en-US" altLang="ru-RU" sz="1200" dirty="0"/>
              <a:t>) (</a:t>
            </a:r>
            <a:r>
              <a:rPr lang="en-US" altLang="ru-RU" sz="1200" b="1" i="1" dirty="0" err="1"/>
              <a:t>i</a:t>
            </a:r>
            <a:r>
              <a:rPr lang="en-US" altLang="ru-RU" sz="1200" dirty="0"/>
              <a:t> = 1…</a:t>
            </a:r>
            <a:r>
              <a:rPr lang="en-US" altLang="ru-RU" sz="1200" b="1" i="1" dirty="0"/>
              <a:t>n</a:t>
            </a:r>
            <a:r>
              <a:rPr lang="en-US" altLang="ru-RU" sz="1200" dirty="0"/>
              <a:t>), </a:t>
            </a:r>
            <a:r>
              <a:rPr lang="en-US" altLang="ru-RU" sz="1200" b="1" i="1" dirty="0" err="1"/>
              <a:t>x</a:t>
            </a:r>
            <a:r>
              <a:rPr lang="en-US" altLang="ru-RU" sz="1200" b="1" i="1" baseline="-25000" dirty="0" err="1"/>
              <a:t>n</a:t>
            </a:r>
            <a:r>
              <a:rPr lang="en-US" altLang="ru-RU" sz="1200" dirty="0"/>
              <a:t> = </a:t>
            </a:r>
            <a:r>
              <a:rPr lang="en-US" altLang="ru-RU" sz="1200" b="1" i="1" dirty="0"/>
              <a:t>n</a:t>
            </a:r>
            <a:r>
              <a:rPr lang="en-US" altLang="ru-RU" sz="1200" dirty="0"/>
              <a:t> – </a:t>
            </a:r>
            <a:r>
              <a:rPr lang="en-US" altLang="ru-RU" sz="1200" b="1" i="1" dirty="0" err="1"/>
              <a:t>y</a:t>
            </a:r>
            <a:r>
              <a:rPr lang="en-US" altLang="ru-RU" sz="1200" b="1" i="1" baseline="-25000" dirty="0" err="1"/>
              <a:t>n</a:t>
            </a:r>
            <a:endParaRPr lang="en-US" altLang="ru-RU" sz="1200" b="1" i="1" baseline="-25000" dirty="0"/>
          </a:p>
          <a:p>
            <a:pPr>
              <a:spcBef>
                <a:spcPct val="0"/>
              </a:spcBef>
              <a:buFontTx/>
              <a:buNone/>
            </a:pPr>
            <a:r>
              <a:rPr lang="ru-RU" altLang="ru-RU" sz="1200" dirty="0"/>
              <a:t>Восстановление </a:t>
            </a:r>
            <a:r>
              <a:rPr lang="en-US" altLang="ru-RU" sz="1200" b="1" i="1" dirty="0"/>
              <a:t>n</a:t>
            </a:r>
            <a:r>
              <a:rPr lang="ru-RU" altLang="ru-RU" sz="1200" dirty="0"/>
              <a:t>-битового индекса по (</a:t>
            </a:r>
            <a:r>
              <a:rPr lang="en-US" altLang="ru-RU" sz="1200" b="1" i="1" dirty="0"/>
              <a:t>n </a:t>
            </a:r>
            <a:r>
              <a:rPr lang="ru-RU" altLang="ru-RU" sz="1200" dirty="0"/>
              <a:t>–</a:t>
            </a:r>
            <a:r>
              <a:rPr lang="en-US" altLang="ru-RU" sz="1200" dirty="0"/>
              <a:t> </a:t>
            </a:r>
            <a:r>
              <a:rPr lang="ru-RU" altLang="ru-RU" sz="1200" dirty="0"/>
              <a:t>1)-битовому индексу выглядит так:</a:t>
            </a:r>
            <a:endParaRPr lang="en-US" altLang="ru-RU" sz="1200" dirty="0"/>
          </a:p>
          <a:p>
            <a:pPr>
              <a:spcBef>
                <a:spcPct val="0"/>
              </a:spcBef>
              <a:buFontTx/>
              <a:buNone/>
            </a:pPr>
            <a:r>
              <a:rPr lang="en-US" altLang="ru-RU" sz="1200" b="1" dirty="0"/>
              <a:t>I</a:t>
            </a:r>
            <a:r>
              <a:rPr lang="en-US" altLang="ru-RU" sz="1200" b="1" i="1" baseline="-25000" dirty="0"/>
              <a:t>n</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dirty="0"/>
              <a:t>) = </a:t>
            </a:r>
            <a:r>
              <a:rPr lang="en-US" altLang="ru-RU" sz="1200" b="1" dirty="0"/>
              <a:t>I</a:t>
            </a:r>
            <a:r>
              <a:rPr lang="en-US" altLang="ru-RU" sz="1200" b="1" i="1" baseline="-25000" dirty="0"/>
              <a:t>n</a:t>
            </a:r>
            <a:r>
              <a:rPr lang="en-US" altLang="ru-RU" sz="1200" baseline="-25000" dirty="0"/>
              <a:t> – 1</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baseline="-25000" dirty="0"/>
              <a:t> – 1</a:t>
            </a:r>
            <a:r>
              <a:rPr lang="en-US" altLang="ru-RU" sz="1200" dirty="0"/>
              <a:t>) + </a:t>
            </a:r>
            <a:r>
              <a:rPr lang="en-US" altLang="ru-RU" sz="1200" b="1" i="1" dirty="0" err="1"/>
              <a:t>b</a:t>
            </a:r>
            <a:r>
              <a:rPr lang="en-US" altLang="ru-RU" sz="1200" b="1" i="1" baseline="-25000" dirty="0" err="1"/>
              <a:t>n</a:t>
            </a:r>
            <a:r>
              <a:rPr lang="en-US" altLang="ru-RU" sz="1200" b="1" i="1" dirty="0" err="1"/>
              <a:t>N</a:t>
            </a:r>
            <a:r>
              <a:rPr lang="en-US" altLang="ru-RU" sz="1200" dirty="0"/>
              <a:t>(</a:t>
            </a:r>
            <a:r>
              <a:rPr lang="en-US" altLang="ru-RU" sz="1200" b="1" i="1" dirty="0" err="1"/>
              <a:t>x</a:t>
            </a:r>
            <a:r>
              <a:rPr lang="en-US" altLang="ru-RU" sz="1200" b="1" i="1" baseline="-25000" dirty="0" err="1"/>
              <a:t>n</a:t>
            </a:r>
            <a:r>
              <a:rPr lang="en-US" altLang="ru-RU" sz="1200" dirty="0"/>
              <a:t> – 1, </a:t>
            </a:r>
            <a:r>
              <a:rPr lang="en-US" altLang="ru-RU" sz="1200" b="1" i="1" dirty="0" err="1"/>
              <a:t>y</a:t>
            </a:r>
            <a:r>
              <a:rPr lang="en-US" altLang="ru-RU" sz="1200" b="1" i="1" baseline="-25000" dirty="0" err="1"/>
              <a:t>n</a:t>
            </a:r>
            <a:r>
              <a:rPr lang="en-US" altLang="ru-RU" sz="1200" dirty="0"/>
              <a:t>)</a:t>
            </a:r>
          </a:p>
          <a:p>
            <a:pPr>
              <a:spcBef>
                <a:spcPct val="0"/>
              </a:spcBef>
              <a:buFontTx/>
              <a:buNone/>
            </a:pPr>
            <a:r>
              <a:rPr lang="ru-RU" altLang="ru-RU" sz="1200" dirty="0"/>
              <a:t>Это краткая символическая запись описанного выше результата о повторном использовании индекса </a:t>
            </a:r>
            <a:r>
              <a:rPr lang="en-US" altLang="ru-RU" sz="1200" b="1" dirty="0"/>
              <a:t>I</a:t>
            </a:r>
            <a:r>
              <a:rPr lang="en-US" altLang="ru-RU" sz="1200" b="1" i="1" baseline="-25000" dirty="0"/>
              <a:t>n</a:t>
            </a:r>
            <a:r>
              <a:rPr lang="en-US" altLang="ru-RU" sz="1200" i="1" baseline="-25000" dirty="0"/>
              <a:t> </a:t>
            </a:r>
            <a:r>
              <a:rPr lang="ru-RU" altLang="ru-RU" sz="1200" baseline="-25000" dirty="0"/>
              <a:t>–</a:t>
            </a:r>
            <a:r>
              <a:rPr lang="en-US" altLang="ru-RU" sz="1200" baseline="-25000" dirty="0"/>
              <a:t> </a:t>
            </a:r>
            <a:r>
              <a:rPr lang="ru-RU" altLang="ru-RU" sz="1200" baseline="-25000" dirty="0"/>
              <a:t>1</a:t>
            </a:r>
            <a:r>
              <a:rPr lang="ru-RU" altLang="ru-RU" sz="1200" b="1" dirty="0"/>
              <a:t> </a:t>
            </a:r>
            <a:r>
              <a:rPr lang="ru-RU" altLang="ru-RU" sz="1200" dirty="0"/>
              <a:t>со сдвигом или без. Бит </a:t>
            </a:r>
            <a:r>
              <a:rPr lang="en-US" altLang="ru-RU" sz="1200" b="1" i="1" dirty="0"/>
              <a:t>b</a:t>
            </a:r>
            <a:r>
              <a:rPr lang="en-US" altLang="ru-RU" sz="1200" b="1" i="1" baseline="-25000" dirty="0"/>
              <a:t>n</a:t>
            </a:r>
            <a:r>
              <a:rPr lang="en-US" altLang="ru-RU" sz="1200" dirty="0"/>
              <a:t>, </a:t>
            </a:r>
            <a:r>
              <a:rPr lang="ru-RU" altLang="ru-RU" sz="1200" dirty="0"/>
              <a:t>вынесенный отдельно</a:t>
            </a:r>
            <a:r>
              <a:rPr lang="en-US" altLang="ru-RU" sz="1200" dirty="0"/>
              <a:t>,</a:t>
            </a:r>
            <a:r>
              <a:rPr lang="ru-RU" altLang="ru-RU" sz="1200" dirty="0"/>
              <a:t> играет роль оператора «если-иначе»: по его значению определяется</a:t>
            </a:r>
            <a:r>
              <a:rPr lang="en-US" altLang="ru-RU" sz="1200" dirty="0"/>
              <a:t>,</a:t>
            </a:r>
            <a:r>
              <a:rPr lang="ru-RU" altLang="ru-RU" sz="1200" dirty="0"/>
              <a:t> будет ли добавлено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1) или не будет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0) число путей до левой соседней точки </a:t>
            </a:r>
            <a:br>
              <a:rPr lang="en-US" altLang="ru-RU" sz="1200" dirty="0"/>
            </a:br>
            <a:r>
              <a:rPr lang="en-US" altLang="ru-RU" sz="1200" b="1" i="1" dirty="0"/>
              <a:t>N</a:t>
            </a:r>
            <a:r>
              <a:rPr lang="ru-RU" altLang="ru-RU" sz="1200" dirty="0"/>
              <a:t>(</a:t>
            </a:r>
            <a:r>
              <a:rPr lang="en-US" altLang="ru-RU" sz="1200" b="1" i="1" dirty="0" err="1"/>
              <a:t>x</a:t>
            </a:r>
            <a:r>
              <a:rPr lang="en-US" altLang="ru-RU" sz="1200" b="1" i="1" baseline="-25000" dirty="0" err="1"/>
              <a:t>n</a:t>
            </a:r>
            <a:r>
              <a:rPr lang="en-US" altLang="ru-RU" sz="1200" dirty="0"/>
              <a:t> </a:t>
            </a:r>
            <a:r>
              <a:rPr lang="ru-RU" altLang="ru-RU" sz="1200" dirty="0"/>
              <a:t>–</a:t>
            </a:r>
            <a:r>
              <a:rPr lang="en-US" altLang="ru-RU" sz="1200" dirty="0"/>
              <a:t> </a:t>
            </a:r>
            <a:r>
              <a:rPr lang="ru-RU" altLang="ru-RU" sz="1200" dirty="0"/>
              <a:t>1, </a:t>
            </a:r>
            <a:r>
              <a:rPr lang="en-US" altLang="ru-RU" sz="1200" b="1" i="1" dirty="0" err="1"/>
              <a:t>y</a:t>
            </a:r>
            <a:r>
              <a:rPr lang="en-US" altLang="ru-RU" sz="1200" b="1" i="1" baseline="-25000" dirty="0" err="1"/>
              <a:t>n</a:t>
            </a:r>
            <a:r>
              <a:rPr lang="ru-RU" altLang="ru-RU" sz="1200" dirty="0"/>
              <a:t>) к результирующему накопленному индексу. Если переписать рекурсивную формулу в </a:t>
            </a:r>
            <a:r>
              <a:rPr lang="ru-RU" altLang="ru-RU" sz="1200" dirty="0" err="1"/>
              <a:t>нерекурсивном</a:t>
            </a:r>
            <a:r>
              <a:rPr lang="ru-RU" altLang="ru-RU" sz="1200" dirty="0"/>
              <a:t> виде с условием </a:t>
            </a:r>
            <a:r>
              <a:rPr lang="en-US" altLang="ru-RU" sz="1200" b="1" dirty="0"/>
              <a:t>I</a:t>
            </a:r>
            <a:r>
              <a:rPr lang="ru-RU" altLang="ru-RU" sz="1200" b="1" baseline="-25000" dirty="0"/>
              <a:t>1</a:t>
            </a:r>
            <a:r>
              <a:rPr lang="ru-RU" altLang="ru-RU" sz="1200" dirty="0"/>
              <a:t>(0) = </a:t>
            </a:r>
            <a:r>
              <a:rPr lang="en-US" altLang="ru-RU" sz="1200" b="1" dirty="0"/>
              <a:t>I</a:t>
            </a:r>
            <a:r>
              <a:rPr lang="ru-RU" altLang="ru-RU" sz="1200" b="1" baseline="-25000" dirty="0"/>
              <a:t>1</a:t>
            </a:r>
            <a:r>
              <a:rPr lang="ru-RU" altLang="ru-RU" sz="1200" dirty="0"/>
              <a:t>(1) = 0, получим:</a:t>
            </a: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r>
              <a:rPr lang="ru-RU" altLang="ru-RU" sz="1200" dirty="0"/>
              <a:t>Хотя последняя формула может быть использована для того, чтобы визуально проследить обратный путь (как например для последовательности </a:t>
            </a:r>
            <a:r>
              <a:rPr lang="en-US" altLang="ru-RU" sz="1200" b="1" dirty="0"/>
              <a:t>S</a:t>
            </a:r>
            <a:r>
              <a:rPr lang="ru-RU" altLang="ru-RU" sz="1200" b="1" baseline="-25000" dirty="0"/>
              <a:t>8</a:t>
            </a:r>
            <a:r>
              <a:rPr lang="ru-RU" altLang="ru-RU" sz="1200" dirty="0"/>
              <a:t>) и вычислить индекс пути, придадим далее этому выражению более подходящую форму.</a:t>
            </a:r>
          </a:p>
          <a:p>
            <a:pPr>
              <a:spcBef>
                <a:spcPct val="0"/>
              </a:spcBef>
              <a:buFontTx/>
              <a:buNone/>
            </a:pPr>
            <a:endParaRPr lang="ru-RU" altLang="ru-RU" sz="1200" dirty="0"/>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32</a:t>
            </a:fld>
            <a:endParaRPr lang="ru-RU"/>
          </a:p>
        </p:txBody>
      </p:sp>
    </p:spTree>
    <p:extLst>
      <p:ext uri="{BB962C8B-B14F-4D97-AF65-F5344CB8AC3E}">
        <p14:creationId xmlns:p14="http://schemas.microsoft.com/office/powerpoint/2010/main" val="312937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Сам по себе метод ничего не сжимает. Это предварительное преобразование, которое улучшает дальнейшее сжатие</a:t>
            </a:r>
          </a:p>
        </p:txBody>
      </p:sp>
      <p:sp>
        <p:nvSpPr>
          <p:cNvPr id="4" name="Номер слайда 3"/>
          <p:cNvSpPr>
            <a:spLocks noGrp="1"/>
          </p:cNvSpPr>
          <p:nvPr>
            <p:ph type="sldNum" sz="quarter" idx="5"/>
          </p:nvPr>
        </p:nvSpPr>
        <p:spPr/>
        <p:txBody>
          <a:bodyPr/>
          <a:lstStyle/>
          <a:p>
            <a:fld id="{08526D85-8F04-4F3F-8FE3-2A59F0DC45D6}" type="slidenum">
              <a:rPr lang="ru-RU" smtClean="0"/>
              <a:t>3</a:t>
            </a:fld>
            <a:endParaRPr lang="ru-RU"/>
          </a:p>
        </p:txBody>
      </p:sp>
    </p:spTree>
    <p:extLst>
      <p:ext uri="{BB962C8B-B14F-4D97-AF65-F5344CB8AC3E}">
        <p14:creationId xmlns:p14="http://schemas.microsoft.com/office/powerpoint/2010/main" val="4114931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spcBef>
                <a:spcPct val="0"/>
              </a:spcBef>
              <a:buFontTx/>
              <a:buNone/>
            </a:pPr>
            <a:r>
              <a:rPr lang="ru-RU" altLang="ru-RU" sz="1200" dirty="0"/>
              <a:t>Т.к. описанное выше уменьшение неизвестной части индекса – это основа комбинаторного кодирования, перепишем это в общем виде для точки </a:t>
            </a:r>
            <a:r>
              <a:rPr lang="en-US" altLang="ru-RU" sz="1200" b="1" i="1" dirty="0"/>
              <a:t>B</a:t>
            </a:r>
            <a:r>
              <a:rPr lang="en-US" altLang="ru-RU" sz="1200" b="1" i="1" baseline="-25000" dirty="0"/>
              <a:t>n</a:t>
            </a:r>
            <a:r>
              <a:rPr lang="ru-RU" altLang="ru-RU" sz="1200" dirty="0"/>
              <a:t> = (</a:t>
            </a:r>
            <a:r>
              <a:rPr lang="en-US" altLang="ru-RU" sz="1200" b="1" i="1" dirty="0" err="1"/>
              <a:t>x</a:t>
            </a:r>
            <a:r>
              <a:rPr lang="en-US" altLang="ru-RU" sz="1200" b="1" i="1" baseline="-25000" dirty="0" err="1"/>
              <a:t>n</a:t>
            </a:r>
            <a:r>
              <a:rPr lang="ru-RU" altLang="ru-RU" sz="1200" dirty="0"/>
              <a:t>, </a:t>
            </a:r>
            <a:r>
              <a:rPr lang="en-US" altLang="ru-RU" sz="1200" b="1" i="1" dirty="0" err="1"/>
              <a:t>y</a:t>
            </a:r>
            <a:r>
              <a:rPr lang="en-US" altLang="ru-RU" sz="1200" b="1" i="1" baseline="-25000" dirty="0" err="1"/>
              <a:t>n</a:t>
            </a:r>
            <a:r>
              <a:rPr lang="ru-RU" altLang="ru-RU" sz="1200" dirty="0"/>
              <a:t>), которой можно достигнуть за </a:t>
            </a:r>
            <a:r>
              <a:rPr lang="en-US" altLang="ru-RU" sz="1200" b="1" i="1" dirty="0"/>
              <a:t>n</a:t>
            </a:r>
            <a:r>
              <a:rPr lang="en-US" altLang="ru-RU" sz="1200" dirty="0"/>
              <a:t> </a:t>
            </a:r>
            <a:r>
              <a:rPr lang="ru-RU" altLang="ru-RU" sz="1200" dirty="0"/>
              <a:t>шагов. Координаты левой соседней точки </a:t>
            </a:r>
            <a:r>
              <a:rPr lang="en-US" altLang="ru-RU" sz="1200" b="1" i="1" dirty="0"/>
              <a:t>B</a:t>
            </a:r>
            <a:r>
              <a:rPr lang="en-US" altLang="ru-RU" sz="1200" b="1" i="1" baseline="-25000" dirty="0"/>
              <a:t>L</a:t>
            </a:r>
            <a:r>
              <a:rPr lang="ru-RU" altLang="ru-RU" sz="1200" dirty="0"/>
              <a:t> тогда равны (</a:t>
            </a:r>
            <a:r>
              <a:rPr lang="en-US" altLang="ru-RU" sz="1200" b="1" i="1" dirty="0" err="1"/>
              <a:t>x</a:t>
            </a:r>
            <a:r>
              <a:rPr lang="en-US" altLang="ru-RU" sz="1200" b="1" i="1" baseline="-25000" dirty="0" err="1"/>
              <a:t>n</a:t>
            </a:r>
            <a:r>
              <a:rPr lang="ru-RU" altLang="ru-RU" sz="1200" dirty="0"/>
              <a:t> – 1, </a:t>
            </a:r>
            <a:r>
              <a:rPr lang="en-US" altLang="ru-RU" sz="1200" b="1" i="1" dirty="0" err="1"/>
              <a:t>y</a:t>
            </a:r>
            <a:r>
              <a:rPr lang="en-US" altLang="ru-RU" sz="1200" b="1" i="1" baseline="-25000" dirty="0" err="1"/>
              <a:t>n</a:t>
            </a:r>
            <a:r>
              <a:rPr lang="ru-RU" altLang="ru-RU" sz="1200" dirty="0"/>
              <a:t>). Число шагов до </a:t>
            </a:r>
            <a:r>
              <a:rPr lang="en-US" altLang="ru-RU" sz="1200" b="1" i="1" dirty="0"/>
              <a:t>B</a:t>
            </a:r>
            <a:r>
              <a:rPr lang="en-US" altLang="ru-RU" sz="1200" b="1" i="1" baseline="-25000" dirty="0"/>
              <a:t>n</a:t>
            </a:r>
            <a:r>
              <a:rPr lang="en-US" altLang="ru-RU" sz="1200" dirty="0"/>
              <a:t> </a:t>
            </a:r>
            <a:r>
              <a:rPr lang="ru-RU" altLang="ru-RU" sz="1200" dirty="0"/>
              <a:t>равно </a:t>
            </a:r>
            <a:r>
              <a:rPr lang="en-US" altLang="ru-RU" sz="1200" b="1" i="1" dirty="0"/>
              <a:t>n</a:t>
            </a:r>
            <a:r>
              <a:rPr lang="ru-RU" altLang="ru-RU" sz="1200" b="1" i="1" dirty="0"/>
              <a:t> </a:t>
            </a:r>
            <a:r>
              <a:rPr lang="ru-RU" altLang="ru-RU" sz="1200" dirty="0"/>
              <a:t>=</a:t>
            </a:r>
            <a:r>
              <a:rPr lang="ru-RU" altLang="ru-RU" sz="1200" b="1" i="1" dirty="0"/>
              <a:t> </a:t>
            </a:r>
            <a:r>
              <a:rPr lang="en-US" altLang="ru-RU" sz="1200" b="1" i="1" dirty="0" err="1"/>
              <a:t>x</a:t>
            </a:r>
            <a:r>
              <a:rPr lang="en-US" altLang="ru-RU" sz="1200" b="1" i="1" baseline="-25000" dirty="0" err="1"/>
              <a:t>n</a:t>
            </a:r>
            <a:r>
              <a:rPr lang="ru-RU" altLang="ru-RU" sz="1200" dirty="0"/>
              <a:t> + </a:t>
            </a:r>
            <a:r>
              <a:rPr lang="en-US" altLang="ru-RU" sz="1200" b="1" i="1" dirty="0" err="1"/>
              <a:t>y</a:t>
            </a:r>
            <a:r>
              <a:rPr lang="en-US" altLang="ru-RU" sz="1200" b="1" i="1" baseline="-25000" dirty="0" err="1"/>
              <a:t>n</a:t>
            </a:r>
            <a:r>
              <a:rPr lang="ru-RU" altLang="ru-RU" sz="1200" dirty="0"/>
              <a:t>, а число шагов до </a:t>
            </a:r>
            <a:r>
              <a:rPr lang="en-US" altLang="ru-RU" sz="1200" b="1" i="1" dirty="0"/>
              <a:t>B</a:t>
            </a:r>
            <a:r>
              <a:rPr lang="en-US" altLang="ru-RU" sz="1200" b="1" i="1" baseline="-25000" dirty="0"/>
              <a:t>L</a:t>
            </a:r>
            <a:r>
              <a:rPr lang="en-US" altLang="ru-RU" sz="1200" dirty="0"/>
              <a:t> </a:t>
            </a:r>
            <a:r>
              <a:rPr lang="ru-RU" altLang="ru-RU" sz="1200" dirty="0"/>
              <a:t>– </a:t>
            </a:r>
            <a:r>
              <a:rPr lang="en-US" altLang="ru-RU" sz="1200" b="1" i="1" dirty="0"/>
              <a:t>n</a:t>
            </a:r>
            <a:r>
              <a:rPr lang="ru-RU" altLang="ru-RU" sz="1200" b="1" i="1" dirty="0"/>
              <a:t> </a:t>
            </a:r>
            <a:r>
              <a:rPr lang="ru-RU" altLang="ru-RU" sz="1200" dirty="0"/>
              <a:t>– 1. Битовую строку, оканчивающуюся в точке </a:t>
            </a:r>
            <a:r>
              <a:rPr lang="en-US" altLang="ru-RU" sz="1200" b="1" i="1" dirty="0"/>
              <a:t>B</a:t>
            </a:r>
            <a:r>
              <a:rPr lang="en-US" altLang="ru-RU" sz="1200" b="1" i="1" baseline="-25000" dirty="0"/>
              <a:t>n</a:t>
            </a:r>
            <a:r>
              <a:rPr lang="ru-RU" altLang="ru-RU" sz="1200" dirty="0"/>
              <a:t>, обозначим как </a:t>
            </a:r>
            <a:r>
              <a:rPr lang="en-US" altLang="ru-RU" sz="1200" b="1" dirty="0"/>
              <a:t>S</a:t>
            </a:r>
            <a:r>
              <a:rPr lang="en-US" altLang="ru-RU" sz="1200" b="1" baseline="-25000" dirty="0"/>
              <a:t>n</a:t>
            </a:r>
            <a:r>
              <a:rPr lang="ru-RU" altLang="ru-RU" sz="1200" dirty="0"/>
              <a:t> = </a:t>
            </a:r>
            <a:r>
              <a:rPr lang="en-US" altLang="ru-RU" sz="1200" b="1" i="1" dirty="0"/>
              <a:t>b</a:t>
            </a:r>
            <a:r>
              <a:rPr lang="ru-RU" altLang="ru-RU" sz="1200" b="1" i="1" baseline="-25000" dirty="0"/>
              <a:t>1</a:t>
            </a:r>
            <a:r>
              <a:rPr lang="ru-RU" altLang="ru-RU" sz="1200" b="1" i="1" dirty="0"/>
              <a:t> </a:t>
            </a:r>
            <a:r>
              <a:rPr lang="en-US" altLang="ru-RU" sz="1200" b="1" i="1" dirty="0"/>
              <a:t>b</a:t>
            </a:r>
            <a:r>
              <a:rPr lang="ru-RU" altLang="ru-RU" sz="1200" b="1" i="1" baseline="-25000" dirty="0"/>
              <a:t>2</a:t>
            </a:r>
            <a:r>
              <a:rPr lang="ru-RU" altLang="ru-RU" sz="1200" dirty="0"/>
              <a:t> … </a:t>
            </a:r>
            <a:r>
              <a:rPr lang="en-US" altLang="ru-RU" sz="1200" b="1" i="1" dirty="0"/>
              <a:t>b</a:t>
            </a:r>
            <a:r>
              <a:rPr lang="en-US" altLang="ru-RU" sz="1200" b="1" i="1" baseline="-25000" dirty="0"/>
              <a:t>n</a:t>
            </a:r>
            <a:r>
              <a:rPr lang="ru-RU" altLang="ru-RU" sz="1200" dirty="0"/>
              <a:t> (</a:t>
            </a:r>
            <a:r>
              <a:rPr lang="en-US" altLang="ru-RU" sz="1200" b="1" i="1" dirty="0"/>
              <a:t>b</a:t>
            </a:r>
            <a:r>
              <a:rPr lang="en-US" altLang="ru-RU" sz="1200" b="1" i="1" baseline="-25000" dirty="0"/>
              <a:t>i</a:t>
            </a:r>
            <a:r>
              <a:rPr lang="ru-RU" altLang="ru-RU" sz="1200" dirty="0"/>
              <a:t> равны 0 или 1), координаты </a:t>
            </a:r>
            <a:r>
              <a:rPr lang="en-US" altLang="ru-RU" sz="1200" b="1" i="1" dirty="0" err="1"/>
              <a:t>x</a:t>
            </a:r>
            <a:r>
              <a:rPr lang="en-US" altLang="ru-RU" sz="1200" b="1" i="1" baseline="-25000" dirty="0" err="1"/>
              <a:t>n</a:t>
            </a:r>
            <a:r>
              <a:rPr lang="ru-RU" altLang="ru-RU" sz="1200" dirty="0"/>
              <a:t> и </a:t>
            </a:r>
            <a:r>
              <a:rPr lang="en-US" altLang="ru-RU" sz="1200" b="1" i="1" dirty="0" err="1"/>
              <a:t>y</a:t>
            </a:r>
            <a:r>
              <a:rPr lang="en-US" altLang="ru-RU" sz="1200" b="1" i="1" baseline="-25000" dirty="0" err="1"/>
              <a:t>n</a:t>
            </a:r>
            <a:r>
              <a:rPr lang="ru-RU" altLang="ru-RU" sz="1200" dirty="0"/>
              <a:t> могут быть выражены через исходную строку </a:t>
            </a:r>
            <a:r>
              <a:rPr lang="en-US" altLang="ru-RU" sz="1200" b="1" i="1" dirty="0"/>
              <a:t>S</a:t>
            </a:r>
            <a:r>
              <a:rPr lang="en-US" altLang="ru-RU" sz="1200" b="1" i="1" baseline="-25000" dirty="0"/>
              <a:t>n</a:t>
            </a:r>
            <a:r>
              <a:rPr lang="en-US" altLang="ru-RU" sz="1200" dirty="0"/>
              <a:t> </a:t>
            </a:r>
            <a:r>
              <a:rPr lang="ru-RU" altLang="ru-RU" sz="1200" dirty="0"/>
              <a:t>(</a:t>
            </a:r>
            <a:r>
              <a:rPr lang="en-US" altLang="ru-RU" sz="1200" b="1" i="1" dirty="0" err="1"/>
              <a:t>y</a:t>
            </a:r>
            <a:r>
              <a:rPr lang="en-US" altLang="ru-RU" sz="1200" b="1" i="1" baseline="-25000" dirty="0" err="1"/>
              <a:t>n</a:t>
            </a:r>
            <a:r>
              <a:rPr lang="ru-RU" altLang="ru-RU" sz="1200" dirty="0"/>
              <a:t> – число единиц, а </a:t>
            </a:r>
            <a:r>
              <a:rPr lang="ru-RU" altLang="ru-RU" sz="1200" b="1" i="1" dirty="0"/>
              <a:t>х</a:t>
            </a:r>
            <a:r>
              <a:rPr lang="en-US" altLang="ru-RU" sz="1200" b="1" i="1" baseline="-25000" dirty="0"/>
              <a:t>n</a:t>
            </a:r>
            <a:r>
              <a:rPr lang="ru-RU" altLang="ru-RU" sz="1200" dirty="0"/>
              <a:t> – число нулей в </a:t>
            </a:r>
            <a:r>
              <a:rPr lang="en-US" altLang="ru-RU" sz="1200" b="1" i="1" dirty="0"/>
              <a:t>S</a:t>
            </a:r>
            <a:r>
              <a:rPr lang="en-US" altLang="ru-RU" sz="1200" b="1" i="1" baseline="-25000" dirty="0"/>
              <a:t>n</a:t>
            </a:r>
            <a:r>
              <a:rPr lang="ru-RU" altLang="ru-RU" sz="1200" dirty="0"/>
              <a:t>):</a:t>
            </a:r>
          </a:p>
          <a:p>
            <a:pPr>
              <a:spcBef>
                <a:spcPct val="0"/>
              </a:spcBef>
              <a:buFontTx/>
              <a:buNone/>
            </a:pPr>
            <a:r>
              <a:rPr lang="en-US" altLang="ru-RU" sz="1200" b="1" i="1" dirty="0" err="1"/>
              <a:t>y</a:t>
            </a:r>
            <a:r>
              <a:rPr lang="en-US" altLang="ru-RU" sz="1200" b="1" i="1" baseline="-25000" dirty="0" err="1"/>
              <a:t>n</a:t>
            </a:r>
            <a:r>
              <a:rPr lang="en-US" altLang="ru-RU" sz="1200" dirty="0"/>
              <a:t> = Sum(</a:t>
            </a:r>
            <a:r>
              <a:rPr lang="en-US" altLang="ru-RU" sz="1200" b="1" i="1" dirty="0"/>
              <a:t>b</a:t>
            </a:r>
            <a:r>
              <a:rPr lang="en-US" altLang="ru-RU" sz="1200" b="1" i="1" baseline="-25000" dirty="0"/>
              <a:t>i</a:t>
            </a:r>
            <a:r>
              <a:rPr lang="en-US" altLang="ru-RU" sz="1200" dirty="0"/>
              <a:t>) (</a:t>
            </a:r>
            <a:r>
              <a:rPr lang="en-US" altLang="ru-RU" sz="1200" b="1" i="1" dirty="0" err="1"/>
              <a:t>i</a:t>
            </a:r>
            <a:r>
              <a:rPr lang="en-US" altLang="ru-RU" sz="1200" dirty="0"/>
              <a:t> = 1…</a:t>
            </a:r>
            <a:r>
              <a:rPr lang="en-US" altLang="ru-RU" sz="1200" b="1" i="1" dirty="0"/>
              <a:t>n</a:t>
            </a:r>
            <a:r>
              <a:rPr lang="en-US" altLang="ru-RU" sz="1200" dirty="0"/>
              <a:t>), </a:t>
            </a:r>
            <a:r>
              <a:rPr lang="en-US" altLang="ru-RU" sz="1200" b="1" i="1" dirty="0" err="1"/>
              <a:t>x</a:t>
            </a:r>
            <a:r>
              <a:rPr lang="en-US" altLang="ru-RU" sz="1200" b="1" i="1" baseline="-25000" dirty="0" err="1"/>
              <a:t>n</a:t>
            </a:r>
            <a:r>
              <a:rPr lang="en-US" altLang="ru-RU" sz="1200" dirty="0"/>
              <a:t> = </a:t>
            </a:r>
            <a:r>
              <a:rPr lang="en-US" altLang="ru-RU" sz="1200" b="1" i="1" dirty="0"/>
              <a:t>n</a:t>
            </a:r>
            <a:r>
              <a:rPr lang="en-US" altLang="ru-RU" sz="1200" dirty="0"/>
              <a:t> – </a:t>
            </a:r>
            <a:r>
              <a:rPr lang="en-US" altLang="ru-RU" sz="1200" b="1" i="1" dirty="0" err="1"/>
              <a:t>y</a:t>
            </a:r>
            <a:r>
              <a:rPr lang="en-US" altLang="ru-RU" sz="1200" b="1" i="1" baseline="-25000" dirty="0" err="1"/>
              <a:t>n</a:t>
            </a:r>
            <a:endParaRPr lang="en-US" altLang="ru-RU" sz="1200" b="1" i="1" baseline="-25000" dirty="0"/>
          </a:p>
          <a:p>
            <a:pPr>
              <a:spcBef>
                <a:spcPct val="0"/>
              </a:spcBef>
              <a:buFontTx/>
              <a:buNone/>
            </a:pPr>
            <a:r>
              <a:rPr lang="ru-RU" altLang="ru-RU" sz="1200" dirty="0"/>
              <a:t>Восстановление </a:t>
            </a:r>
            <a:r>
              <a:rPr lang="en-US" altLang="ru-RU" sz="1200" b="1" i="1" dirty="0"/>
              <a:t>n</a:t>
            </a:r>
            <a:r>
              <a:rPr lang="ru-RU" altLang="ru-RU" sz="1200" dirty="0"/>
              <a:t>-битового индекса по (</a:t>
            </a:r>
            <a:r>
              <a:rPr lang="en-US" altLang="ru-RU" sz="1200" b="1" i="1" dirty="0"/>
              <a:t>n </a:t>
            </a:r>
            <a:r>
              <a:rPr lang="ru-RU" altLang="ru-RU" sz="1200" dirty="0"/>
              <a:t>–</a:t>
            </a:r>
            <a:r>
              <a:rPr lang="en-US" altLang="ru-RU" sz="1200" dirty="0"/>
              <a:t> </a:t>
            </a:r>
            <a:r>
              <a:rPr lang="ru-RU" altLang="ru-RU" sz="1200" dirty="0"/>
              <a:t>1)-битовому индексу выглядит так:</a:t>
            </a:r>
            <a:endParaRPr lang="en-US" altLang="ru-RU" sz="1200" dirty="0"/>
          </a:p>
          <a:p>
            <a:pPr>
              <a:spcBef>
                <a:spcPct val="0"/>
              </a:spcBef>
              <a:buFontTx/>
              <a:buNone/>
            </a:pPr>
            <a:r>
              <a:rPr lang="en-US" altLang="ru-RU" sz="1200" b="1" dirty="0"/>
              <a:t>I</a:t>
            </a:r>
            <a:r>
              <a:rPr lang="en-US" altLang="ru-RU" sz="1200" b="1" i="1" baseline="-25000" dirty="0"/>
              <a:t>n</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dirty="0"/>
              <a:t>) = </a:t>
            </a:r>
            <a:r>
              <a:rPr lang="en-US" altLang="ru-RU" sz="1200" b="1" dirty="0"/>
              <a:t>I</a:t>
            </a:r>
            <a:r>
              <a:rPr lang="en-US" altLang="ru-RU" sz="1200" b="1" i="1" baseline="-25000" dirty="0"/>
              <a:t>n</a:t>
            </a:r>
            <a:r>
              <a:rPr lang="en-US" altLang="ru-RU" sz="1200" baseline="-25000" dirty="0"/>
              <a:t> – 1</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baseline="-25000" dirty="0"/>
              <a:t> – 1</a:t>
            </a:r>
            <a:r>
              <a:rPr lang="en-US" altLang="ru-RU" sz="1200" dirty="0"/>
              <a:t>) + </a:t>
            </a:r>
            <a:r>
              <a:rPr lang="en-US" altLang="ru-RU" sz="1200" b="1" i="1" dirty="0" err="1"/>
              <a:t>b</a:t>
            </a:r>
            <a:r>
              <a:rPr lang="en-US" altLang="ru-RU" sz="1200" b="1" i="1" baseline="-25000" dirty="0" err="1"/>
              <a:t>n</a:t>
            </a:r>
            <a:r>
              <a:rPr lang="en-US" altLang="ru-RU" sz="1200" b="1" i="1" dirty="0" err="1"/>
              <a:t>N</a:t>
            </a:r>
            <a:r>
              <a:rPr lang="en-US" altLang="ru-RU" sz="1200" dirty="0"/>
              <a:t>(</a:t>
            </a:r>
            <a:r>
              <a:rPr lang="en-US" altLang="ru-RU" sz="1200" b="1" i="1" dirty="0" err="1"/>
              <a:t>x</a:t>
            </a:r>
            <a:r>
              <a:rPr lang="en-US" altLang="ru-RU" sz="1200" b="1" i="1" baseline="-25000" dirty="0" err="1"/>
              <a:t>n</a:t>
            </a:r>
            <a:r>
              <a:rPr lang="en-US" altLang="ru-RU" sz="1200" dirty="0"/>
              <a:t> – 1, </a:t>
            </a:r>
            <a:r>
              <a:rPr lang="en-US" altLang="ru-RU" sz="1200" b="1" i="1" dirty="0" err="1"/>
              <a:t>y</a:t>
            </a:r>
            <a:r>
              <a:rPr lang="en-US" altLang="ru-RU" sz="1200" b="1" i="1" baseline="-25000" dirty="0" err="1"/>
              <a:t>n</a:t>
            </a:r>
            <a:r>
              <a:rPr lang="en-US" altLang="ru-RU" sz="1200" dirty="0"/>
              <a:t>)</a:t>
            </a:r>
          </a:p>
          <a:p>
            <a:pPr>
              <a:spcBef>
                <a:spcPct val="0"/>
              </a:spcBef>
              <a:buFontTx/>
              <a:buNone/>
            </a:pPr>
            <a:r>
              <a:rPr lang="ru-RU" altLang="ru-RU" sz="1200" dirty="0"/>
              <a:t>Это краткая символическая запись описанного выше результата о повторном использовании индекса </a:t>
            </a:r>
            <a:r>
              <a:rPr lang="en-US" altLang="ru-RU" sz="1200" b="1" dirty="0"/>
              <a:t>I</a:t>
            </a:r>
            <a:r>
              <a:rPr lang="en-US" altLang="ru-RU" sz="1200" b="1" i="1" baseline="-25000" dirty="0"/>
              <a:t>n</a:t>
            </a:r>
            <a:r>
              <a:rPr lang="en-US" altLang="ru-RU" sz="1200" i="1" baseline="-25000" dirty="0"/>
              <a:t> </a:t>
            </a:r>
            <a:r>
              <a:rPr lang="ru-RU" altLang="ru-RU" sz="1200" baseline="-25000" dirty="0"/>
              <a:t>–</a:t>
            </a:r>
            <a:r>
              <a:rPr lang="en-US" altLang="ru-RU" sz="1200" baseline="-25000" dirty="0"/>
              <a:t> </a:t>
            </a:r>
            <a:r>
              <a:rPr lang="ru-RU" altLang="ru-RU" sz="1200" baseline="-25000" dirty="0"/>
              <a:t>1</a:t>
            </a:r>
            <a:r>
              <a:rPr lang="ru-RU" altLang="ru-RU" sz="1200" b="1" dirty="0"/>
              <a:t> </a:t>
            </a:r>
            <a:r>
              <a:rPr lang="ru-RU" altLang="ru-RU" sz="1200" dirty="0"/>
              <a:t>со сдвигом или без. Бит </a:t>
            </a:r>
            <a:r>
              <a:rPr lang="en-US" altLang="ru-RU" sz="1200" b="1" i="1" dirty="0"/>
              <a:t>b</a:t>
            </a:r>
            <a:r>
              <a:rPr lang="en-US" altLang="ru-RU" sz="1200" b="1" i="1" baseline="-25000" dirty="0"/>
              <a:t>n</a:t>
            </a:r>
            <a:r>
              <a:rPr lang="en-US" altLang="ru-RU" sz="1200" dirty="0"/>
              <a:t>, </a:t>
            </a:r>
            <a:r>
              <a:rPr lang="ru-RU" altLang="ru-RU" sz="1200" dirty="0"/>
              <a:t>вынесенный отдельно</a:t>
            </a:r>
            <a:r>
              <a:rPr lang="en-US" altLang="ru-RU" sz="1200" dirty="0"/>
              <a:t>,</a:t>
            </a:r>
            <a:r>
              <a:rPr lang="ru-RU" altLang="ru-RU" sz="1200" dirty="0"/>
              <a:t> играет роль оператора «если-иначе»: по его значению определяется</a:t>
            </a:r>
            <a:r>
              <a:rPr lang="en-US" altLang="ru-RU" sz="1200" dirty="0"/>
              <a:t>,</a:t>
            </a:r>
            <a:r>
              <a:rPr lang="ru-RU" altLang="ru-RU" sz="1200" dirty="0"/>
              <a:t> будет ли добавлено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1) или не будет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0) число путей до левой соседней точки </a:t>
            </a:r>
            <a:br>
              <a:rPr lang="en-US" altLang="ru-RU" sz="1200" dirty="0"/>
            </a:br>
            <a:r>
              <a:rPr lang="en-US" altLang="ru-RU" sz="1200" b="1" i="1" dirty="0"/>
              <a:t>N</a:t>
            </a:r>
            <a:r>
              <a:rPr lang="ru-RU" altLang="ru-RU" sz="1200" dirty="0"/>
              <a:t>(</a:t>
            </a:r>
            <a:r>
              <a:rPr lang="en-US" altLang="ru-RU" sz="1200" b="1" i="1" dirty="0" err="1"/>
              <a:t>x</a:t>
            </a:r>
            <a:r>
              <a:rPr lang="en-US" altLang="ru-RU" sz="1200" b="1" i="1" baseline="-25000" dirty="0" err="1"/>
              <a:t>n</a:t>
            </a:r>
            <a:r>
              <a:rPr lang="en-US" altLang="ru-RU" sz="1200" dirty="0"/>
              <a:t> </a:t>
            </a:r>
            <a:r>
              <a:rPr lang="ru-RU" altLang="ru-RU" sz="1200" dirty="0"/>
              <a:t>–</a:t>
            </a:r>
            <a:r>
              <a:rPr lang="en-US" altLang="ru-RU" sz="1200" dirty="0"/>
              <a:t> </a:t>
            </a:r>
            <a:r>
              <a:rPr lang="ru-RU" altLang="ru-RU" sz="1200" dirty="0"/>
              <a:t>1, </a:t>
            </a:r>
            <a:r>
              <a:rPr lang="en-US" altLang="ru-RU" sz="1200" b="1" i="1" dirty="0" err="1"/>
              <a:t>y</a:t>
            </a:r>
            <a:r>
              <a:rPr lang="en-US" altLang="ru-RU" sz="1200" b="1" i="1" baseline="-25000" dirty="0" err="1"/>
              <a:t>n</a:t>
            </a:r>
            <a:r>
              <a:rPr lang="ru-RU" altLang="ru-RU" sz="1200" dirty="0"/>
              <a:t>) к результирующему накопленному индексу. Если переписать рекурсивную формулу в </a:t>
            </a:r>
            <a:r>
              <a:rPr lang="ru-RU" altLang="ru-RU" sz="1200" dirty="0" err="1"/>
              <a:t>нерекурсивном</a:t>
            </a:r>
            <a:r>
              <a:rPr lang="ru-RU" altLang="ru-RU" sz="1200" dirty="0"/>
              <a:t> виде с условием </a:t>
            </a:r>
            <a:r>
              <a:rPr lang="en-US" altLang="ru-RU" sz="1200" b="1" dirty="0"/>
              <a:t>I</a:t>
            </a:r>
            <a:r>
              <a:rPr lang="ru-RU" altLang="ru-RU" sz="1200" b="1" baseline="-25000" dirty="0"/>
              <a:t>1</a:t>
            </a:r>
            <a:r>
              <a:rPr lang="ru-RU" altLang="ru-RU" sz="1200" dirty="0"/>
              <a:t>(0) = </a:t>
            </a:r>
            <a:r>
              <a:rPr lang="en-US" altLang="ru-RU" sz="1200" b="1" dirty="0"/>
              <a:t>I</a:t>
            </a:r>
            <a:r>
              <a:rPr lang="ru-RU" altLang="ru-RU" sz="1200" b="1" baseline="-25000" dirty="0"/>
              <a:t>1</a:t>
            </a:r>
            <a:r>
              <a:rPr lang="ru-RU" altLang="ru-RU" sz="1200" dirty="0"/>
              <a:t>(1) = 0, получим:</a:t>
            </a: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r>
              <a:rPr lang="ru-RU" altLang="ru-RU" sz="1200" dirty="0"/>
              <a:t>Хотя последняя формула может быть использована для того, чтобы визуально проследить обратный путь (как например для последовательности </a:t>
            </a:r>
            <a:r>
              <a:rPr lang="en-US" altLang="ru-RU" sz="1200" b="1" dirty="0"/>
              <a:t>S</a:t>
            </a:r>
            <a:r>
              <a:rPr lang="ru-RU" altLang="ru-RU" sz="1200" b="1" baseline="-25000" dirty="0"/>
              <a:t>8</a:t>
            </a:r>
            <a:r>
              <a:rPr lang="ru-RU" altLang="ru-RU" sz="1200" dirty="0"/>
              <a:t>) и вычислить индекс пути, придадим далее этому выражению более подходящую форму.</a:t>
            </a:r>
          </a:p>
          <a:p>
            <a:pPr>
              <a:spcBef>
                <a:spcPct val="0"/>
              </a:spcBef>
              <a:buFontTx/>
              <a:buNone/>
            </a:pPr>
            <a:endParaRPr lang="ru-RU" altLang="ru-RU" sz="1200" dirty="0"/>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33</a:t>
            </a:fld>
            <a:endParaRPr lang="ru-RU"/>
          </a:p>
        </p:txBody>
      </p:sp>
    </p:spTree>
    <p:extLst>
      <p:ext uri="{BB962C8B-B14F-4D97-AF65-F5344CB8AC3E}">
        <p14:creationId xmlns:p14="http://schemas.microsoft.com/office/powerpoint/2010/main" val="2388895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a:spcBef>
                <a:spcPct val="0"/>
              </a:spcBef>
              <a:buFontTx/>
              <a:buNone/>
            </a:pPr>
            <a:r>
              <a:rPr lang="ru-RU" altLang="ru-RU" sz="1200" dirty="0"/>
              <a:t>Т.к. описанное выше уменьшение неизвестной части индекса – это основа комбинаторного кодирования, перепишем это в общем виде для точки </a:t>
            </a:r>
            <a:r>
              <a:rPr lang="en-US" altLang="ru-RU" sz="1200" b="1" i="1" dirty="0"/>
              <a:t>B</a:t>
            </a:r>
            <a:r>
              <a:rPr lang="en-US" altLang="ru-RU" sz="1200" b="1" i="1" baseline="-25000" dirty="0"/>
              <a:t>n</a:t>
            </a:r>
            <a:r>
              <a:rPr lang="ru-RU" altLang="ru-RU" sz="1200" dirty="0"/>
              <a:t> = (</a:t>
            </a:r>
            <a:r>
              <a:rPr lang="en-US" altLang="ru-RU" sz="1200" b="1" i="1" dirty="0" err="1"/>
              <a:t>x</a:t>
            </a:r>
            <a:r>
              <a:rPr lang="en-US" altLang="ru-RU" sz="1200" b="1" i="1" baseline="-25000" dirty="0" err="1"/>
              <a:t>n</a:t>
            </a:r>
            <a:r>
              <a:rPr lang="ru-RU" altLang="ru-RU" sz="1200" dirty="0"/>
              <a:t>, </a:t>
            </a:r>
            <a:r>
              <a:rPr lang="en-US" altLang="ru-RU" sz="1200" b="1" i="1" dirty="0" err="1"/>
              <a:t>y</a:t>
            </a:r>
            <a:r>
              <a:rPr lang="en-US" altLang="ru-RU" sz="1200" b="1" i="1" baseline="-25000" dirty="0" err="1"/>
              <a:t>n</a:t>
            </a:r>
            <a:r>
              <a:rPr lang="ru-RU" altLang="ru-RU" sz="1200" dirty="0"/>
              <a:t>), которой можно достигнуть за </a:t>
            </a:r>
            <a:r>
              <a:rPr lang="en-US" altLang="ru-RU" sz="1200" b="1" i="1" dirty="0"/>
              <a:t>n</a:t>
            </a:r>
            <a:r>
              <a:rPr lang="en-US" altLang="ru-RU" sz="1200" dirty="0"/>
              <a:t> </a:t>
            </a:r>
            <a:r>
              <a:rPr lang="ru-RU" altLang="ru-RU" sz="1200" dirty="0"/>
              <a:t>шагов. Координаты левой соседней точки </a:t>
            </a:r>
            <a:r>
              <a:rPr lang="en-US" altLang="ru-RU" sz="1200" b="1" i="1" dirty="0"/>
              <a:t>B</a:t>
            </a:r>
            <a:r>
              <a:rPr lang="en-US" altLang="ru-RU" sz="1200" b="1" i="1" baseline="-25000" dirty="0"/>
              <a:t>L</a:t>
            </a:r>
            <a:r>
              <a:rPr lang="ru-RU" altLang="ru-RU" sz="1200" dirty="0"/>
              <a:t> тогда равны (</a:t>
            </a:r>
            <a:r>
              <a:rPr lang="en-US" altLang="ru-RU" sz="1200" b="1" i="1" dirty="0" err="1"/>
              <a:t>x</a:t>
            </a:r>
            <a:r>
              <a:rPr lang="en-US" altLang="ru-RU" sz="1200" b="1" i="1" baseline="-25000" dirty="0" err="1"/>
              <a:t>n</a:t>
            </a:r>
            <a:r>
              <a:rPr lang="ru-RU" altLang="ru-RU" sz="1200" dirty="0"/>
              <a:t> – 1, </a:t>
            </a:r>
            <a:r>
              <a:rPr lang="en-US" altLang="ru-RU" sz="1200" b="1" i="1" dirty="0" err="1"/>
              <a:t>y</a:t>
            </a:r>
            <a:r>
              <a:rPr lang="en-US" altLang="ru-RU" sz="1200" b="1" i="1" baseline="-25000" dirty="0" err="1"/>
              <a:t>n</a:t>
            </a:r>
            <a:r>
              <a:rPr lang="ru-RU" altLang="ru-RU" sz="1200" dirty="0"/>
              <a:t>). Число шагов до </a:t>
            </a:r>
            <a:r>
              <a:rPr lang="en-US" altLang="ru-RU" sz="1200" b="1" i="1" dirty="0"/>
              <a:t>B</a:t>
            </a:r>
            <a:r>
              <a:rPr lang="en-US" altLang="ru-RU" sz="1200" b="1" i="1" baseline="-25000" dirty="0"/>
              <a:t>n</a:t>
            </a:r>
            <a:r>
              <a:rPr lang="en-US" altLang="ru-RU" sz="1200" dirty="0"/>
              <a:t> </a:t>
            </a:r>
            <a:r>
              <a:rPr lang="ru-RU" altLang="ru-RU" sz="1200" dirty="0"/>
              <a:t>равно </a:t>
            </a:r>
            <a:r>
              <a:rPr lang="en-US" altLang="ru-RU" sz="1200" b="1" i="1" dirty="0"/>
              <a:t>n</a:t>
            </a:r>
            <a:r>
              <a:rPr lang="ru-RU" altLang="ru-RU" sz="1200" b="1" i="1" dirty="0"/>
              <a:t> </a:t>
            </a:r>
            <a:r>
              <a:rPr lang="ru-RU" altLang="ru-RU" sz="1200" dirty="0"/>
              <a:t>=</a:t>
            </a:r>
            <a:r>
              <a:rPr lang="ru-RU" altLang="ru-RU" sz="1200" b="1" i="1" dirty="0"/>
              <a:t> </a:t>
            </a:r>
            <a:r>
              <a:rPr lang="en-US" altLang="ru-RU" sz="1200" b="1" i="1" dirty="0" err="1"/>
              <a:t>x</a:t>
            </a:r>
            <a:r>
              <a:rPr lang="en-US" altLang="ru-RU" sz="1200" b="1" i="1" baseline="-25000" dirty="0" err="1"/>
              <a:t>n</a:t>
            </a:r>
            <a:r>
              <a:rPr lang="ru-RU" altLang="ru-RU" sz="1200" dirty="0"/>
              <a:t> + </a:t>
            </a:r>
            <a:r>
              <a:rPr lang="en-US" altLang="ru-RU" sz="1200" b="1" i="1" dirty="0" err="1"/>
              <a:t>y</a:t>
            </a:r>
            <a:r>
              <a:rPr lang="en-US" altLang="ru-RU" sz="1200" b="1" i="1" baseline="-25000" dirty="0" err="1"/>
              <a:t>n</a:t>
            </a:r>
            <a:r>
              <a:rPr lang="ru-RU" altLang="ru-RU" sz="1200" dirty="0"/>
              <a:t>, а число шагов до </a:t>
            </a:r>
            <a:r>
              <a:rPr lang="en-US" altLang="ru-RU" sz="1200" b="1" i="1" dirty="0"/>
              <a:t>B</a:t>
            </a:r>
            <a:r>
              <a:rPr lang="en-US" altLang="ru-RU" sz="1200" b="1" i="1" baseline="-25000" dirty="0"/>
              <a:t>L</a:t>
            </a:r>
            <a:r>
              <a:rPr lang="en-US" altLang="ru-RU" sz="1200" dirty="0"/>
              <a:t> </a:t>
            </a:r>
            <a:r>
              <a:rPr lang="ru-RU" altLang="ru-RU" sz="1200" dirty="0"/>
              <a:t>– </a:t>
            </a:r>
            <a:r>
              <a:rPr lang="en-US" altLang="ru-RU" sz="1200" b="1" i="1" dirty="0"/>
              <a:t>n</a:t>
            </a:r>
            <a:r>
              <a:rPr lang="ru-RU" altLang="ru-RU" sz="1200" b="1" i="1" dirty="0"/>
              <a:t> </a:t>
            </a:r>
            <a:r>
              <a:rPr lang="ru-RU" altLang="ru-RU" sz="1200" dirty="0"/>
              <a:t>– 1. Битовую строку, оканчивающуюся в точке </a:t>
            </a:r>
            <a:r>
              <a:rPr lang="en-US" altLang="ru-RU" sz="1200" b="1" i="1" dirty="0"/>
              <a:t>B</a:t>
            </a:r>
            <a:r>
              <a:rPr lang="en-US" altLang="ru-RU" sz="1200" b="1" i="1" baseline="-25000" dirty="0"/>
              <a:t>n</a:t>
            </a:r>
            <a:r>
              <a:rPr lang="ru-RU" altLang="ru-RU" sz="1200" dirty="0"/>
              <a:t>, обозначим как </a:t>
            </a:r>
            <a:r>
              <a:rPr lang="en-US" altLang="ru-RU" sz="1200" b="1" dirty="0"/>
              <a:t>S</a:t>
            </a:r>
            <a:r>
              <a:rPr lang="en-US" altLang="ru-RU" sz="1200" b="1" baseline="-25000" dirty="0"/>
              <a:t>n</a:t>
            </a:r>
            <a:r>
              <a:rPr lang="ru-RU" altLang="ru-RU" sz="1200" dirty="0"/>
              <a:t> = </a:t>
            </a:r>
            <a:r>
              <a:rPr lang="en-US" altLang="ru-RU" sz="1200" b="1" i="1" dirty="0"/>
              <a:t>b</a:t>
            </a:r>
            <a:r>
              <a:rPr lang="ru-RU" altLang="ru-RU" sz="1200" b="1" i="1" baseline="-25000" dirty="0"/>
              <a:t>1</a:t>
            </a:r>
            <a:r>
              <a:rPr lang="ru-RU" altLang="ru-RU" sz="1200" b="1" i="1" dirty="0"/>
              <a:t> </a:t>
            </a:r>
            <a:r>
              <a:rPr lang="en-US" altLang="ru-RU" sz="1200" b="1" i="1" dirty="0"/>
              <a:t>b</a:t>
            </a:r>
            <a:r>
              <a:rPr lang="ru-RU" altLang="ru-RU" sz="1200" b="1" i="1" baseline="-25000" dirty="0"/>
              <a:t>2</a:t>
            </a:r>
            <a:r>
              <a:rPr lang="ru-RU" altLang="ru-RU" sz="1200" dirty="0"/>
              <a:t> … </a:t>
            </a:r>
            <a:r>
              <a:rPr lang="en-US" altLang="ru-RU" sz="1200" b="1" i="1" dirty="0"/>
              <a:t>b</a:t>
            </a:r>
            <a:r>
              <a:rPr lang="en-US" altLang="ru-RU" sz="1200" b="1" i="1" baseline="-25000" dirty="0"/>
              <a:t>n</a:t>
            </a:r>
            <a:r>
              <a:rPr lang="ru-RU" altLang="ru-RU" sz="1200" dirty="0"/>
              <a:t> (</a:t>
            </a:r>
            <a:r>
              <a:rPr lang="en-US" altLang="ru-RU" sz="1200" b="1" i="1" dirty="0"/>
              <a:t>b</a:t>
            </a:r>
            <a:r>
              <a:rPr lang="en-US" altLang="ru-RU" sz="1200" b="1" i="1" baseline="-25000" dirty="0"/>
              <a:t>i</a:t>
            </a:r>
            <a:r>
              <a:rPr lang="ru-RU" altLang="ru-RU" sz="1200" dirty="0"/>
              <a:t> равны 0 или 1), координаты </a:t>
            </a:r>
            <a:r>
              <a:rPr lang="en-US" altLang="ru-RU" sz="1200" b="1" i="1" dirty="0" err="1"/>
              <a:t>x</a:t>
            </a:r>
            <a:r>
              <a:rPr lang="en-US" altLang="ru-RU" sz="1200" b="1" i="1" baseline="-25000" dirty="0" err="1"/>
              <a:t>n</a:t>
            </a:r>
            <a:r>
              <a:rPr lang="ru-RU" altLang="ru-RU" sz="1200" dirty="0"/>
              <a:t> и </a:t>
            </a:r>
            <a:r>
              <a:rPr lang="en-US" altLang="ru-RU" sz="1200" b="1" i="1" dirty="0" err="1"/>
              <a:t>y</a:t>
            </a:r>
            <a:r>
              <a:rPr lang="en-US" altLang="ru-RU" sz="1200" b="1" i="1" baseline="-25000" dirty="0" err="1"/>
              <a:t>n</a:t>
            </a:r>
            <a:r>
              <a:rPr lang="ru-RU" altLang="ru-RU" sz="1200" dirty="0"/>
              <a:t> могут быть выражены через исходную строку </a:t>
            </a:r>
            <a:r>
              <a:rPr lang="en-US" altLang="ru-RU" sz="1200" b="1" i="1" dirty="0"/>
              <a:t>S</a:t>
            </a:r>
            <a:r>
              <a:rPr lang="en-US" altLang="ru-RU" sz="1200" b="1" i="1" baseline="-25000" dirty="0"/>
              <a:t>n</a:t>
            </a:r>
            <a:r>
              <a:rPr lang="en-US" altLang="ru-RU" sz="1200" dirty="0"/>
              <a:t> </a:t>
            </a:r>
            <a:r>
              <a:rPr lang="ru-RU" altLang="ru-RU" sz="1200" dirty="0"/>
              <a:t>(</a:t>
            </a:r>
            <a:r>
              <a:rPr lang="en-US" altLang="ru-RU" sz="1200" b="1" i="1" dirty="0" err="1"/>
              <a:t>y</a:t>
            </a:r>
            <a:r>
              <a:rPr lang="en-US" altLang="ru-RU" sz="1200" b="1" i="1" baseline="-25000" dirty="0" err="1"/>
              <a:t>n</a:t>
            </a:r>
            <a:r>
              <a:rPr lang="ru-RU" altLang="ru-RU" sz="1200" dirty="0"/>
              <a:t> – число единиц, а </a:t>
            </a:r>
            <a:r>
              <a:rPr lang="ru-RU" altLang="ru-RU" sz="1200" b="1" i="1" dirty="0"/>
              <a:t>х</a:t>
            </a:r>
            <a:r>
              <a:rPr lang="en-US" altLang="ru-RU" sz="1200" b="1" i="1" baseline="-25000" dirty="0"/>
              <a:t>n</a:t>
            </a:r>
            <a:r>
              <a:rPr lang="ru-RU" altLang="ru-RU" sz="1200" dirty="0"/>
              <a:t> – число нулей в </a:t>
            </a:r>
            <a:r>
              <a:rPr lang="en-US" altLang="ru-RU" sz="1200" b="1" i="1" dirty="0"/>
              <a:t>S</a:t>
            </a:r>
            <a:r>
              <a:rPr lang="en-US" altLang="ru-RU" sz="1200" b="1" i="1" baseline="-25000" dirty="0"/>
              <a:t>n</a:t>
            </a:r>
            <a:r>
              <a:rPr lang="ru-RU" altLang="ru-RU" sz="1200" dirty="0"/>
              <a:t>):</a:t>
            </a:r>
          </a:p>
          <a:p>
            <a:pPr>
              <a:spcBef>
                <a:spcPct val="0"/>
              </a:spcBef>
              <a:buFontTx/>
              <a:buNone/>
            </a:pPr>
            <a:r>
              <a:rPr lang="en-US" altLang="ru-RU" sz="1200" b="1" i="1" dirty="0" err="1"/>
              <a:t>y</a:t>
            </a:r>
            <a:r>
              <a:rPr lang="en-US" altLang="ru-RU" sz="1200" b="1" i="1" baseline="-25000" dirty="0" err="1"/>
              <a:t>n</a:t>
            </a:r>
            <a:r>
              <a:rPr lang="en-US" altLang="ru-RU" sz="1200" dirty="0"/>
              <a:t> = Sum(</a:t>
            </a:r>
            <a:r>
              <a:rPr lang="en-US" altLang="ru-RU" sz="1200" b="1" i="1" dirty="0"/>
              <a:t>b</a:t>
            </a:r>
            <a:r>
              <a:rPr lang="en-US" altLang="ru-RU" sz="1200" b="1" i="1" baseline="-25000" dirty="0"/>
              <a:t>i</a:t>
            </a:r>
            <a:r>
              <a:rPr lang="en-US" altLang="ru-RU" sz="1200" dirty="0"/>
              <a:t>) (</a:t>
            </a:r>
            <a:r>
              <a:rPr lang="en-US" altLang="ru-RU" sz="1200" b="1" i="1" dirty="0" err="1"/>
              <a:t>i</a:t>
            </a:r>
            <a:r>
              <a:rPr lang="en-US" altLang="ru-RU" sz="1200" dirty="0"/>
              <a:t> = 1…</a:t>
            </a:r>
            <a:r>
              <a:rPr lang="en-US" altLang="ru-RU" sz="1200" b="1" i="1" dirty="0"/>
              <a:t>n</a:t>
            </a:r>
            <a:r>
              <a:rPr lang="en-US" altLang="ru-RU" sz="1200" dirty="0"/>
              <a:t>), </a:t>
            </a:r>
            <a:r>
              <a:rPr lang="en-US" altLang="ru-RU" sz="1200" b="1" i="1" dirty="0" err="1"/>
              <a:t>x</a:t>
            </a:r>
            <a:r>
              <a:rPr lang="en-US" altLang="ru-RU" sz="1200" b="1" i="1" baseline="-25000" dirty="0" err="1"/>
              <a:t>n</a:t>
            </a:r>
            <a:r>
              <a:rPr lang="en-US" altLang="ru-RU" sz="1200" dirty="0"/>
              <a:t> = </a:t>
            </a:r>
            <a:r>
              <a:rPr lang="en-US" altLang="ru-RU" sz="1200" b="1" i="1" dirty="0"/>
              <a:t>n</a:t>
            </a:r>
            <a:r>
              <a:rPr lang="en-US" altLang="ru-RU" sz="1200" dirty="0"/>
              <a:t> – </a:t>
            </a:r>
            <a:r>
              <a:rPr lang="en-US" altLang="ru-RU" sz="1200" b="1" i="1" dirty="0" err="1"/>
              <a:t>y</a:t>
            </a:r>
            <a:r>
              <a:rPr lang="en-US" altLang="ru-RU" sz="1200" b="1" i="1" baseline="-25000" dirty="0" err="1"/>
              <a:t>n</a:t>
            </a:r>
            <a:endParaRPr lang="en-US" altLang="ru-RU" sz="1200" b="1" i="1" baseline="-25000" dirty="0"/>
          </a:p>
          <a:p>
            <a:pPr>
              <a:spcBef>
                <a:spcPct val="0"/>
              </a:spcBef>
              <a:buFontTx/>
              <a:buNone/>
            </a:pPr>
            <a:r>
              <a:rPr lang="ru-RU" altLang="ru-RU" sz="1200" dirty="0"/>
              <a:t>Восстановление </a:t>
            </a:r>
            <a:r>
              <a:rPr lang="en-US" altLang="ru-RU" sz="1200" b="1" i="1" dirty="0"/>
              <a:t>n</a:t>
            </a:r>
            <a:r>
              <a:rPr lang="ru-RU" altLang="ru-RU" sz="1200" dirty="0"/>
              <a:t>-битового индекса по (</a:t>
            </a:r>
            <a:r>
              <a:rPr lang="en-US" altLang="ru-RU" sz="1200" b="1" i="1" dirty="0"/>
              <a:t>n </a:t>
            </a:r>
            <a:r>
              <a:rPr lang="ru-RU" altLang="ru-RU" sz="1200" dirty="0"/>
              <a:t>–</a:t>
            </a:r>
            <a:r>
              <a:rPr lang="en-US" altLang="ru-RU" sz="1200" dirty="0"/>
              <a:t> </a:t>
            </a:r>
            <a:r>
              <a:rPr lang="ru-RU" altLang="ru-RU" sz="1200" dirty="0"/>
              <a:t>1)-битовому индексу выглядит так:</a:t>
            </a:r>
            <a:endParaRPr lang="en-US" altLang="ru-RU" sz="1200" dirty="0"/>
          </a:p>
          <a:p>
            <a:pPr>
              <a:spcBef>
                <a:spcPct val="0"/>
              </a:spcBef>
              <a:buFontTx/>
              <a:buNone/>
            </a:pPr>
            <a:r>
              <a:rPr lang="en-US" altLang="ru-RU" sz="1200" b="1" dirty="0"/>
              <a:t>I</a:t>
            </a:r>
            <a:r>
              <a:rPr lang="en-US" altLang="ru-RU" sz="1200" b="1" i="1" baseline="-25000" dirty="0"/>
              <a:t>n</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dirty="0"/>
              <a:t>) = </a:t>
            </a:r>
            <a:r>
              <a:rPr lang="en-US" altLang="ru-RU" sz="1200" b="1" dirty="0"/>
              <a:t>I</a:t>
            </a:r>
            <a:r>
              <a:rPr lang="en-US" altLang="ru-RU" sz="1200" b="1" i="1" baseline="-25000" dirty="0"/>
              <a:t>n</a:t>
            </a:r>
            <a:r>
              <a:rPr lang="en-US" altLang="ru-RU" sz="1200" baseline="-25000" dirty="0"/>
              <a:t> – 1</a:t>
            </a:r>
            <a:r>
              <a:rPr lang="en-US" altLang="ru-RU" sz="1200" dirty="0"/>
              <a:t>(</a:t>
            </a:r>
            <a:r>
              <a:rPr lang="en-US" altLang="ru-RU" sz="1200" b="1" i="1" dirty="0"/>
              <a:t>b</a:t>
            </a:r>
            <a:r>
              <a:rPr lang="en-US" altLang="ru-RU" sz="1200" baseline="-25000" dirty="0"/>
              <a:t>1</a:t>
            </a:r>
            <a:r>
              <a:rPr lang="en-US" altLang="ru-RU" sz="1200" b="1" i="1" dirty="0"/>
              <a:t>b</a:t>
            </a:r>
            <a:r>
              <a:rPr lang="en-US" altLang="ru-RU" sz="1200" baseline="-25000" dirty="0"/>
              <a:t>2</a:t>
            </a:r>
            <a:r>
              <a:rPr lang="en-US" altLang="ru-RU" sz="1200" dirty="0"/>
              <a:t>…</a:t>
            </a:r>
            <a:r>
              <a:rPr lang="en-US" altLang="ru-RU" sz="1200" b="1" i="1" dirty="0"/>
              <a:t>b</a:t>
            </a:r>
            <a:r>
              <a:rPr lang="en-US" altLang="ru-RU" sz="1200" b="1" i="1" baseline="-25000" dirty="0"/>
              <a:t>n</a:t>
            </a:r>
            <a:r>
              <a:rPr lang="en-US" altLang="ru-RU" sz="1200" baseline="-25000" dirty="0"/>
              <a:t> – 1</a:t>
            </a:r>
            <a:r>
              <a:rPr lang="en-US" altLang="ru-RU" sz="1200" dirty="0"/>
              <a:t>) + </a:t>
            </a:r>
            <a:r>
              <a:rPr lang="en-US" altLang="ru-RU" sz="1200" b="1" i="1" dirty="0" err="1"/>
              <a:t>b</a:t>
            </a:r>
            <a:r>
              <a:rPr lang="en-US" altLang="ru-RU" sz="1200" b="1" i="1" baseline="-25000" dirty="0" err="1"/>
              <a:t>n</a:t>
            </a:r>
            <a:r>
              <a:rPr lang="en-US" altLang="ru-RU" sz="1200" b="1" i="1" dirty="0" err="1"/>
              <a:t>N</a:t>
            </a:r>
            <a:r>
              <a:rPr lang="en-US" altLang="ru-RU" sz="1200" dirty="0"/>
              <a:t>(</a:t>
            </a:r>
            <a:r>
              <a:rPr lang="en-US" altLang="ru-RU" sz="1200" b="1" i="1" dirty="0" err="1"/>
              <a:t>x</a:t>
            </a:r>
            <a:r>
              <a:rPr lang="en-US" altLang="ru-RU" sz="1200" b="1" i="1" baseline="-25000" dirty="0" err="1"/>
              <a:t>n</a:t>
            </a:r>
            <a:r>
              <a:rPr lang="en-US" altLang="ru-RU" sz="1200" dirty="0"/>
              <a:t> – 1, </a:t>
            </a:r>
            <a:r>
              <a:rPr lang="en-US" altLang="ru-RU" sz="1200" b="1" i="1" dirty="0" err="1"/>
              <a:t>y</a:t>
            </a:r>
            <a:r>
              <a:rPr lang="en-US" altLang="ru-RU" sz="1200" b="1" i="1" baseline="-25000" dirty="0" err="1"/>
              <a:t>n</a:t>
            </a:r>
            <a:r>
              <a:rPr lang="en-US" altLang="ru-RU" sz="1200" dirty="0"/>
              <a:t>)</a:t>
            </a:r>
          </a:p>
          <a:p>
            <a:pPr>
              <a:spcBef>
                <a:spcPct val="0"/>
              </a:spcBef>
              <a:buFontTx/>
              <a:buNone/>
            </a:pPr>
            <a:r>
              <a:rPr lang="ru-RU" altLang="ru-RU" sz="1200" dirty="0"/>
              <a:t>Это краткая символическая запись описанного выше результата о повторном использовании индекса </a:t>
            </a:r>
            <a:r>
              <a:rPr lang="en-US" altLang="ru-RU" sz="1200" b="1" dirty="0"/>
              <a:t>I</a:t>
            </a:r>
            <a:r>
              <a:rPr lang="en-US" altLang="ru-RU" sz="1200" b="1" i="1" baseline="-25000" dirty="0"/>
              <a:t>n</a:t>
            </a:r>
            <a:r>
              <a:rPr lang="en-US" altLang="ru-RU" sz="1200" i="1" baseline="-25000" dirty="0"/>
              <a:t> </a:t>
            </a:r>
            <a:r>
              <a:rPr lang="ru-RU" altLang="ru-RU" sz="1200" baseline="-25000" dirty="0"/>
              <a:t>–</a:t>
            </a:r>
            <a:r>
              <a:rPr lang="en-US" altLang="ru-RU" sz="1200" baseline="-25000" dirty="0"/>
              <a:t> </a:t>
            </a:r>
            <a:r>
              <a:rPr lang="ru-RU" altLang="ru-RU" sz="1200" baseline="-25000" dirty="0"/>
              <a:t>1</a:t>
            </a:r>
            <a:r>
              <a:rPr lang="ru-RU" altLang="ru-RU" sz="1200" b="1" dirty="0"/>
              <a:t> </a:t>
            </a:r>
            <a:r>
              <a:rPr lang="ru-RU" altLang="ru-RU" sz="1200" dirty="0"/>
              <a:t>со сдвигом или без. Бит </a:t>
            </a:r>
            <a:r>
              <a:rPr lang="en-US" altLang="ru-RU" sz="1200" b="1" i="1" dirty="0"/>
              <a:t>b</a:t>
            </a:r>
            <a:r>
              <a:rPr lang="en-US" altLang="ru-RU" sz="1200" b="1" i="1" baseline="-25000" dirty="0"/>
              <a:t>n</a:t>
            </a:r>
            <a:r>
              <a:rPr lang="en-US" altLang="ru-RU" sz="1200" dirty="0"/>
              <a:t>, </a:t>
            </a:r>
            <a:r>
              <a:rPr lang="ru-RU" altLang="ru-RU" sz="1200" dirty="0"/>
              <a:t>вынесенный отдельно</a:t>
            </a:r>
            <a:r>
              <a:rPr lang="en-US" altLang="ru-RU" sz="1200" dirty="0"/>
              <a:t>,</a:t>
            </a:r>
            <a:r>
              <a:rPr lang="ru-RU" altLang="ru-RU" sz="1200" dirty="0"/>
              <a:t> играет роль оператора «если-иначе»: по его значению определяется</a:t>
            </a:r>
            <a:r>
              <a:rPr lang="en-US" altLang="ru-RU" sz="1200" dirty="0"/>
              <a:t>,</a:t>
            </a:r>
            <a:r>
              <a:rPr lang="ru-RU" altLang="ru-RU" sz="1200" dirty="0"/>
              <a:t> будет ли добавлено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1) или не будет (если </a:t>
            </a:r>
            <a:r>
              <a:rPr lang="en-US" altLang="ru-RU" sz="1200" b="1" i="1" dirty="0"/>
              <a:t>b</a:t>
            </a:r>
            <a:r>
              <a:rPr lang="en-US" altLang="ru-RU" sz="1200" b="1" i="1" baseline="-25000" dirty="0"/>
              <a:t>n</a:t>
            </a:r>
            <a:r>
              <a:rPr lang="en-US" altLang="ru-RU" sz="1200" dirty="0"/>
              <a:t> </a:t>
            </a:r>
            <a:r>
              <a:rPr lang="ru-RU" altLang="ru-RU" sz="1200" dirty="0"/>
              <a:t>=</a:t>
            </a:r>
            <a:r>
              <a:rPr lang="en-US" altLang="ru-RU" sz="1200" dirty="0"/>
              <a:t> </a:t>
            </a:r>
            <a:r>
              <a:rPr lang="ru-RU" altLang="ru-RU" sz="1200" dirty="0"/>
              <a:t>0) число путей до левой соседней точки </a:t>
            </a:r>
            <a:br>
              <a:rPr lang="en-US" altLang="ru-RU" sz="1200" dirty="0"/>
            </a:br>
            <a:r>
              <a:rPr lang="en-US" altLang="ru-RU" sz="1200" b="1" i="1" dirty="0"/>
              <a:t>N</a:t>
            </a:r>
            <a:r>
              <a:rPr lang="ru-RU" altLang="ru-RU" sz="1200" dirty="0"/>
              <a:t>(</a:t>
            </a:r>
            <a:r>
              <a:rPr lang="en-US" altLang="ru-RU" sz="1200" b="1" i="1" dirty="0" err="1"/>
              <a:t>x</a:t>
            </a:r>
            <a:r>
              <a:rPr lang="en-US" altLang="ru-RU" sz="1200" b="1" i="1" baseline="-25000" dirty="0" err="1"/>
              <a:t>n</a:t>
            </a:r>
            <a:r>
              <a:rPr lang="en-US" altLang="ru-RU" sz="1200" dirty="0"/>
              <a:t> </a:t>
            </a:r>
            <a:r>
              <a:rPr lang="ru-RU" altLang="ru-RU" sz="1200" dirty="0"/>
              <a:t>–</a:t>
            </a:r>
            <a:r>
              <a:rPr lang="en-US" altLang="ru-RU" sz="1200" dirty="0"/>
              <a:t> </a:t>
            </a:r>
            <a:r>
              <a:rPr lang="ru-RU" altLang="ru-RU" sz="1200" dirty="0"/>
              <a:t>1, </a:t>
            </a:r>
            <a:r>
              <a:rPr lang="en-US" altLang="ru-RU" sz="1200" b="1" i="1" dirty="0" err="1"/>
              <a:t>y</a:t>
            </a:r>
            <a:r>
              <a:rPr lang="en-US" altLang="ru-RU" sz="1200" b="1" i="1" baseline="-25000" dirty="0" err="1"/>
              <a:t>n</a:t>
            </a:r>
            <a:r>
              <a:rPr lang="ru-RU" altLang="ru-RU" sz="1200" dirty="0"/>
              <a:t>) к результирующему накопленному индексу. Если переписать рекурсивную формулу в </a:t>
            </a:r>
            <a:r>
              <a:rPr lang="ru-RU" altLang="ru-RU" sz="1200" dirty="0" err="1"/>
              <a:t>нерекурсивном</a:t>
            </a:r>
            <a:r>
              <a:rPr lang="ru-RU" altLang="ru-RU" sz="1200" dirty="0"/>
              <a:t> виде с условием </a:t>
            </a:r>
            <a:r>
              <a:rPr lang="en-US" altLang="ru-RU" sz="1200" b="1" dirty="0"/>
              <a:t>I</a:t>
            </a:r>
            <a:r>
              <a:rPr lang="ru-RU" altLang="ru-RU" sz="1200" b="1" baseline="-25000" dirty="0"/>
              <a:t>1</a:t>
            </a:r>
            <a:r>
              <a:rPr lang="ru-RU" altLang="ru-RU" sz="1200" dirty="0"/>
              <a:t>(0) = </a:t>
            </a:r>
            <a:r>
              <a:rPr lang="en-US" altLang="ru-RU" sz="1200" b="1" dirty="0"/>
              <a:t>I</a:t>
            </a:r>
            <a:r>
              <a:rPr lang="ru-RU" altLang="ru-RU" sz="1200" b="1" baseline="-25000" dirty="0"/>
              <a:t>1</a:t>
            </a:r>
            <a:r>
              <a:rPr lang="ru-RU" altLang="ru-RU" sz="1200" dirty="0"/>
              <a:t>(1) = 0, получим:</a:t>
            </a: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endParaRPr lang="en-US" altLang="ru-RU" sz="1200" dirty="0"/>
          </a:p>
          <a:p>
            <a:pPr>
              <a:spcBef>
                <a:spcPct val="0"/>
              </a:spcBef>
              <a:buFontTx/>
              <a:buNone/>
            </a:pPr>
            <a:r>
              <a:rPr lang="ru-RU" altLang="ru-RU" sz="1200" dirty="0"/>
              <a:t>Хотя последняя формула может быть использована для того, чтобы визуально проследить обратный путь (как например для последовательности </a:t>
            </a:r>
            <a:r>
              <a:rPr lang="en-US" altLang="ru-RU" sz="1200" b="1" dirty="0"/>
              <a:t>S</a:t>
            </a:r>
            <a:r>
              <a:rPr lang="ru-RU" altLang="ru-RU" sz="1200" b="1" baseline="-25000" dirty="0"/>
              <a:t>8</a:t>
            </a:r>
            <a:r>
              <a:rPr lang="ru-RU" altLang="ru-RU" sz="1200" dirty="0"/>
              <a:t>) и вычислить индекс пути, придадим далее этому выражению более подходящую форму.</a:t>
            </a:r>
          </a:p>
          <a:p>
            <a:pPr>
              <a:spcBef>
                <a:spcPct val="0"/>
              </a:spcBef>
              <a:buFontTx/>
              <a:buNone/>
            </a:pPr>
            <a:endParaRPr lang="ru-RU" altLang="ru-RU" sz="1200" dirty="0"/>
          </a:p>
          <a:p>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08526D85-8F04-4F3F-8FE3-2A59F0DC45D6}" type="slidenum">
              <a:rPr lang="ru-RU" smtClean="0"/>
              <a:t>34</a:t>
            </a:fld>
            <a:endParaRPr lang="ru-RU"/>
          </a:p>
        </p:txBody>
      </p:sp>
    </p:spTree>
    <p:extLst>
      <p:ext uri="{BB962C8B-B14F-4D97-AF65-F5344CB8AC3E}">
        <p14:creationId xmlns:p14="http://schemas.microsoft.com/office/powerpoint/2010/main" val="277158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35</a:t>
            </a:fld>
            <a:endParaRPr lang="ru-RU"/>
          </a:p>
        </p:txBody>
      </p:sp>
    </p:spTree>
    <p:extLst>
      <p:ext uri="{BB962C8B-B14F-4D97-AF65-F5344CB8AC3E}">
        <p14:creationId xmlns:p14="http://schemas.microsoft.com/office/powerpoint/2010/main" val="2098412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Здесь мы хотим по каким-то причинам выделить класс блоков бит с фиксированным числом единиц</a:t>
            </a:r>
          </a:p>
          <a:p>
            <a:r>
              <a:rPr lang="ru-RU" dirty="0"/>
              <a:t>Для полноты картины сжатия нужно учитывать и размер числа, описывающего класс, и размер индекса в классе</a:t>
            </a:r>
          </a:p>
          <a:p>
            <a:r>
              <a:rPr lang="ru-RU" dirty="0"/>
              <a:t>Видно, что для неравновесных случаев, когда число вариантов ощутимо меньше общего количества значений блока, комбинаторное кодирование даёт выигрыш (при соотношениях 23/40 или более неравномерных)</a:t>
            </a:r>
          </a:p>
          <a:p>
            <a:r>
              <a:rPr lang="ru-RU" dirty="0"/>
              <a:t>Далее, чтобы понять, выгодно ли это в целом, нужно смотреть общую статистику. Если статистика неравномерна, средний выигрыш будет.</a:t>
            </a:r>
          </a:p>
        </p:txBody>
      </p:sp>
      <p:sp>
        <p:nvSpPr>
          <p:cNvPr id="4" name="Номер слайда 3"/>
          <p:cNvSpPr>
            <a:spLocks noGrp="1"/>
          </p:cNvSpPr>
          <p:nvPr>
            <p:ph type="sldNum" sz="quarter" idx="5"/>
          </p:nvPr>
        </p:nvSpPr>
        <p:spPr/>
        <p:txBody>
          <a:bodyPr/>
          <a:lstStyle/>
          <a:p>
            <a:fld id="{08526D85-8F04-4F3F-8FE3-2A59F0DC45D6}" type="slidenum">
              <a:rPr lang="ru-RU" smtClean="0"/>
              <a:t>36</a:t>
            </a:fld>
            <a:endParaRPr lang="ru-RU"/>
          </a:p>
        </p:txBody>
      </p:sp>
    </p:spTree>
    <p:extLst>
      <p:ext uri="{BB962C8B-B14F-4D97-AF65-F5344CB8AC3E}">
        <p14:creationId xmlns:p14="http://schemas.microsoft.com/office/powerpoint/2010/main" val="201828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Арифметический кодер здесь выигрывает, но нужна оговорка: он знает вероятностью </a:t>
            </a:r>
            <a:r>
              <a:rPr lang="en-US" dirty="0"/>
              <a:t>p. </a:t>
            </a:r>
            <a:r>
              <a:rPr lang="ru-RU" dirty="0"/>
              <a:t>Если бы он был адаптивным, он бы потерпел потери в процессе адаптации модели. Комбинаторное кодирование же не имеет параметров и не настраивается.</a:t>
            </a:r>
          </a:p>
        </p:txBody>
      </p:sp>
      <p:sp>
        <p:nvSpPr>
          <p:cNvPr id="4" name="Номер слайда 3"/>
          <p:cNvSpPr>
            <a:spLocks noGrp="1"/>
          </p:cNvSpPr>
          <p:nvPr>
            <p:ph type="sldNum" sz="quarter" idx="5"/>
          </p:nvPr>
        </p:nvSpPr>
        <p:spPr/>
        <p:txBody>
          <a:bodyPr/>
          <a:lstStyle/>
          <a:p>
            <a:fld id="{08526D85-8F04-4F3F-8FE3-2A59F0DC45D6}" type="slidenum">
              <a:rPr lang="ru-RU" smtClean="0"/>
              <a:t>38</a:t>
            </a:fld>
            <a:endParaRPr lang="ru-RU"/>
          </a:p>
        </p:txBody>
      </p:sp>
    </p:spTree>
    <p:extLst>
      <p:ext uri="{BB962C8B-B14F-4D97-AF65-F5344CB8AC3E}">
        <p14:creationId xmlns:p14="http://schemas.microsoft.com/office/powerpoint/2010/main" val="1469121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 </a:t>
            </a:r>
            <a:r>
              <a:rPr lang="ru-RU" dirty="0"/>
              <a:t>Первое слагаемое стремится к нулю, для второго примените формулу </a:t>
            </a:r>
            <a:r>
              <a:rPr lang="ru-RU" dirty="0" err="1"/>
              <a:t>Стрилинга</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42</a:t>
            </a:fld>
            <a:endParaRPr lang="ru-RU"/>
          </a:p>
        </p:txBody>
      </p:sp>
    </p:spTree>
    <p:extLst>
      <p:ext uri="{BB962C8B-B14F-4D97-AF65-F5344CB8AC3E}">
        <p14:creationId xmlns:p14="http://schemas.microsoft.com/office/powerpoint/2010/main" val="4209384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Ускорение относительно арифметического кодера</a:t>
            </a:r>
            <a:endParaRPr lang="en-US" dirty="0"/>
          </a:p>
          <a:p>
            <a:r>
              <a:rPr lang="ru-RU" dirty="0"/>
              <a:t>Данные для </a:t>
            </a:r>
            <a:r>
              <a:rPr lang="en-US" dirty="0"/>
              <a:t>QI (Quantized Indexing Encoder)</a:t>
            </a:r>
            <a:endParaRPr lang="ru-RU" dirty="0"/>
          </a:p>
          <a:p>
            <a:endParaRPr lang="ru-RU" dirty="0"/>
          </a:p>
          <a:p>
            <a:r>
              <a:rPr lang="ru-RU" dirty="0"/>
              <a:t>Если сравнивать со словарным, не требует хранить таблицы совпадений в буквальном виде, благодаря чему таблицы для одной и той же длины будут занимать сильно меньше</a:t>
            </a:r>
          </a:p>
          <a:p>
            <a:endParaRPr lang="ru-RU" dirty="0"/>
          </a:p>
          <a:p>
            <a:r>
              <a:rPr lang="ru-RU" dirty="0"/>
              <a:t>По утверждениям создателей </a:t>
            </a:r>
            <a:r>
              <a:rPr lang="en-US" dirty="0"/>
              <a:t>QI </a:t>
            </a:r>
            <a:r>
              <a:rPr lang="ru-RU" dirty="0"/>
              <a:t>комбинаторный кодер может в первый проход посмотреть, что он будет кодировать, и выбрать иерархию перед кодированием. Утверждение в том, что адаптивности у арифметика сильно меньше</a:t>
            </a:r>
          </a:p>
        </p:txBody>
      </p:sp>
      <p:sp>
        <p:nvSpPr>
          <p:cNvPr id="4" name="Номер слайда 3"/>
          <p:cNvSpPr>
            <a:spLocks noGrp="1"/>
          </p:cNvSpPr>
          <p:nvPr>
            <p:ph type="sldNum" sz="quarter" idx="5"/>
          </p:nvPr>
        </p:nvSpPr>
        <p:spPr/>
        <p:txBody>
          <a:bodyPr/>
          <a:lstStyle/>
          <a:p>
            <a:fld id="{08526D85-8F04-4F3F-8FE3-2A59F0DC45D6}" type="slidenum">
              <a:rPr lang="ru-RU" smtClean="0"/>
              <a:t>43</a:t>
            </a:fld>
            <a:endParaRPr lang="ru-RU"/>
          </a:p>
        </p:txBody>
      </p:sp>
    </p:spTree>
    <p:extLst>
      <p:ext uri="{BB962C8B-B14F-4D97-AF65-F5344CB8AC3E}">
        <p14:creationId xmlns:p14="http://schemas.microsoft.com/office/powerpoint/2010/main" val="1630161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 </a:t>
            </a:r>
          </a:p>
          <a:p>
            <a:r>
              <a:rPr lang="ru-RU" dirty="0"/>
              <a:t>Для </a:t>
            </a:r>
            <a:r>
              <a:rPr lang="en-US" sz="1200" dirty="0" err="1"/>
              <a:t>Schalkwijk</a:t>
            </a:r>
            <a:r>
              <a:rPr lang="ru-RU" sz="1200" dirty="0"/>
              <a:t> была дана таблица в </a:t>
            </a:r>
            <a:r>
              <a:rPr lang="ru-RU" sz="1200" dirty="0" err="1"/>
              <a:t>лекскигографическом</a:t>
            </a:r>
            <a:r>
              <a:rPr lang="ru-RU" sz="1200" dirty="0"/>
              <a:t> порядке. В принципе нумерация могла быть и более привычной нам, но как отмечалось, строка декодировалась с конца, а нам хотелось бы декодировать с начала. Для этого и нужен лексикографический порядок, но он требует некоторых изменений, которые применяются в </a:t>
            </a:r>
            <a:r>
              <a:rPr lang="en-US" sz="1200" dirty="0"/>
              <a:t>LD…</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44</a:t>
            </a:fld>
            <a:endParaRPr lang="ru-RU"/>
          </a:p>
        </p:txBody>
      </p:sp>
    </p:spTree>
    <p:extLst>
      <p:ext uri="{BB962C8B-B14F-4D97-AF65-F5344CB8AC3E}">
        <p14:creationId xmlns:p14="http://schemas.microsoft.com/office/powerpoint/2010/main" val="1363240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a:t>[5]</a:t>
            </a:r>
          </a:p>
          <a:p>
            <a:r>
              <a:rPr lang="ru-RU" dirty="0"/>
              <a:t>То, что рассмотрели ранее – </a:t>
            </a:r>
            <a:r>
              <a:rPr lang="ru-RU" dirty="0" err="1"/>
              <a:t>колексикографический</a:t>
            </a:r>
            <a:r>
              <a:rPr lang="ru-RU" dirty="0"/>
              <a:t> порядок</a:t>
            </a:r>
          </a:p>
          <a:p>
            <a:r>
              <a:rPr lang="en-US" dirty="0"/>
              <a:t>LD </a:t>
            </a:r>
            <a:r>
              <a:rPr lang="ru-RU" dirty="0"/>
              <a:t>не позволяет использовать альтернативные условия выхода</a:t>
            </a:r>
          </a:p>
          <a:p>
            <a:r>
              <a:rPr lang="en-US" sz="1200" dirty="0" err="1"/>
              <a:t>Schalkwijk</a:t>
            </a:r>
            <a:r>
              <a:rPr lang="ru-RU" sz="1200" dirty="0"/>
              <a:t> также предлагал идеологически ту же схему, называется </a:t>
            </a:r>
            <a:r>
              <a:rPr lang="en-US" sz="1200" dirty="0"/>
              <a:t>block-to-variable</a:t>
            </a:r>
            <a:endParaRPr lang="en-US" dirty="0"/>
          </a:p>
        </p:txBody>
      </p:sp>
      <p:sp>
        <p:nvSpPr>
          <p:cNvPr id="4" name="Номер слайда 3"/>
          <p:cNvSpPr>
            <a:spLocks noGrp="1"/>
          </p:cNvSpPr>
          <p:nvPr>
            <p:ph type="sldNum" sz="quarter" idx="5"/>
          </p:nvPr>
        </p:nvSpPr>
        <p:spPr/>
        <p:txBody>
          <a:bodyPr/>
          <a:lstStyle/>
          <a:p>
            <a:fld id="{08526D85-8F04-4F3F-8FE3-2A59F0DC45D6}" type="slidenum">
              <a:rPr lang="ru-RU" smtClean="0"/>
              <a:t>45</a:t>
            </a:fld>
            <a:endParaRPr lang="ru-RU"/>
          </a:p>
        </p:txBody>
      </p:sp>
    </p:spTree>
    <p:extLst>
      <p:ext uri="{BB962C8B-B14F-4D97-AF65-F5344CB8AC3E}">
        <p14:creationId xmlns:p14="http://schemas.microsoft.com/office/powerpoint/2010/main" val="301197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a:t>[5]</a:t>
            </a:r>
          </a:p>
          <a:p>
            <a:r>
              <a:rPr lang="ru-RU" dirty="0"/>
              <a:t>Говорят, лучше работает в почти равномерных распределениях. Меньше накладные расходы</a:t>
            </a:r>
          </a:p>
          <a:p>
            <a:r>
              <a:rPr lang="ru-RU" dirty="0"/>
              <a:t>Жирным выделены реальные информационные биты</a:t>
            </a:r>
          </a:p>
        </p:txBody>
      </p:sp>
      <p:sp>
        <p:nvSpPr>
          <p:cNvPr id="4" name="Номер слайда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8526D85-8F04-4F3F-8FE3-2A59F0DC45D6}" type="slidenum">
              <a:rPr kumimoji="0" lang="ru-R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ru-R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0391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spcBef>
                <a:spcPct val="0"/>
              </a:spcBef>
              <a:buFontTx/>
              <a:buNone/>
            </a:pPr>
            <a:r>
              <a:rPr lang="ru-RU" altLang="ru-RU" sz="1200" dirty="0"/>
              <a:t>Метод основан на преобразовании </a:t>
            </a:r>
            <a:r>
              <a:rPr lang="ru-RU" altLang="ru-RU" sz="1200" dirty="0" err="1"/>
              <a:t>Барроуза-Уилера</a:t>
            </a:r>
            <a:r>
              <a:rPr lang="ru-RU" altLang="ru-RU" sz="1200" dirty="0"/>
              <a:t> (</a:t>
            </a:r>
            <a:r>
              <a:rPr lang="en-US" altLang="ru-RU" sz="1200" dirty="0"/>
              <a:t>BWT – Burrows</a:t>
            </a:r>
            <a:r>
              <a:rPr lang="ru-RU" altLang="ru-RU" sz="1200" dirty="0"/>
              <a:t>-</a:t>
            </a:r>
            <a:r>
              <a:rPr lang="en-US" altLang="ru-RU" sz="1200" dirty="0"/>
              <a:t> Wheeler Transform</a:t>
            </a:r>
            <a:r>
              <a:rPr lang="ru-RU" altLang="ru-RU" sz="1200" dirty="0"/>
              <a:t>), обеспечивающего преобразование всей исходной информации в более удобный для сжатия вид.</a:t>
            </a:r>
          </a:p>
          <a:p>
            <a:pPr eaLnBrk="1" hangingPunct="1">
              <a:spcBef>
                <a:spcPct val="0"/>
              </a:spcBef>
              <a:buFontTx/>
              <a:buNone/>
            </a:pPr>
            <a:endParaRPr lang="ru-RU" altLang="ru-RU" sz="1200" dirty="0"/>
          </a:p>
          <a:p>
            <a:pPr eaLnBrk="1" hangingPunct="1">
              <a:spcBef>
                <a:spcPct val="0"/>
              </a:spcBef>
              <a:buFontTx/>
              <a:buNone/>
            </a:pPr>
            <a:r>
              <a:rPr lang="ru-RU" altLang="ru-RU" sz="1200" dirty="0"/>
              <a:t>Преобразование </a:t>
            </a:r>
            <a:r>
              <a:rPr lang="en-US" altLang="ru-RU" sz="1200" dirty="0"/>
              <a:t>BWT</a:t>
            </a:r>
            <a:r>
              <a:rPr lang="ru-RU" altLang="ru-RU" sz="1200" dirty="0"/>
              <a:t> группирует символы исходного информационного блока по схожести их контекстов. Представление информации в результате </a:t>
            </a:r>
            <a:r>
              <a:rPr lang="en-US" altLang="ru-RU" sz="1200" dirty="0"/>
              <a:t>BWT</a:t>
            </a:r>
            <a:r>
              <a:rPr lang="ru-RU" altLang="ru-RU" sz="1200" dirty="0"/>
              <a:t> обладает свойством локальной идентичности (с уменьшением расстояния между позициями в представлении повышается вероятность совпадения символов, находящихся на этих позициях.</a:t>
            </a:r>
          </a:p>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4</a:t>
            </a:fld>
            <a:endParaRPr lang="ru-RU"/>
          </a:p>
        </p:txBody>
      </p:sp>
    </p:spTree>
    <p:extLst>
      <p:ext uri="{BB962C8B-B14F-4D97-AF65-F5344CB8AC3E}">
        <p14:creationId xmlns:p14="http://schemas.microsoft.com/office/powerpoint/2010/main" val="2137368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Стоит заметить, что выход из цикла кодирования можно выполнять не только по условию на длину блока, но и на количество единиц или нулей или битовую размерность индекса пути</a:t>
            </a:r>
            <a:endParaRPr lang="en-US" alt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ru-R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altLang="ru-RU" sz="1200" dirty="0"/>
              <a:t>Есть разные подходы. Приведённый выше – </a:t>
            </a:r>
            <a:r>
              <a:rPr lang="en-US" altLang="ru-RU" sz="1200" dirty="0"/>
              <a:t>FV, </a:t>
            </a:r>
            <a:r>
              <a:rPr lang="ru-RU" altLang="ru-RU" sz="1200" dirty="0"/>
              <a:t>но модифицируется алгоритм легко</a:t>
            </a:r>
          </a:p>
          <a:p>
            <a:r>
              <a:rPr lang="ru-RU" sz="1200" dirty="0"/>
              <a:t>Постоянная длина блока → переменная длина блока </a:t>
            </a:r>
            <a:r>
              <a:rPr lang="en-US" sz="1200" dirty="0"/>
              <a:t>(FV)</a:t>
            </a:r>
          </a:p>
          <a:p>
            <a:r>
              <a:rPr lang="ru-RU" sz="1200" dirty="0"/>
              <a:t>Переменная длина блока → постоянная длина блока </a:t>
            </a:r>
            <a:r>
              <a:rPr lang="en-US" sz="1200" dirty="0"/>
              <a:t>(VF)</a:t>
            </a:r>
          </a:p>
          <a:p>
            <a:r>
              <a:rPr lang="ru-RU" sz="1200" dirty="0"/>
              <a:t>Переменная длина блока → переменная длина блока </a:t>
            </a:r>
            <a:r>
              <a:rPr lang="en-US" sz="1200" dirty="0"/>
              <a:t>(VV)</a:t>
            </a:r>
          </a:p>
        </p:txBody>
      </p:sp>
      <p:sp>
        <p:nvSpPr>
          <p:cNvPr id="4" name="Номер слайда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8526D85-8F04-4F3F-8FE3-2A59F0DC45D6}" type="slidenum">
              <a:rPr kumimoji="0" lang="ru-R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ru-R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8409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Номер слайда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8526D85-8F04-4F3F-8FE3-2A59F0DC45D6}" type="slidenum">
              <a:rPr kumimoji="0" lang="ru-R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1446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ru-RU" sz="1200" dirty="0"/>
              <a:t>[7]</a:t>
            </a:r>
            <a:endParaRPr lang="en-US" sz="1200" dirty="0"/>
          </a:p>
        </p:txBody>
      </p:sp>
      <p:sp>
        <p:nvSpPr>
          <p:cNvPr id="4" name="Номер слайда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8526D85-8F04-4F3F-8FE3-2A59F0DC45D6}" type="slidenum">
              <a:rPr kumimoji="0" lang="ru-R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ru-R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798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Если был бит = 1, прибавляли число путей, ведущих через предыдущий бит, равный 0</a:t>
            </a:r>
          </a:p>
          <a:p>
            <a:r>
              <a:rPr lang="ru-RU" dirty="0"/>
              <a:t>А тут прибавляем число путей, ведущих через символы, предшествующие текущему в алфавите</a:t>
            </a:r>
          </a:p>
          <a:p>
            <a:endParaRPr lang="ru-RU" dirty="0"/>
          </a:p>
          <a:p>
            <a:endParaRPr lang="ru-RU" dirty="0"/>
          </a:p>
          <a:p>
            <a:r>
              <a:rPr lang="ru-RU" dirty="0"/>
              <a:t>Например, динамически можно менять диапазон индекса в </a:t>
            </a:r>
            <a:r>
              <a:rPr lang="en-US" dirty="0"/>
              <a:t>LZW</a:t>
            </a:r>
            <a:endParaRPr lang="ru-RU" dirty="0"/>
          </a:p>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51</a:t>
            </a:fld>
            <a:endParaRPr lang="ru-RU"/>
          </a:p>
        </p:txBody>
      </p:sp>
    </p:spTree>
    <p:extLst>
      <p:ext uri="{BB962C8B-B14F-4D97-AF65-F5344CB8AC3E}">
        <p14:creationId xmlns:p14="http://schemas.microsoft.com/office/powerpoint/2010/main" val="2178926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[4] </a:t>
            </a:r>
            <a:r>
              <a:rPr lang="ru-RU" dirty="0"/>
              <a:t>Соответствие взаимно-однозначное: вправо удаляем листья, влево достраиваем два листа к листу и дополняем внутренние вершины до кратности 2</a:t>
            </a:r>
          </a:p>
        </p:txBody>
      </p:sp>
      <p:sp>
        <p:nvSpPr>
          <p:cNvPr id="4" name="Номер слайда 3"/>
          <p:cNvSpPr>
            <a:spLocks noGrp="1"/>
          </p:cNvSpPr>
          <p:nvPr>
            <p:ph type="sldNum" sz="quarter" idx="5"/>
          </p:nvPr>
        </p:nvSpPr>
        <p:spPr/>
        <p:txBody>
          <a:bodyPr/>
          <a:lstStyle/>
          <a:p>
            <a:fld id="{08526D85-8F04-4F3F-8FE3-2A59F0DC45D6}" type="slidenum">
              <a:rPr lang="ru-RU" smtClean="0"/>
              <a:t>52</a:t>
            </a:fld>
            <a:endParaRPr lang="ru-RU"/>
          </a:p>
        </p:txBody>
      </p:sp>
    </p:spTree>
    <p:extLst>
      <p:ext uri="{BB962C8B-B14F-4D97-AF65-F5344CB8AC3E}">
        <p14:creationId xmlns:p14="http://schemas.microsoft.com/office/powerpoint/2010/main" val="2389885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53</a:t>
            </a:fld>
            <a:endParaRPr lang="ru-RU"/>
          </a:p>
        </p:txBody>
      </p:sp>
    </p:spTree>
    <p:extLst>
      <p:ext uri="{BB962C8B-B14F-4D97-AF65-F5344CB8AC3E}">
        <p14:creationId xmlns:p14="http://schemas.microsoft.com/office/powerpoint/2010/main" val="3404416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54</a:t>
            </a:fld>
            <a:endParaRPr lang="ru-RU"/>
          </a:p>
        </p:txBody>
      </p:sp>
    </p:spTree>
    <p:extLst>
      <p:ext uri="{BB962C8B-B14F-4D97-AF65-F5344CB8AC3E}">
        <p14:creationId xmlns:p14="http://schemas.microsoft.com/office/powerpoint/2010/main" val="1915607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func>
                        <m:funcPr>
                          <m:ctrlPr>
                            <a:rPr lang="en-US" sz="1200" b="0" i="1" smtClean="0">
                              <a:latin typeface="Cambria Math" panose="02040503050406030204" pitchFamily="18" charset="0"/>
                            </a:rPr>
                          </m:ctrlPr>
                        </m:funcPr>
                        <m:fName>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log</m:t>
                              </m:r>
                            </m:e>
                            <m:sub>
                              <m:r>
                                <a:rPr lang="en-US" sz="1200" b="0" i="1" smtClean="0">
                                  <a:latin typeface="Cambria Math" panose="02040503050406030204" pitchFamily="18" charset="0"/>
                                </a:rPr>
                                <m:t>2</m:t>
                              </m:r>
                            </m:sub>
                          </m:sSub>
                        </m:fName>
                        <m:e>
                          <m:r>
                            <a:rPr lang="en-US" sz="1200" b="0" i="1" smtClean="0">
                              <a:latin typeface="Cambria Math" panose="02040503050406030204" pitchFamily="18" charset="0"/>
                            </a:rPr>
                            <m:t>𝜋</m:t>
                          </m:r>
                        </m:e>
                      </m:func>
                      <m:r>
                        <a:rPr lang="en-US" sz="1200" b="0" i="1" smtClean="0">
                          <a:latin typeface="Cambria Math" panose="02040503050406030204" pitchFamily="18" charset="0"/>
                        </a:rPr>
                        <m:t>≈0,83</m:t>
                      </m:r>
                    </m:oMath>
                  </m:oMathPara>
                </a14:m>
                <a:endParaRPr lang="ru-RU" dirty="0"/>
              </a:p>
            </p:txBody>
          </p:sp>
        </mc:Choice>
        <mc:Fallback xmlns="">
          <p:sp>
            <p:nvSpPr>
              <p:cNvPr id="3" name="Заметки 2"/>
              <p:cNvSpPr>
                <a:spLocks noGrp="1"/>
              </p:cNvSpPr>
              <p:nvPr>
                <p:ph type="body" idx="1"/>
              </p:nvPr>
            </p:nvSpPr>
            <p:spPr/>
            <p:txBody>
              <a:bodyPr/>
              <a:lstStyle/>
              <a:p>
                <a:pPr/>
                <a:r>
                  <a:rPr lang="en-US" sz="1200" b="0" i="0">
                    <a:latin typeface="Cambria Math" panose="02040503050406030204" pitchFamily="18" charset="0"/>
                  </a:rPr>
                  <a:t>1/2  log_2⁡𝜋≈0,83</a:t>
                </a:r>
                <a:endParaRPr lang="ru-RU" dirty="0"/>
              </a:p>
            </p:txBody>
          </p:sp>
        </mc:Fallback>
      </mc:AlternateContent>
      <p:sp>
        <p:nvSpPr>
          <p:cNvPr id="4" name="Номер слайда 3"/>
          <p:cNvSpPr>
            <a:spLocks noGrp="1"/>
          </p:cNvSpPr>
          <p:nvPr>
            <p:ph type="sldNum" sz="quarter" idx="5"/>
          </p:nvPr>
        </p:nvSpPr>
        <p:spPr/>
        <p:txBody>
          <a:bodyPr/>
          <a:lstStyle/>
          <a:p>
            <a:fld id="{08526D85-8F04-4F3F-8FE3-2A59F0DC45D6}" type="slidenum">
              <a:rPr lang="ru-RU" smtClean="0"/>
              <a:t>55</a:t>
            </a:fld>
            <a:endParaRPr lang="ru-RU"/>
          </a:p>
        </p:txBody>
      </p:sp>
    </p:spTree>
    <p:extLst>
      <p:ext uri="{BB962C8B-B14F-4D97-AF65-F5344CB8AC3E}">
        <p14:creationId xmlns:p14="http://schemas.microsoft.com/office/powerpoint/2010/main" val="2369534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[6]</a:t>
            </a:r>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56</a:t>
            </a:fld>
            <a:endParaRPr lang="ru-RU"/>
          </a:p>
        </p:txBody>
      </p:sp>
    </p:spTree>
    <p:extLst>
      <p:ext uri="{BB962C8B-B14F-4D97-AF65-F5344CB8AC3E}">
        <p14:creationId xmlns:p14="http://schemas.microsoft.com/office/powerpoint/2010/main" val="79384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baseline="0" dirty="0"/>
              <a:t>Можно заметить, что имеющие общий правосторонний контекст </a:t>
            </a:r>
            <a:r>
              <a:rPr lang="ru-RU" i="1" baseline="0" dirty="0" err="1"/>
              <a:t>рав</a:t>
            </a:r>
            <a:r>
              <a:rPr lang="ru-RU" baseline="0" dirty="0"/>
              <a:t> символы </a:t>
            </a:r>
            <a:r>
              <a:rPr lang="ru-RU" i="1" baseline="0" dirty="0"/>
              <a:t>т</a:t>
            </a:r>
            <a:r>
              <a:rPr lang="ru-RU" baseline="0" dirty="0"/>
              <a:t> оказываются рядом. Перед пробелом оказываются </a:t>
            </a:r>
            <a:r>
              <a:rPr lang="ru-RU" i="1" baseline="0" dirty="0"/>
              <a:t>е</a:t>
            </a:r>
            <a:r>
              <a:rPr lang="ru-RU" baseline="0" dirty="0"/>
              <a:t> или </a:t>
            </a:r>
            <a:r>
              <a:rPr lang="ru-RU" i="1" baseline="0" dirty="0"/>
              <a:t>а</a:t>
            </a:r>
            <a:r>
              <a:rPr lang="ru-RU" baseline="0" dirty="0"/>
              <a:t>. Они не выливаются в непрерывные серии символа, но локальная идентичность возникает для 5 последних символов.</a:t>
            </a:r>
          </a:p>
          <a:p>
            <a:pPr marL="0" marR="0" lvl="0" indent="0" algn="l" defTabSz="914400" rtl="0" eaLnBrk="1" fontAlgn="auto" latinLnBrk="0" hangingPunct="1">
              <a:lnSpc>
                <a:spcPct val="100000"/>
              </a:lnSpc>
              <a:spcBef>
                <a:spcPct val="0"/>
              </a:spcBef>
              <a:spcAft>
                <a:spcPts val="0"/>
              </a:spcAft>
              <a:buClrTx/>
              <a:buSzTx/>
              <a:buFontTx/>
              <a:buNone/>
              <a:tabLst/>
              <a:defRPr/>
            </a:pPr>
            <a:r>
              <a:rPr lang="ru-RU" baseline="0" dirty="0"/>
              <a:t>На самом деле упорядочиваются не только последние символы, но целиком левосторонние контексты для каждой точки разделения в строке</a:t>
            </a:r>
            <a:endParaRPr 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ru-RU" baseline="0" dirty="0"/>
              <a:t>Альтернативно,  вместо кодирования индекса можно кодировать строку с символом окончания, тогда искомая строка  та, где он находится на конце</a:t>
            </a:r>
            <a:endParaRPr lang="ru-RU" dirty="0"/>
          </a:p>
          <a:p>
            <a:pPr eaLnBrk="1" hangingPunct="1">
              <a:spcBef>
                <a:spcPct val="0"/>
              </a:spcBef>
              <a:buFontTx/>
              <a:buNone/>
            </a:pPr>
            <a:endParaRPr lang="ru-RU" altLang="ru-RU" sz="1200" dirty="0"/>
          </a:p>
          <a:p>
            <a:pPr eaLnBrk="1" hangingPunct="1">
              <a:spcBef>
                <a:spcPct val="0"/>
              </a:spcBef>
              <a:buFontTx/>
              <a:buNone/>
            </a:pPr>
            <a:r>
              <a:rPr lang="ru-RU" altLang="ru-RU" sz="1200" dirty="0"/>
              <a:t>Оптимизация кодирования по памяти (линейный объём вместо квадратичного) достигается использованием общей памяти с разными точками начала для всех циклических перестановок и циклической индексации (либо использованием массива двойной длины)</a:t>
            </a:r>
          </a:p>
        </p:txBody>
      </p:sp>
      <p:sp>
        <p:nvSpPr>
          <p:cNvPr id="4" name="Номер слайда 3"/>
          <p:cNvSpPr>
            <a:spLocks noGrp="1"/>
          </p:cNvSpPr>
          <p:nvPr>
            <p:ph type="sldNum" sz="quarter" idx="10"/>
          </p:nvPr>
        </p:nvSpPr>
        <p:spPr/>
        <p:txBody>
          <a:bodyPr/>
          <a:lstStyle/>
          <a:p>
            <a:fld id="{08526D85-8F04-4F3F-8FE3-2A59F0DC45D6}" type="slidenum">
              <a:rPr lang="ru-RU" smtClean="0"/>
              <a:t>5</a:t>
            </a:fld>
            <a:endParaRPr lang="ru-RU"/>
          </a:p>
        </p:txBody>
      </p:sp>
    </p:spTree>
    <p:extLst>
      <p:ext uri="{BB962C8B-B14F-4D97-AF65-F5344CB8AC3E}">
        <p14:creationId xmlns:p14="http://schemas.microsoft.com/office/powerpoint/2010/main" val="277742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eaLnBrk="1" hangingPunct="1">
              <a:spcBef>
                <a:spcPct val="0"/>
              </a:spcBef>
              <a:buFontTx/>
              <a:buNone/>
            </a:pPr>
            <a:endParaRPr lang="ru-RU" altLang="ru-RU" sz="1200" dirty="0"/>
          </a:p>
        </p:txBody>
      </p:sp>
      <p:sp>
        <p:nvSpPr>
          <p:cNvPr id="4" name="Номер слайда 3"/>
          <p:cNvSpPr>
            <a:spLocks noGrp="1"/>
          </p:cNvSpPr>
          <p:nvPr>
            <p:ph type="sldNum" sz="quarter" idx="10"/>
          </p:nvPr>
        </p:nvSpPr>
        <p:spPr/>
        <p:txBody>
          <a:bodyPr/>
          <a:lstStyle/>
          <a:p>
            <a:fld id="{08526D85-8F04-4F3F-8FE3-2A59F0DC45D6}" type="slidenum">
              <a:rPr lang="ru-RU" smtClean="0"/>
              <a:t>6</a:t>
            </a:fld>
            <a:endParaRPr lang="ru-RU"/>
          </a:p>
        </p:txBody>
      </p:sp>
    </p:spTree>
    <p:extLst>
      <p:ext uri="{BB962C8B-B14F-4D97-AF65-F5344CB8AC3E}">
        <p14:creationId xmlns:p14="http://schemas.microsoft.com/office/powerpoint/2010/main" val="48592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Последний символ</a:t>
            </a:r>
            <a:r>
              <a:rPr lang="ru-RU" baseline="0" dirty="0"/>
              <a:t> строки в столбце 4 является первым для строки в столбце 2. Номер строки из столбца 4 в нумерации столбца 2 указан в столбце 5.</a:t>
            </a:r>
          </a:p>
          <a:p>
            <a:endParaRPr lang="ru-RU" baseline="0" dirty="0"/>
          </a:p>
          <a:p>
            <a:r>
              <a:rPr lang="ru-RU" baseline="0" dirty="0"/>
              <a:t>Есть реализация обратного </a:t>
            </a:r>
            <a:r>
              <a:rPr lang="en-US" baseline="0" dirty="0"/>
              <a:t>BWT </a:t>
            </a:r>
            <a:r>
              <a:rPr lang="ru-RU" baseline="0" dirty="0"/>
              <a:t>за линейное время: </a:t>
            </a:r>
            <a:r>
              <a:rPr lang="de-DE" baseline="0" dirty="0"/>
              <a:t>https://</a:t>
            </a:r>
            <a:r>
              <a:rPr lang="de-DE" baseline="0" dirty="0" err="1"/>
              <a:t>neerc.ifmo.ru</a:t>
            </a:r>
            <a:r>
              <a:rPr lang="de-DE" baseline="0" dirty="0"/>
              <a:t>/</a:t>
            </a:r>
            <a:r>
              <a:rPr lang="de-DE" baseline="0" dirty="0" err="1"/>
              <a:t>wiki</a:t>
            </a:r>
            <a:r>
              <a:rPr lang="de-DE" baseline="0" dirty="0"/>
              <a:t>/</a:t>
            </a:r>
            <a:r>
              <a:rPr lang="de-DE" baseline="0" dirty="0" err="1"/>
              <a:t>index.php?title</a:t>
            </a:r>
            <a:r>
              <a:rPr lang="de-DE" baseline="0" dirty="0"/>
              <a:t>=</a:t>
            </a:r>
            <a:r>
              <a:rPr lang="ru-RU" baseline="0" dirty="0" err="1"/>
              <a:t>Преобразование_Барроуза-Уилера</a:t>
            </a:r>
            <a:r>
              <a:rPr lang="ru-RU" baseline="0" dirty="0"/>
              <a:t>#.</a:t>
            </a:r>
            <a:r>
              <a:rPr lang="de-DE" baseline="0" dirty="0"/>
              <a:t>D0.90.D0.BB.D0.B3.D0.BE.D1.80.D0.B8.D1.82.D0.BC_.D0.B7.D0.B0_.D0.BB.D0.B8.D0.BD.D0.B5.D0.B9.D0.BD.D0.BE.D0.B5_.D0.B2.D1.80.D0.B5.D0.BC.D1.8F</a:t>
            </a:r>
            <a:endParaRPr lang="ru-RU" baseline="0" dirty="0"/>
          </a:p>
        </p:txBody>
      </p:sp>
      <p:sp>
        <p:nvSpPr>
          <p:cNvPr id="4" name="Номер слайда 3"/>
          <p:cNvSpPr>
            <a:spLocks noGrp="1"/>
          </p:cNvSpPr>
          <p:nvPr>
            <p:ph type="sldNum" sz="quarter" idx="10"/>
          </p:nvPr>
        </p:nvSpPr>
        <p:spPr/>
        <p:txBody>
          <a:bodyPr/>
          <a:lstStyle/>
          <a:p>
            <a:fld id="{08526D85-8F04-4F3F-8FE3-2A59F0DC45D6}" type="slidenum">
              <a:rPr lang="ru-RU" smtClean="0"/>
              <a:t>7</a:t>
            </a:fld>
            <a:endParaRPr lang="ru-RU"/>
          </a:p>
        </p:txBody>
      </p:sp>
    </p:spTree>
    <p:extLst>
      <p:ext uri="{BB962C8B-B14F-4D97-AF65-F5344CB8AC3E}">
        <p14:creationId xmlns:p14="http://schemas.microsoft.com/office/powerpoint/2010/main" val="387823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MTF </a:t>
            </a:r>
            <a:r>
              <a:rPr lang="ru-RU" dirty="0"/>
              <a:t>здесь подходит лучше, чем </a:t>
            </a:r>
            <a:r>
              <a:rPr lang="en-US" dirty="0"/>
              <a:t>RLE, </a:t>
            </a:r>
            <a:r>
              <a:rPr lang="ru-RU" dirty="0"/>
              <a:t>потому что </a:t>
            </a:r>
            <a:r>
              <a:rPr lang="en-US" dirty="0"/>
              <a:t>RLE </a:t>
            </a:r>
            <a:r>
              <a:rPr lang="ru-RU" dirty="0"/>
              <a:t>работает только с сериями, а в </a:t>
            </a:r>
            <a:r>
              <a:rPr lang="en-US" dirty="0"/>
              <a:t>BWT </a:t>
            </a:r>
            <a:r>
              <a:rPr lang="ru-RU" dirty="0"/>
              <a:t>не обязательно появляются серии символов</a:t>
            </a:r>
          </a:p>
          <a:p>
            <a:r>
              <a:rPr lang="ru-RU" dirty="0"/>
              <a:t>Но можно также использовать сочетание методов</a:t>
            </a:r>
          </a:p>
          <a:p>
            <a:r>
              <a:rPr lang="ru-RU" dirty="0"/>
              <a:t>Энтропийное кодирование – это сжатие без потерь, на выходе которого генерируются данные с (почти) равномерным распределением символов</a:t>
            </a:r>
          </a:p>
        </p:txBody>
      </p:sp>
      <p:sp>
        <p:nvSpPr>
          <p:cNvPr id="4" name="Номер слайда 3"/>
          <p:cNvSpPr>
            <a:spLocks noGrp="1"/>
          </p:cNvSpPr>
          <p:nvPr>
            <p:ph type="sldNum" sz="quarter" idx="5"/>
          </p:nvPr>
        </p:nvSpPr>
        <p:spPr/>
        <p:txBody>
          <a:bodyPr/>
          <a:lstStyle/>
          <a:p>
            <a:fld id="{08526D85-8F04-4F3F-8FE3-2A59F0DC45D6}" type="slidenum">
              <a:rPr lang="ru-RU" smtClean="0"/>
              <a:t>8</a:t>
            </a:fld>
            <a:endParaRPr lang="ru-RU"/>
          </a:p>
        </p:txBody>
      </p:sp>
    </p:spTree>
    <p:extLst>
      <p:ext uri="{BB962C8B-B14F-4D97-AF65-F5344CB8AC3E}">
        <p14:creationId xmlns:p14="http://schemas.microsoft.com/office/powerpoint/2010/main" val="206657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8526D85-8F04-4F3F-8FE3-2A59F0DC45D6}" type="slidenum">
              <a:rPr lang="ru-RU" smtClean="0"/>
              <a:t>9</a:t>
            </a:fld>
            <a:endParaRPr lang="ru-RU"/>
          </a:p>
        </p:txBody>
      </p:sp>
    </p:spTree>
    <p:extLst>
      <p:ext uri="{BB962C8B-B14F-4D97-AF65-F5344CB8AC3E}">
        <p14:creationId xmlns:p14="http://schemas.microsoft.com/office/powerpoint/2010/main" val="106019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B0EFFE34-89F5-457B-B919-FFD767FCB2CA}" type="slidenum">
              <a:rPr lang="ru-RU" altLang="ru-RU"/>
              <a:pPr>
                <a:defRPr/>
              </a:pPr>
              <a:t>‹#›</a:t>
            </a:fld>
            <a:endParaRPr lang="ru-RU" altLang="ru-RU"/>
          </a:p>
        </p:txBody>
      </p:sp>
    </p:spTree>
    <p:extLst>
      <p:ext uri="{BB962C8B-B14F-4D97-AF65-F5344CB8AC3E}">
        <p14:creationId xmlns:p14="http://schemas.microsoft.com/office/powerpoint/2010/main" val="1413689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CFC66B62-CD8C-4C46-A2B4-DA8F7F0BCF30}" type="slidenum">
              <a:rPr lang="ru-RU" altLang="ru-RU"/>
              <a:pPr>
                <a:defRPr/>
              </a:pPr>
              <a:t>‹#›</a:t>
            </a:fld>
            <a:endParaRPr lang="ru-RU" altLang="ru-RU"/>
          </a:p>
        </p:txBody>
      </p:sp>
    </p:spTree>
    <p:extLst>
      <p:ext uri="{BB962C8B-B14F-4D97-AF65-F5344CB8AC3E}">
        <p14:creationId xmlns:p14="http://schemas.microsoft.com/office/powerpoint/2010/main" val="215865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C40CAF02-32B8-41D8-854F-01B543612E2B}" type="slidenum">
              <a:rPr lang="ru-RU" altLang="ru-RU"/>
              <a:pPr>
                <a:defRPr/>
              </a:pPr>
              <a:t>‹#›</a:t>
            </a:fld>
            <a:endParaRPr lang="ru-RU" altLang="ru-RU"/>
          </a:p>
        </p:txBody>
      </p:sp>
    </p:spTree>
    <p:extLst>
      <p:ext uri="{BB962C8B-B14F-4D97-AF65-F5344CB8AC3E}">
        <p14:creationId xmlns:p14="http://schemas.microsoft.com/office/powerpoint/2010/main" val="3125484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p>
            <a:r>
              <a:rPr lang="ru-RU"/>
              <a:t>Образец заголовка</a:t>
            </a:r>
          </a:p>
        </p:txBody>
      </p:sp>
      <p:sp>
        <p:nvSpPr>
          <p:cNvPr id="3" name="Таблица 2"/>
          <p:cNvSpPr>
            <a:spLocks noGrp="1"/>
          </p:cNvSpPr>
          <p:nvPr>
            <p:ph type="tbl" idx="1"/>
          </p:nvPr>
        </p:nvSpPr>
        <p:spPr>
          <a:xfrm>
            <a:off x="609600" y="1600201"/>
            <a:ext cx="109728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33A340F-774C-4379-A8EA-17F9BCCD421C}" type="slidenum">
              <a:rPr lang="ru-RU" altLang="ru-RU"/>
              <a:pPr>
                <a:defRPr/>
              </a:pPr>
              <a:t>‹#›</a:t>
            </a:fld>
            <a:endParaRPr lang="ru-RU" altLang="ru-RU"/>
          </a:p>
        </p:txBody>
      </p:sp>
    </p:spTree>
    <p:extLst>
      <p:ext uri="{BB962C8B-B14F-4D97-AF65-F5344CB8AC3E}">
        <p14:creationId xmlns:p14="http://schemas.microsoft.com/office/powerpoint/2010/main" val="210313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F4E816A-55D9-470B-B890-87BE52ECB9E1}" type="slidenum">
              <a:rPr lang="ru-RU" altLang="ru-RU"/>
              <a:pPr>
                <a:defRPr/>
              </a:pPr>
              <a:t>‹#›</a:t>
            </a:fld>
            <a:endParaRPr lang="ru-RU" altLang="ru-RU"/>
          </a:p>
        </p:txBody>
      </p:sp>
    </p:spTree>
    <p:extLst>
      <p:ext uri="{BB962C8B-B14F-4D97-AF65-F5344CB8AC3E}">
        <p14:creationId xmlns:p14="http://schemas.microsoft.com/office/powerpoint/2010/main" val="3285494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58AF8173-5056-4D82-8133-5CDCCBA0E533}" type="slidenum">
              <a:rPr lang="ru-RU" altLang="ru-RU"/>
              <a:pPr>
                <a:defRPr/>
              </a:pPr>
              <a:t>‹#›</a:t>
            </a:fld>
            <a:endParaRPr lang="ru-RU" altLang="ru-RU"/>
          </a:p>
        </p:txBody>
      </p:sp>
    </p:spTree>
    <p:extLst>
      <p:ext uri="{BB962C8B-B14F-4D97-AF65-F5344CB8AC3E}">
        <p14:creationId xmlns:p14="http://schemas.microsoft.com/office/powerpoint/2010/main" val="327325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4D070BD4-89AE-4A05-8E8B-A33C22153813}" type="slidenum">
              <a:rPr lang="ru-RU" altLang="ru-RU"/>
              <a:pPr>
                <a:defRPr/>
              </a:pPr>
              <a:t>‹#›</a:t>
            </a:fld>
            <a:endParaRPr lang="ru-RU" altLang="ru-RU"/>
          </a:p>
        </p:txBody>
      </p:sp>
    </p:spTree>
    <p:extLst>
      <p:ext uri="{BB962C8B-B14F-4D97-AF65-F5344CB8AC3E}">
        <p14:creationId xmlns:p14="http://schemas.microsoft.com/office/powerpoint/2010/main" val="346834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E0034E85-D17F-4B5E-A2B0-B42651522418}" type="slidenum">
              <a:rPr lang="ru-RU" altLang="ru-RU"/>
              <a:pPr>
                <a:defRPr/>
              </a:pPr>
              <a:t>‹#›</a:t>
            </a:fld>
            <a:endParaRPr lang="ru-RU" altLang="ru-RU"/>
          </a:p>
        </p:txBody>
      </p:sp>
    </p:spTree>
    <p:extLst>
      <p:ext uri="{BB962C8B-B14F-4D97-AF65-F5344CB8AC3E}">
        <p14:creationId xmlns:p14="http://schemas.microsoft.com/office/powerpoint/2010/main" val="367291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009DA99A-505B-4087-9B9D-1B3AE1467EC9}" type="slidenum">
              <a:rPr lang="ru-RU" altLang="ru-RU"/>
              <a:pPr>
                <a:defRPr/>
              </a:pPr>
              <a:t>‹#›</a:t>
            </a:fld>
            <a:endParaRPr lang="ru-RU" altLang="ru-RU"/>
          </a:p>
        </p:txBody>
      </p:sp>
    </p:spTree>
    <p:extLst>
      <p:ext uri="{BB962C8B-B14F-4D97-AF65-F5344CB8AC3E}">
        <p14:creationId xmlns:p14="http://schemas.microsoft.com/office/powerpoint/2010/main" val="1557650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A9D53669-DDFA-41D6-8765-E696FF77A09C}" type="slidenum">
              <a:rPr lang="ru-RU" altLang="ru-RU"/>
              <a:pPr>
                <a:defRPr/>
              </a:pPr>
              <a:t>‹#›</a:t>
            </a:fld>
            <a:endParaRPr lang="ru-RU" altLang="ru-RU"/>
          </a:p>
        </p:txBody>
      </p:sp>
    </p:spTree>
    <p:extLst>
      <p:ext uri="{BB962C8B-B14F-4D97-AF65-F5344CB8AC3E}">
        <p14:creationId xmlns:p14="http://schemas.microsoft.com/office/powerpoint/2010/main" val="290245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448E843-D25E-41DA-8D01-8343D9461F6F}" type="slidenum">
              <a:rPr lang="ru-RU" altLang="ru-RU"/>
              <a:pPr>
                <a:defRPr/>
              </a:pPr>
              <a:t>‹#›</a:t>
            </a:fld>
            <a:endParaRPr lang="ru-RU" altLang="ru-RU"/>
          </a:p>
        </p:txBody>
      </p:sp>
    </p:spTree>
    <p:extLst>
      <p:ext uri="{BB962C8B-B14F-4D97-AF65-F5344CB8AC3E}">
        <p14:creationId xmlns:p14="http://schemas.microsoft.com/office/powerpoint/2010/main" val="1661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DE0E7F10-8CF6-457C-ADC5-7CF4FB21344A}" type="slidenum">
              <a:rPr lang="ru-RU" altLang="ru-RU"/>
              <a:pPr>
                <a:defRPr/>
              </a:pPr>
              <a:t>‹#›</a:t>
            </a:fld>
            <a:endParaRPr lang="ru-RU" altLang="ru-RU"/>
          </a:p>
        </p:txBody>
      </p:sp>
    </p:spTree>
    <p:extLst>
      <p:ext uri="{BB962C8B-B14F-4D97-AF65-F5344CB8AC3E}">
        <p14:creationId xmlns:p14="http://schemas.microsoft.com/office/powerpoint/2010/main" val="3248053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6C52CE3-7671-40C5-B97F-157FC8DE1800}"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B7C96B-9342-7D4E-893B-0F81A5175393}"/>
              </a:ext>
            </a:extLst>
          </p:cNvPr>
          <p:cNvSpPr>
            <a:spLocks noGrp="1"/>
          </p:cNvSpPr>
          <p:nvPr>
            <p:ph type="ctrTitle"/>
          </p:nvPr>
        </p:nvSpPr>
        <p:spPr/>
        <p:txBody>
          <a:bodyPr/>
          <a:lstStyle/>
          <a:p>
            <a:r>
              <a:rPr lang="ru-RU"/>
              <a:t>Статистическое кодирование</a:t>
            </a:r>
            <a:endParaRPr lang="ru-RU" dirty="0"/>
          </a:p>
        </p:txBody>
      </p:sp>
      <p:sp>
        <p:nvSpPr>
          <p:cNvPr id="3" name="Подзаголовок 2">
            <a:extLst>
              <a:ext uri="{FF2B5EF4-FFF2-40B4-BE49-F238E27FC236}">
                <a16:creationId xmlns:a16="http://schemas.microsoft.com/office/drawing/2014/main" id="{BB2A9232-3F7B-7540-9AB8-E7158C99D4AE}"/>
              </a:ext>
            </a:extLst>
          </p:cNvPr>
          <p:cNvSpPr>
            <a:spLocks noGrp="1"/>
          </p:cNvSpPr>
          <p:nvPr>
            <p:ph type="subTitle" idx="1"/>
          </p:nvPr>
        </p:nvSpPr>
        <p:spPr/>
        <p:txBody>
          <a:bodyPr/>
          <a:lstStyle/>
          <a:p>
            <a:r>
              <a:rPr lang="ru-RU" dirty="0"/>
              <a:t>Контекстное кодирование</a:t>
            </a:r>
          </a:p>
          <a:p>
            <a:r>
              <a:rPr lang="ru-RU" dirty="0"/>
              <a:t>Ранжирование</a:t>
            </a:r>
          </a:p>
          <a:p>
            <a:r>
              <a:rPr lang="ru-RU" dirty="0"/>
              <a:t>Комбинаторное кодирование</a:t>
            </a:r>
          </a:p>
        </p:txBody>
      </p:sp>
    </p:spTree>
    <p:extLst>
      <p:ext uri="{BB962C8B-B14F-4D97-AF65-F5344CB8AC3E}">
        <p14:creationId xmlns:p14="http://schemas.microsoft.com/office/powerpoint/2010/main" val="1390216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04DDFD-8AE9-4142-99F1-5478F4DE7725}"/>
              </a:ext>
            </a:extLst>
          </p:cNvPr>
          <p:cNvSpPr>
            <a:spLocks noGrp="1"/>
          </p:cNvSpPr>
          <p:nvPr>
            <p:ph type="title"/>
          </p:nvPr>
        </p:nvSpPr>
        <p:spPr/>
        <p:txBody>
          <a:bodyPr/>
          <a:lstStyle/>
          <a:p>
            <a:r>
              <a:rPr lang="ru-RU" sz="3600" dirty="0"/>
              <a:t>Работа </a:t>
            </a:r>
            <a:r>
              <a:rPr lang="en-US" sz="3600" dirty="0"/>
              <a:t>MTF </a:t>
            </a:r>
            <a:r>
              <a:rPr lang="ru-RU" sz="3600" dirty="0"/>
              <a:t>для данного примера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4FEA947-8F81-7B41-80DD-8C0B831E8C89}"/>
                  </a:ext>
                </a:extLst>
              </p:cNvPr>
              <p:cNvSpPr>
                <a:spLocks noGrp="1"/>
              </p:cNvSpPr>
              <p:nvPr>
                <p:ph idx="1"/>
              </p:nvPr>
            </p:nvSpPr>
            <p:spPr/>
            <p:txBody>
              <a:bodyPr/>
              <a:lstStyle/>
              <a:p>
                <a:r>
                  <a:rPr lang="ru-RU" sz="2400" i="1" dirty="0"/>
                  <a:t>«</a:t>
                </a:r>
                <a:r>
                  <a:rPr lang="ru-RU" sz="2400" i="1" dirty="0" err="1"/>
                  <a:t>ррвнвноаад</a:t>
                </a:r>
                <a:r>
                  <a:rPr lang="ru-RU" sz="2400" i="1" dirty="0"/>
                  <a:t>__вра_</a:t>
                </a:r>
                <a:r>
                  <a:rPr lang="ru-RU" sz="2400" i="1" dirty="0" err="1"/>
                  <a:t>рвттод</a:t>
                </a:r>
                <a:r>
                  <a:rPr lang="ru-RU" sz="2400" i="1" dirty="0"/>
                  <a:t>__</a:t>
                </a:r>
                <a:r>
                  <a:rPr lang="ru-RU" sz="2400" i="1" dirty="0" err="1"/>
                  <a:t>аеаеа</a:t>
                </a:r>
                <a:r>
                  <a:rPr lang="ru-RU" sz="2400" i="1" dirty="0"/>
                  <a:t>»</a:t>
                </a:r>
                <a:r>
                  <a:rPr lang="en-US" sz="2400" dirty="0"/>
                  <a:t> </a:t>
                </a:r>
                <a:r>
                  <a:rPr lang="ru-RU" sz="2400" dirty="0"/>
                  <a:t>→</a:t>
                </a:r>
                <a:r>
                  <a:rPr lang="en-US" sz="2400" dirty="0"/>
                  <a:t> </a:t>
                </a:r>
                <a:br>
                  <a:rPr lang="ru-RU" sz="2400" dirty="0"/>
                </a:br>
                <a:r>
                  <a:rPr lang="en-US" sz="2400" dirty="0"/>
                  <a:t>(</a:t>
                </a:r>
                <a:r>
                  <a:rPr lang="ru-RU" sz="2400" dirty="0"/>
                  <a:t>210 0 215 208 1 1 209 197 0 200 101 0 5 6 4 3 2 3 213 0 6 6 5 0 6 202 1 1 1</a:t>
                </a:r>
                <a:r>
                  <a:rPr lang="en-US" sz="2400" dirty="0"/>
                  <a:t>)</a:t>
                </a:r>
                <a:r>
                  <a:rPr lang="ru-RU" sz="2400" dirty="0"/>
                  <a:t> + число </a:t>
                </a:r>
                <a14:m>
                  <m:oMath xmlns:m="http://schemas.openxmlformats.org/officeDocument/2006/math">
                    <m:r>
                      <a:rPr lang="ru-RU" sz="2400" i="1">
                        <a:latin typeface="Cambria Math" panose="02040503050406030204" pitchFamily="18" charset="0"/>
                      </a:rPr>
                      <m:t>14</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0,…,28</m:t>
                        </m:r>
                      </m:e>
                    </m:d>
                  </m:oMath>
                </a14:m>
                <a:endParaRPr lang="en-US" sz="2400" dirty="0"/>
              </a:p>
              <a:p>
                <a:r>
                  <a:rPr lang="ru-RU" sz="2400" dirty="0"/>
                  <a:t>Если использовать </a:t>
                </a:r>
                <a:r>
                  <a:rPr lang="en-US" sz="2400" dirty="0"/>
                  <a:t>MTF </a:t>
                </a:r>
                <a:r>
                  <a:rPr lang="ru-RU" sz="2400" dirty="0"/>
                  <a:t>без </a:t>
                </a:r>
                <a:r>
                  <a:rPr lang="en-US" sz="2400" dirty="0"/>
                  <a:t>BWT:</a:t>
                </a:r>
                <a:br>
                  <a:rPr lang="en-US" sz="2400" dirty="0"/>
                </a:br>
                <a:r>
                  <a:rPr lang="ru-RU" sz="2400" i="1" dirty="0"/>
                  <a:t>«</a:t>
                </a:r>
                <a:r>
                  <a:rPr lang="ru-RU" sz="2400" i="1" dirty="0" err="1"/>
                  <a:t>на_дворе_трава_на_траве_дрова</a:t>
                </a:r>
                <a:r>
                  <a:rPr lang="en-US" sz="2400" i="1" dirty="0"/>
                  <a:t>»</a:t>
                </a:r>
                <a:r>
                  <a:rPr lang="ru-RU" sz="2400" i="1" dirty="0"/>
                  <a:t> </a:t>
                </a:r>
                <a:r>
                  <a:rPr lang="ru-RU" sz="2400" dirty="0"/>
                  <a:t>→ </a:t>
                </a:r>
                <a:br>
                  <a:rPr lang="ru-RU" sz="2400" dirty="0"/>
                </a:br>
                <a:r>
                  <a:rPr lang="ru-RU" sz="2400" dirty="0"/>
                  <a:t>(206 194 97 197 215 208 211 201 5 213 3 7 6 1 4 8 2 2 5 5 3 5 6 5 8 5 8 5 6)</a:t>
                </a:r>
                <a:endParaRPr lang="en-US" sz="2400" dirty="0"/>
              </a:p>
              <a:p>
                <a:r>
                  <a:rPr lang="ru-RU" sz="2400" dirty="0"/>
                  <a:t>Без </a:t>
                </a:r>
                <a:r>
                  <a:rPr lang="en-US" sz="2400" dirty="0"/>
                  <a:t>BWT </a:t>
                </a:r>
                <a:r>
                  <a:rPr lang="ru-RU" sz="2400" dirty="0"/>
                  <a:t>и </a:t>
                </a:r>
                <a:r>
                  <a:rPr lang="en-US" sz="2400" dirty="0"/>
                  <a:t>MTF:</a:t>
                </a:r>
                <a:br>
                  <a:rPr lang="en-US" sz="2400" dirty="0"/>
                </a:br>
                <a:r>
                  <a:rPr lang="ru-RU" sz="2400" i="1" dirty="0"/>
                  <a:t>«</a:t>
                </a:r>
                <a:r>
                  <a:rPr lang="ru-RU" sz="2400" i="1" dirty="0" err="1"/>
                  <a:t>на_дворе_трава_на_траве_дрова</a:t>
                </a:r>
                <a:r>
                  <a:rPr lang="en-US" sz="2400" i="1" dirty="0"/>
                  <a:t>»</a:t>
                </a:r>
                <a:r>
                  <a:rPr lang="ru-RU" sz="2400" i="1" dirty="0"/>
                  <a:t> </a:t>
                </a:r>
                <a:r>
                  <a:rPr lang="en-US" sz="2400" dirty="0"/>
                  <a:t>=</a:t>
                </a:r>
                <a:br>
                  <a:rPr lang="en-US" sz="2400" i="1" dirty="0"/>
                </a:br>
                <a:r>
                  <a:rPr lang="en-US" sz="2400" dirty="0"/>
                  <a:t>(206 193 95 196 215 207 210 197 95 212 210 193 215 193 95 206 193 95 212 210 193 215 197 95 196 210 207 215 193)</a:t>
                </a:r>
                <a:endParaRPr lang="ru-RU" sz="2400" dirty="0"/>
              </a:p>
            </p:txBody>
          </p:sp>
        </mc:Choice>
        <mc:Fallback xmlns="">
          <p:sp>
            <p:nvSpPr>
              <p:cNvPr id="3" name="Объект 2">
                <a:extLst>
                  <a:ext uri="{FF2B5EF4-FFF2-40B4-BE49-F238E27FC236}">
                    <a16:creationId xmlns:a16="http://schemas.microsoft.com/office/drawing/2014/main" id="{74FEA947-8F81-7B41-80DD-8C0B831E8C89}"/>
                  </a:ext>
                </a:extLst>
              </p:cNvPr>
              <p:cNvSpPr>
                <a:spLocks noGrp="1" noRot="1" noChangeAspect="1" noMove="1" noResize="1" noEditPoints="1" noAdjustHandles="1" noChangeArrowheads="1" noChangeShapeType="1" noTextEdit="1"/>
              </p:cNvSpPr>
              <p:nvPr>
                <p:ph idx="1"/>
              </p:nvPr>
            </p:nvSpPr>
            <p:spPr>
              <a:blipFill>
                <a:blip r:embed="rId3"/>
                <a:stretch>
                  <a:fillRect l="-1080" t="-1120" r="-309" b="-532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05598CC-A09C-CE4F-BE9D-91B5119EA1AC}"/>
              </a:ext>
            </a:extLst>
          </p:cNvPr>
          <p:cNvSpPr>
            <a:spLocks noGrp="1"/>
          </p:cNvSpPr>
          <p:nvPr>
            <p:ph type="sldNum" sz="quarter" idx="12"/>
          </p:nvPr>
        </p:nvSpPr>
        <p:spPr/>
        <p:txBody>
          <a:bodyPr/>
          <a:lstStyle/>
          <a:p>
            <a:pPr>
              <a:defRPr/>
            </a:pPr>
            <a:fld id="{6F4E816A-55D9-470B-B890-87BE52ECB9E1}" type="slidenum">
              <a:rPr lang="ru-RU" altLang="ru-RU" smtClean="0"/>
              <a:pPr>
                <a:defRPr/>
              </a:pPr>
              <a:t>10</a:t>
            </a:fld>
            <a:endParaRPr lang="ru-RU" altLang="ru-RU"/>
          </a:p>
        </p:txBody>
      </p:sp>
    </p:spTree>
    <p:extLst>
      <p:ext uri="{BB962C8B-B14F-4D97-AF65-F5344CB8AC3E}">
        <p14:creationId xmlns:p14="http://schemas.microsoft.com/office/powerpoint/2010/main" val="3695644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8A6219-7091-AE49-B674-5C8BFCA8742E}"/>
              </a:ext>
            </a:extLst>
          </p:cNvPr>
          <p:cNvSpPr>
            <a:spLocks noGrp="1"/>
          </p:cNvSpPr>
          <p:nvPr>
            <p:ph type="title"/>
          </p:nvPr>
        </p:nvSpPr>
        <p:spPr/>
        <p:txBody>
          <a:bodyPr/>
          <a:lstStyle/>
          <a:p>
            <a:r>
              <a:rPr lang="ru-RU" sz="3600" dirty="0"/>
              <a:t>Работа </a:t>
            </a:r>
            <a:r>
              <a:rPr lang="en-US" sz="3600" dirty="0"/>
              <a:t>MTF </a:t>
            </a:r>
            <a:r>
              <a:rPr lang="ru-RU" sz="3600" dirty="0"/>
              <a:t>для реального текста</a:t>
            </a:r>
          </a:p>
        </p:txBody>
      </p:sp>
      <p:sp>
        <p:nvSpPr>
          <p:cNvPr id="3" name="Объект 2">
            <a:extLst>
              <a:ext uri="{FF2B5EF4-FFF2-40B4-BE49-F238E27FC236}">
                <a16:creationId xmlns:a16="http://schemas.microsoft.com/office/drawing/2014/main" id="{E43AE7D5-E251-0B43-9400-0D41A71844BF}"/>
              </a:ext>
            </a:extLst>
          </p:cNvPr>
          <p:cNvSpPr>
            <a:spLocks noGrp="1"/>
          </p:cNvSpPr>
          <p:nvPr>
            <p:ph idx="1"/>
          </p:nvPr>
        </p:nvSpPr>
        <p:spPr/>
        <p:txBody>
          <a:bodyPr/>
          <a:lstStyle/>
          <a:p>
            <a:r>
              <a:rPr lang="ru-RU" sz="2800" dirty="0"/>
              <a:t>Взято стихотворение «</a:t>
            </a:r>
            <a:r>
              <a:rPr lang="en-US" sz="2800" dirty="0"/>
              <a:t>To be or not to be…</a:t>
            </a:r>
            <a:r>
              <a:rPr lang="ru-RU" sz="2800" dirty="0"/>
              <a:t>»</a:t>
            </a:r>
            <a:br>
              <a:rPr lang="ru-RU" sz="2800" dirty="0"/>
            </a:br>
            <a:r>
              <a:rPr lang="ru-RU" sz="2800" dirty="0"/>
              <a:t>(1489 символов = 11912</a:t>
            </a:r>
            <a:r>
              <a:rPr lang="en-US" sz="2800" dirty="0"/>
              <a:t> </a:t>
            </a:r>
            <a:r>
              <a:rPr lang="ru-RU" sz="2800" dirty="0"/>
              <a:t>бит)</a:t>
            </a:r>
            <a:br>
              <a:rPr lang="ru-RU" sz="2800" dirty="0"/>
            </a:br>
            <a:r>
              <a:rPr lang="ru-RU" sz="2800" dirty="0"/>
              <a:t>Энтропия первого порядка: </a:t>
            </a:r>
            <a:r>
              <a:rPr lang="en-US" sz="2800" dirty="0"/>
              <a:t>6471,9 </a:t>
            </a:r>
            <a:r>
              <a:rPr lang="ru-RU" sz="2800" dirty="0"/>
              <a:t>бит</a:t>
            </a:r>
          </a:p>
          <a:p>
            <a:r>
              <a:rPr lang="ru-RU" sz="2800" dirty="0"/>
              <a:t>Применение </a:t>
            </a:r>
            <a:r>
              <a:rPr lang="en-US" sz="2800" dirty="0"/>
              <a:t>MTF → H</a:t>
            </a:r>
            <a:r>
              <a:rPr lang="ru-RU" sz="2800" baseline="-25000" dirty="0"/>
              <a:t>1</a:t>
            </a:r>
            <a:r>
              <a:rPr lang="en-US" sz="2800" dirty="0"/>
              <a:t> = 7242,3</a:t>
            </a:r>
            <a:r>
              <a:rPr lang="ru-RU" sz="2800" dirty="0"/>
              <a:t> бит</a:t>
            </a:r>
            <a:br>
              <a:rPr lang="ru-RU" sz="2800" dirty="0"/>
            </a:br>
            <a:r>
              <a:rPr lang="ru-RU" sz="2800" dirty="0"/>
              <a:t>(нет локальных сгущений символов)</a:t>
            </a:r>
          </a:p>
          <a:p>
            <a:r>
              <a:rPr lang="ru-RU" sz="2800" dirty="0"/>
              <a:t>Применение </a:t>
            </a:r>
            <a:r>
              <a:rPr lang="en-US" sz="2800" dirty="0"/>
              <a:t>BWT+MTF → H</a:t>
            </a:r>
            <a:r>
              <a:rPr lang="ru-RU" sz="2800" baseline="-25000" dirty="0"/>
              <a:t>1</a:t>
            </a:r>
            <a:r>
              <a:rPr lang="en-US" sz="2800" dirty="0"/>
              <a:t> = 5988,6 </a:t>
            </a:r>
            <a:r>
              <a:rPr lang="ru-RU" sz="2800" dirty="0"/>
              <a:t>бит</a:t>
            </a:r>
            <a:br>
              <a:rPr lang="ru-RU" sz="2800" dirty="0"/>
            </a:br>
            <a:r>
              <a:rPr lang="ru-RU" sz="2800" dirty="0"/>
              <a:t>+ </a:t>
            </a:r>
            <a:r>
              <a:rPr lang="en-US" sz="2800" dirty="0"/>
              <a:t>11 </a:t>
            </a:r>
            <a:r>
              <a:rPr lang="ru-RU" sz="2800" dirty="0"/>
              <a:t>бит для кодирования длины</a:t>
            </a:r>
          </a:p>
          <a:p>
            <a:r>
              <a:rPr lang="ru-RU" sz="2800" dirty="0"/>
              <a:t>Итого, при дальнейшем кодировании длина кода от 6000 бит </a:t>
            </a:r>
            <a:br>
              <a:rPr lang="ru-RU" sz="2800" dirty="0"/>
            </a:br>
            <a:r>
              <a:rPr lang="ru-RU" sz="2800" dirty="0"/>
              <a:t>(сжатие на 7,3</a:t>
            </a:r>
            <a:r>
              <a:rPr lang="en-US" sz="2800" dirty="0"/>
              <a:t>% </a:t>
            </a:r>
            <a:r>
              <a:rPr lang="ru-RU" sz="2800" dirty="0"/>
              <a:t>за счёт </a:t>
            </a:r>
            <a:r>
              <a:rPr lang="en-US" sz="2800" dirty="0"/>
              <a:t>BWT+MTF </a:t>
            </a:r>
            <a:r>
              <a:rPr lang="ru-RU" sz="2800" dirty="0"/>
              <a:t>)</a:t>
            </a:r>
          </a:p>
        </p:txBody>
      </p:sp>
      <p:sp>
        <p:nvSpPr>
          <p:cNvPr id="4" name="Номер слайда 3">
            <a:extLst>
              <a:ext uri="{FF2B5EF4-FFF2-40B4-BE49-F238E27FC236}">
                <a16:creationId xmlns:a16="http://schemas.microsoft.com/office/drawing/2014/main" id="{00E2E1BE-1A28-0241-ADF6-A74641E8C0C6}"/>
              </a:ext>
            </a:extLst>
          </p:cNvPr>
          <p:cNvSpPr>
            <a:spLocks noGrp="1"/>
          </p:cNvSpPr>
          <p:nvPr>
            <p:ph type="sldNum" sz="quarter" idx="12"/>
          </p:nvPr>
        </p:nvSpPr>
        <p:spPr/>
        <p:txBody>
          <a:bodyPr/>
          <a:lstStyle/>
          <a:p>
            <a:pPr>
              <a:defRPr/>
            </a:pPr>
            <a:fld id="{6F4E816A-55D9-470B-B890-87BE52ECB9E1}" type="slidenum">
              <a:rPr lang="ru-RU" altLang="ru-RU" smtClean="0"/>
              <a:pPr>
                <a:defRPr/>
              </a:pPr>
              <a:t>11</a:t>
            </a:fld>
            <a:endParaRPr lang="ru-RU" altLang="ru-RU"/>
          </a:p>
        </p:txBody>
      </p:sp>
    </p:spTree>
    <p:extLst>
      <p:ext uri="{BB962C8B-B14F-4D97-AF65-F5344CB8AC3E}">
        <p14:creationId xmlns:p14="http://schemas.microsoft.com/office/powerpoint/2010/main" val="884007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77B11E-D198-B949-98D9-14F8598DE617}"/>
              </a:ext>
            </a:extLst>
          </p:cNvPr>
          <p:cNvSpPr>
            <a:spLocks noGrp="1"/>
          </p:cNvSpPr>
          <p:nvPr>
            <p:ph type="title"/>
          </p:nvPr>
        </p:nvSpPr>
        <p:spPr/>
        <p:txBody>
          <a:bodyPr/>
          <a:lstStyle/>
          <a:p>
            <a:r>
              <a:rPr lang="en-US" dirty="0"/>
              <a:t>Symbol ranking (</a:t>
            </a:r>
            <a:r>
              <a:rPr lang="ru-RU" dirty="0"/>
              <a:t>«ранжирование»</a:t>
            </a:r>
            <a:r>
              <a:rPr lang="en-US" dirty="0"/>
              <a:t>)</a:t>
            </a:r>
            <a:endParaRPr lang="ru-RU" dirty="0"/>
          </a:p>
        </p:txBody>
      </p:sp>
      <p:sp>
        <p:nvSpPr>
          <p:cNvPr id="3" name="Объект 2">
            <a:extLst>
              <a:ext uri="{FF2B5EF4-FFF2-40B4-BE49-F238E27FC236}">
                <a16:creationId xmlns:a16="http://schemas.microsoft.com/office/drawing/2014/main" id="{BFF0A629-1893-0C47-8DDE-2697640321BB}"/>
              </a:ext>
            </a:extLst>
          </p:cNvPr>
          <p:cNvSpPr>
            <a:spLocks noGrp="1"/>
          </p:cNvSpPr>
          <p:nvPr>
            <p:ph idx="1"/>
          </p:nvPr>
        </p:nvSpPr>
        <p:spPr>
          <a:xfrm>
            <a:off x="609600" y="1500189"/>
            <a:ext cx="10972800" cy="4983161"/>
          </a:xfrm>
        </p:spPr>
        <p:txBody>
          <a:bodyPr>
            <a:normAutofit fontScale="77500" lnSpcReduction="20000"/>
          </a:bodyPr>
          <a:lstStyle/>
          <a:p>
            <a:r>
              <a:rPr lang="ru-RU" dirty="0"/>
              <a:t>Для символа </a:t>
            </a:r>
            <a:r>
              <a:rPr lang="en-US" i="1" dirty="0"/>
              <a:t>S</a:t>
            </a:r>
            <a:r>
              <a:rPr lang="ru-RU" dirty="0"/>
              <a:t> рассматривается контекст </a:t>
            </a:r>
            <a:r>
              <a:rPr lang="ru-RU" i="1" dirty="0"/>
              <a:t>С</a:t>
            </a:r>
            <a:r>
              <a:rPr lang="ru-RU" dirty="0"/>
              <a:t> максимальной длины</a:t>
            </a:r>
            <a:r>
              <a:rPr lang="en-US" dirty="0"/>
              <a:t> </a:t>
            </a:r>
            <a:r>
              <a:rPr lang="en-US" i="1" dirty="0"/>
              <a:t>N</a:t>
            </a:r>
            <a:endParaRPr lang="ru-RU" i="1" dirty="0"/>
          </a:p>
          <a:p>
            <a:r>
              <a:rPr lang="ru-RU" dirty="0"/>
              <a:t>В предыстории справа налево ищутся и нумеруются совпадения подстрок с </a:t>
            </a:r>
            <a:r>
              <a:rPr lang="ru-RU" i="1" dirty="0"/>
              <a:t>С</a:t>
            </a:r>
          </a:p>
          <a:p>
            <a:r>
              <a:rPr lang="ru-RU" dirty="0"/>
              <a:t>Если после</a:t>
            </a:r>
            <a:r>
              <a:rPr lang="en-US" dirty="0"/>
              <a:t> </a:t>
            </a:r>
            <a:r>
              <a:rPr lang="ru-RU" dirty="0"/>
              <a:t>очередного совпадения стоит </a:t>
            </a:r>
            <a:r>
              <a:rPr lang="en-US" i="1" dirty="0"/>
              <a:t>S</a:t>
            </a:r>
            <a:r>
              <a:rPr lang="en-US" dirty="0"/>
              <a:t>, </a:t>
            </a:r>
            <a:r>
              <a:rPr lang="ru-RU" dirty="0"/>
              <a:t>кодируется индекс совпадения</a:t>
            </a:r>
          </a:p>
          <a:p>
            <a:r>
              <a:rPr lang="ru-RU" dirty="0"/>
              <a:t>Если после очередного совпадения стоит символ, уже встретившийся раньше (правее) в том же контексте, он не учитывается в нумерации</a:t>
            </a:r>
          </a:p>
          <a:p>
            <a:r>
              <a:rPr lang="ru-RU" dirty="0"/>
              <a:t>Если в контексте длины </a:t>
            </a:r>
            <a:r>
              <a:rPr lang="en-US" i="1" dirty="0"/>
              <a:t>N</a:t>
            </a:r>
            <a:r>
              <a:rPr lang="en-US" dirty="0"/>
              <a:t> </a:t>
            </a:r>
            <a:r>
              <a:rPr lang="ru-RU" dirty="0"/>
              <a:t>в предыстории не находится </a:t>
            </a:r>
            <a:r>
              <a:rPr lang="en-US" i="1" dirty="0"/>
              <a:t>S</a:t>
            </a:r>
            <a:r>
              <a:rPr lang="en-US" dirty="0"/>
              <a:t>, </a:t>
            </a:r>
            <a:r>
              <a:rPr lang="ru-RU" dirty="0"/>
              <a:t>производится спуск на уровень </a:t>
            </a:r>
            <a:r>
              <a:rPr lang="en-US" i="1" dirty="0"/>
              <a:t>N – 1</a:t>
            </a:r>
            <a:r>
              <a:rPr lang="ru-RU" dirty="0"/>
              <a:t>, продолжается нумерация </a:t>
            </a:r>
            <a:r>
              <a:rPr lang="en-US" i="1" dirty="0"/>
              <a:t>…</a:t>
            </a:r>
            <a:r>
              <a:rPr lang="ru-RU" i="1" dirty="0"/>
              <a:t> </a:t>
            </a:r>
            <a:r>
              <a:rPr lang="ru-RU" dirty="0"/>
              <a:t>(встретившиеся на других уровнях кандидаты отбрасываются)</a:t>
            </a:r>
          </a:p>
          <a:p>
            <a:r>
              <a:rPr lang="ru-RU" dirty="0"/>
              <a:t>На уровне 0 просматриваются просто символы предыстории</a:t>
            </a:r>
          </a:p>
          <a:p>
            <a:r>
              <a:rPr lang="ru-RU" dirty="0"/>
              <a:t>На уровне -1 – остальные символы алфавита</a:t>
            </a:r>
          </a:p>
          <a:p>
            <a:r>
              <a:rPr lang="ru-RU" dirty="0"/>
              <a:t>Величина индекса ограничена размерностью алфавита</a:t>
            </a:r>
          </a:p>
        </p:txBody>
      </p:sp>
      <p:sp>
        <p:nvSpPr>
          <p:cNvPr id="4" name="Номер слайда 3">
            <a:extLst>
              <a:ext uri="{FF2B5EF4-FFF2-40B4-BE49-F238E27FC236}">
                <a16:creationId xmlns:a16="http://schemas.microsoft.com/office/drawing/2014/main" id="{0A17DFD6-7FD4-8F4B-B5B1-3EF63FF142BD}"/>
              </a:ext>
            </a:extLst>
          </p:cNvPr>
          <p:cNvSpPr>
            <a:spLocks noGrp="1"/>
          </p:cNvSpPr>
          <p:nvPr>
            <p:ph type="sldNum" sz="quarter" idx="12"/>
          </p:nvPr>
        </p:nvSpPr>
        <p:spPr/>
        <p:txBody>
          <a:bodyPr/>
          <a:lstStyle/>
          <a:p>
            <a:pPr>
              <a:defRPr/>
            </a:pPr>
            <a:fld id="{6F4E816A-55D9-470B-B890-87BE52ECB9E1}" type="slidenum">
              <a:rPr lang="ru-RU" altLang="ru-RU" smtClean="0"/>
              <a:pPr>
                <a:defRPr/>
              </a:pPr>
              <a:t>12</a:t>
            </a:fld>
            <a:endParaRPr lang="ru-RU" altLang="ru-RU"/>
          </a:p>
        </p:txBody>
      </p:sp>
    </p:spTree>
    <p:extLst>
      <p:ext uri="{BB962C8B-B14F-4D97-AF65-F5344CB8AC3E}">
        <p14:creationId xmlns:p14="http://schemas.microsoft.com/office/powerpoint/2010/main" val="40223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B4738C-6ED3-134B-AB8F-64122BABEADF}"/>
              </a:ext>
            </a:extLst>
          </p:cNvPr>
          <p:cNvSpPr>
            <a:spLocks noGrp="1"/>
          </p:cNvSpPr>
          <p:nvPr>
            <p:ph type="title"/>
          </p:nvPr>
        </p:nvSpPr>
        <p:spPr/>
        <p:txBody>
          <a:bodyPr/>
          <a:lstStyle/>
          <a:p>
            <a:r>
              <a:rPr lang="en-US" dirty="0"/>
              <a:t>Symbol ranking (</a:t>
            </a:r>
            <a:r>
              <a:rPr lang="ru-RU" dirty="0"/>
              <a:t>«ранжирование»</a:t>
            </a:r>
            <a:r>
              <a:rPr lang="en-US" dirty="0"/>
              <a:t>)</a:t>
            </a:r>
            <a:endParaRPr lang="ru-RU" dirty="0"/>
          </a:p>
        </p:txBody>
      </p:sp>
      <p:sp>
        <p:nvSpPr>
          <p:cNvPr id="3" name="Объект 2">
            <a:extLst>
              <a:ext uri="{FF2B5EF4-FFF2-40B4-BE49-F238E27FC236}">
                <a16:creationId xmlns:a16="http://schemas.microsoft.com/office/drawing/2014/main" id="{F170101B-56F2-574E-BD15-2B4BDDA50F05}"/>
              </a:ext>
            </a:extLst>
          </p:cNvPr>
          <p:cNvSpPr>
            <a:spLocks noGrp="1"/>
          </p:cNvSpPr>
          <p:nvPr>
            <p:ph idx="1"/>
          </p:nvPr>
        </p:nvSpPr>
        <p:spPr/>
        <p:txBody>
          <a:bodyPr/>
          <a:lstStyle/>
          <a:p>
            <a:r>
              <a:rPr lang="ru-RU" sz="2800" dirty="0"/>
              <a:t>Описанный метод предложен в </a:t>
            </a:r>
            <a:r>
              <a:rPr lang="de-DE" sz="2800" dirty="0"/>
              <a:t>[</a:t>
            </a:r>
            <a:r>
              <a:rPr lang="de-DE" sz="2800" dirty="0" err="1"/>
              <a:t>Fenwick</a:t>
            </a:r>
            <a:r>
              <a:rPr lang="de-DE" sz="2800" dirty="0"/>
              <a:t> 96] </a:t>
            </a:r>
          </a:p>
          <a:p>
            <a:r>
              <a:rPr lang="ru-RU" sz="2800" dirty="0"/>
              <a:t>Аналогичный ему </a:t>
            </a:r>
            <a:r>
              <a:rPr lang="de-DE" sz="2800" dirty="0" err="1"/>
              <a:t>Sort-Based</a:t>
            </a:r>
            <a:r>
              <a:rPr lang="de-DE" sz="2800" dirty="0"/>
              <a:t> </a:t>
            </a:r>
            <a:r>
              <a:rPr lang="de-DE" sz="2800" dirty="0" err="1"/>
              <a:t>Context</a:t>
            </a:r>
            <a:r>
              <a:rPr lang="de-DE" sz="2800" dirty="0"/>
              <a:t> </a:t>
            </a:r>
            <a:r>
              <a:rPr lang="de-DE" sz="2800" dirty="0" err="1"/>
              <a:t>Similarity</a:t>
            </a:r>
            <a:r>
              <a:rPr lang="de-DE" sz="2800" dirty="0"/>
              <a:t> [</a:t>
            </a:r>
            <a:r>
              <a:rPr lang="de-DE" sz="2800" dirty="0" err="1"/>
              <a:t>Yokoo</a:t>
            </a:r>
            <a:r>
              <a:rPr lang="de-DE" sz="2800" dirty="0"/>
              <a:t> 96-99</a:t>
            </a:r>
            <a:r>
              <a:rPr lang="en-US" sz="2800" dirty="0"/>
              <a:t>]</a:t>
            </a:r>
            <a:r>
              <a:rPr lang="de-DE" sz="2800" dirty="0"/>
              <a:t> </a:t>
            </a:r>
            <a:r>
              <a:rPr lang="ru-RU" sz="2800" dirty="0"/>
              <a:t>внутри порядка сортирует совпадения по контексту (лексикографический порядок для предыстории определяется справа налево)</a:t>
            </a:r>
            <a:endParaRPr lang="de-DE" sz="2800" dirty="0"/>
          </a:p>
        </p:txBody>
      </p:sp>
      <p:sp>
        <p:nvSpPr>
          <p:cNvPr id="4" name="Номер слайда 3">
            <a:extLst>
              <a:ext uri="{FF2B5EF4-FFF2-40B4-BE49-F238E27FC236}">
                <a16:creationId xmlns:a16="http://schemas.microsoft.com/office/drawing/2014/main" id="{A2EDDB56-7933-6A4B-9662-9EADBCA9FE47}"/>
              </a:ext>
            </a:extLst>
          </p:cNvPr>
          <p:cNvSpPr>
            <a:spLocks noGrp="1"/>
          </p:cNvSpPr>
          <p:nvPr>
            <p:ph type="sldNum" sz="quarter" idx="12"/>
          </p:nvPr>
        </p:nvSpPr>
        <p:spPr/>
        <p:txBody>
          <a:bodyPr/>
          <a:lstStyle/>
          <a:p>
            <a:pPr>
              <a:defRPr/>
            </a:pPr>
            <a:fld id="{6F4E816A-55D9-470B-B890-87BE52ECB9E1}" type="slidenum">
              <a:rPr lang="ru-RU" altLang="ru-RU" smtClean="0"/>
              <a:pPr>
                <a:defRPr/>
              </a:pPr>
              <a:t>13</a:t>
            </a:fld>
            <a:endParaRPr lang="ru-RU" altLang="ru-RU"/>
          </a:p>
        </p:txBody>
      </p:sp>
    </p:spTree>
    <p:extLst>
      <p:ext uri="{BB962C8B-B14F-4D97-AF65-F5344CB8AC3E}">
        <p14:creationId xmlns:p14="http://schemas.microsoft.com/office/powerpoint/2010/main" val="308105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77B11E-D198-B949-98D9-14F8598DE617}"/>
              </a:ext>
            </a:extLst>
          </p:cNvPr>
          <p:cNvSpPr>
            <a:spLocks noGrp="1"/>
          </p:cNvSpPr>
          <p:nvPr>
            <p:ph type="title"/>
          </p:nvPr>
        </p:nvSpPr>
        <p:spPr/>
        <p:txBody>
          <a:bodyPr/>
          <a:lstStyle/>
          <a:p>
            <a:r>
              <a:rPr lang="en-US" dirty="0"/>
              <a:t>Symbol ranking (</a:t>
            </a:r>
            <a:r>
              <a:rPr lang="ru-RU" dirty="0"/>
              <a:t>«ранжирование»</a:t>
            </a:r>
            <a:r>
              <a:rPr lang="en-US" dirty="0"/>
              <a:t>)</a:t>
            </a:r>
            <a:endParaRPr lang="ru-RU" dirty="0"/>
          </a:p>
        </p:txBody>
      </p:sp>
      <p:sp>
        <p:nvSpPr>
          <p:cNvPr id="3" name="Объект 2">
            <a:extLst>
              <a:ext uri="{FF2B5EF4-FFF2-40B4-BE49-F238E27FC236}">
                <a16:creationId xmlns:a16="http://schemas.microsoft.com/office/drawing/2014/main" id="{BFF0A629-1893-0C47-8DDE-2697640321BB}"/>
              </a:ext>
            </a:extLst>
          </p:cNvPr>
          <p:cNvSpPr>
            <a:spLocks noGrp="1"/>
          </p:cNvSpPr>
          <p:nvPr>
            <p:ph idx="1"/>
          </p:nvPr>
        </p:nvSpPr>
        <p:spPr>
          <a:xfrm>
            <a:off x="609600" y="1500189"/>
            <a:ext cx="10972800" cy="4983161"/>
          </a:xfrm>
        </p:spPr>
        <p:txBody>
          <a:bodyPr>
            <a:normAutofit/>
          </a:bodyPr>
          <a:lstStyle/>
          <a:p>
            <a:r>
              <a:rPr lang="ru-RU" dirty="0"/>
              <a:t>Метод по своей сути аналогичен </a:t>
            </a:r>
            <a:r>
              <a:rPr lang="en-US" dirty="0"/>
              <a:t>PPM, </a:t>
            </a:r>
            <a:r>
              <a:rPr lang="ru-RU" dirty="0"/>
              <a:t>поскольку считает более вероятными совпадения в том же контексте</a:t>
            </a:r>
          </a:p>
          <a:p>
            <a:r>
              <a:rPr lang="ru-RU" dirty="0"/>
              <a:t>Однако он не сопоставляет вероятность, вместо этого только сопоставляя меньший номер</a:t>
            </a:r>
          </a:p>
          <a:p>
            <a:r>
              <a:rPr lang="ru-RU" dirty="0"/>
              <a:t>Не требует сигнализации о переходе на другой порядок контекста</a:t>
            </a:r>
          </a:p>
        </p:txBody>
      </p:sp>
      <p:sp>
        <p:nvSpPr>
          <p:cNvPr id="4" name="Номер слайда 3">
            <a:extLst>
              <a:ext uri="{FF2B5EF4-FFF2-40B4-BE49-F238E27FC236}">
                <a16:creationId xmlns:a16="http://schemas.microsoft.com/office/drawing/2014/main" id="{0A17DFD6-7FD4-8F4B-B5B1-3EF63FF142BD}"/>
              </a:ext>
            </a:extLst>
          </p:cNvPr>
          <p:cNvSpPr>
            <a:spLocks noGrp="1"/>
          </p:cNvSpPr>
          <p:nvPr>
            <p:ph type="sldNum" sz="quarter" idx="12"/>
          </p:nvPr>
        </p:nvSpPr>
        <p:spPr/>
        <p:txBody>
          <a:bodyPr/>
          <a:lstStyle/>
          <a:p>
            <a:pPr>
              <a:defRPr/>
            </a:pPr>
            <a:fld id="{6F4E816A-55D9-470B-B890-87BE52ECB9E1}" type="slidenum">
              <a:rPr lang="ru-RU" altLang="ru-RU" smtClean="0"/>
              <a:pPr>
                <a:defRPr/>
              </a:pPr>
              <a:t>14</a:t>
            </a:fld>
            <a:endParaRPr lang="ru-RU" altLang="ru-RU"/>
          </a:p>
        </p:txBody>
      </p:sp>
    </p:spTree>
    <p:extLst>
      <p:ext uri="{BB962C8B-B14F-4D97-AF65-F5344CB8AC3E}">
        <p14:creationId xmlns:p14="http://schemas.microsoft.com/office/powerpoint/2010/main" val="1621973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6E5C5F-3EEB-EB40-A818-63F96583904F}"/>
              </a:ext>
            </a:extLst>
          </p:cNvPr>
          <p:cNvSpPr>
            <a:spLocks noGrp="1"/>
          </p:cNvSpPr>
          <p:nvPr>
            <p:ph type="title"/>
          </p:nvPr>
        </p:nvSpPr>
        <p:spPr/>
        <p:txBody>
          <a:bodyPr/>
          <a:lstStyle/>
          <a:p>
            <a:r>
              <a:rPr lang="ru-RU" dirty="0"/>
              <a:t>Ранжирование</a:t>
            </a:r>
          </a:p>
        </p:txBody>
      </p:sp>
      <p:sp>
        <p:nvSpPr>
          <p:cNvPr id="3" name="Объект 2">
            <a:extLst>
              <a:ext uri="{FF2B5EF4-FFF2-40B4-BE49-F238E27FC236}">
                <a16:creationId xmlns:a16="http://schemas.microsoft.com/office/drawing/2014/main" id="{22ED00A9-8CAC-4E4C-9C5E-9E4057ECC46A}"/>
              </a:ext>
            </a:extLst>
          </p:cNvPr>
          <p:cNvSpPr>
            <a:spLocks noGrp="1"/>
          </p:cNvSpPr>
          <p:nvPr>
            <p:ph idx="1"/>
          </p:nvPr>
        </p:nvSpPr>
        <p:spPr>
          <a:xfrm>
            <a:off x="609600" y="1600201"/>
            <a:ext cx="10972800" cy="4781127"/>
          </a:xfrm>
        </p:spPr>
        <p:txBody>
          <a:bodyPr>
            <a:normAutofit lnSpcReduction="10000"/>
          </a:bodyPr>
          <a:lstStyle/>
          <a:p>
            <a:r>
              <a:rPr lang="en-US" dirty="0"/>
              <a:t>MTF, IC </a:t>
            </a:r>
            <a:r>
              <a:rPr lang="ru-RU" dirty="0"/>
              <a:t>и </a:t>
            </a:r>
            <a:r>
              <a:rPr lang="en-US" dirty="0"/>
              <a:t>Symbol ranking </a:t>
            </a:r>
            <a:r>
              <a:rPr lang="ru-RU" dirty="0"/>
              <a:t>можно было бы обобщить в одну группу – «методы ранжирования»</a:t>
            </a:r>
          </a:p>
          <a:p>
            <a:r>
              <a:rPr lang="ru-RU" dirty="0"/>
              <a:t>Они не изменяют порядка кодирования данных, однако изменяют порядок индексации доступных значений для очередного элемента, исходя из накопленных данных</a:t>
            </a:r>
          </a:p>
          <a:p>
            <a:r>
              <a:rPr lang="ru-RU" dirty="0"/>
              <a:t>Не изменяют объёма данных, но изменяют статистику: более вероятны малые значения</a:t>
            </a:r>
          </a:p>
          <a:p>
            <a:r>
              <a:rPr lang="ru-RU" dirty="0"/>
              <a:t>Далее можно применять коды переменной длины </a:t>
            </a:r>
            <a:br>
              <a:rPr lang="ru-RU" dirty="0"/>
            </a:br>
            <a:r>
              <a:rPr lang="ru-RU" dirty="0"/>
              <a:t>(в том числе универсальные)</a:t>
            </a:r>
          </a:p>
        </p:txBody>
      </p:sp>
      <p:sp>
        <p:nvSpPr>
          <p:cNvPr id="4" name="Номер слайда 3">
            <a:extLst>
              <a:ext uri="{FF2B5EF4-FFF2-40B4-BE49-F238E27FC236}">
                <a16:creationId xmlns:a16="http://schemas.microsoft.com/office/drawing/2014/main" id="{863A8890-190E-8145-B268-7B5B449D2D61}"/>
              </a:ext>
            </a:extLst>
          </p:cNvPr>
          <p:cNvSpPr>
            <a:spLocks noGrp="1"/>
          </p:cNvSpPr>
          <p:nvPr>
            <p:ph type="sldNum" sz="quarter" idx="12"/>
          </p:nvPr>
        </p:nvSpPr>
        <p:spPr/>
        <p:txBody>
          <a:bodyPr/>
          <a:lstStyle/>
          <a:p>
            <a:pPr>
              <a:defRPr/>
            </a:pPr>
            <a:fld id="{6F4E816A-55D9-470B-B890-87BE52ECB9E1}" type="slidenum">
              <a:rPr lang="ru-RU" altLang="ru-RU" smtClean="0"/>
              <a:pPr>
                <a:defRPr/>
              </a:pPr>
              <a:t>15</a:t>
            </a:fld>
            <a:endParaRPr lang="ru-RU" altLang="ru-RU"/>
          </a:p>
        </p:txBody>
      </p:sp>
    </p:spTree>
    <p:extLst>
      <p:ext uri="{BB962C8B-B14F-4D97-AF65-F5344CB8AC3E}">
        <p14:creationId xmlns:p14="http://schemas.microsoft.com/office/powerpoint/2010/main" val="361871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274638"/>
            <a:ext cx="10972800" cy="1143000"/>
          </a:xfrm>
        </p:spPr>
        <p:txBody>
          <a:bodyPr/>
          <a:lstStyle/>
          <a:p>
            <a:r>
              <a:rPr lang="ru-RU" altLang="ru-RU" dirty="0"/>
              <a:t>Ассоциативное кодирование </a:t>
            </a:r>
            <a:r>
              <a:rPr lang="ru-RU" altLang="ru-RU" dirty="0" err="1"/>
              <a:t>Буяновского</a:t>
            </a:r>
            <a:r>
              <a:rPr lang="ru-RU" altLang="ru-RU" dirty="0"/>
              <a:t> (</a:t>
            </a:r>
            <a:r>
              <a:rPr lang="en-US" altLang="ru-RU" dirty="0"/>
              <a:t>ACB</a:t>
            </a:r>
            <a:r>
              <a:rPr lang="ru-RU" altLang="ru-RU" dirty="0"/>
              <a:t>)</a:t>
            </a:r>
          </a:p>
        </p:txBody>
      </p:sp>
      <mc:AlternateContent xmlns:mc="http://schemas.openxmlformats.org/markup-compatibility/2006" xmlns:a14="http://schemas.microsoft.com/office/drawing/2010/main">
        <mc:Choice Requires="a14">
          <p:sp>
            <p:nvSpPr>
              <p:cNvPr id="5" name="Объект 4">
                <a:extLst>
                  <a:ext uri="{FF2B5EF4-FFF2-40B4-BE49-F238E27FC236}">
                    <a16:creationId xmlns:a16="http://schemas.microsoft.com/office/drawing/2014/main" id="{8718333D-622D-5045-A518-182DD24A1B68}"/>
                  </a:ext>
                </a:extLst>
              </p:cNvPr>
              <p:cNvSpPr>
                <a:spLocks noGrp="1"/>
              </p:cNvSpPr>
              <p:nvPr>
                <p:ph idx="1"/>
              </p:nvPr>
            </p:nvSpPr>
            <p:spPr>
              <a:xfrm>
                <a:off x="609600" y="1600201"/>
                <a:ext cx="10972800" cy="4525963"/>
              </a:xfrm>
            </p:spPr>
            <p:txBody>
              <a:bodyPr>
                <a:normAutofit fontScale="85000" lnSpcReduction="20000"/>
              </a:bodyPr>
              <a:lstStyle/>
              <a:p>
                <a:pPr>
                  <a:lnSpc>
                    <a:spcPct val="120000"/>
                  </a:lnSpc>
                </a:pPr>
                <a:r>
                  <a:rPr lang="ru-RU" altLang="ru-RU" dirty="0"/>
                  <a:t>Предположим, что уже закодирована последовательность:</a:t>
                </a:r>
                <a:br>
                  <a:rPr lang="ru-RU" altLang="ru-RU" dirty="0"/>
                </a:br>
                <a14:m>
                  <m:oMath xmlns:m="http://schemas.openxmlformats.org/officeDocument/2006/math">
                    <m:r>
                      <a:rPr lang="ru-RU" altLang="ru-RU" i="1" dirty="0">
                        <a:latin typeface="Cambria Math" panose="02040503050406030204" pitchFamily="18" charset="0"/>
                      </a:rPr>
                      <m:t>…</m:t>
                    </m:r>
                    <m:r>
                      <a:rPr lang="ru-RU" altLang="ru-RU" dirty="0">
                        <a:latin typeface="Cambria Math" panose="02040503050406030204" pitchFamily="18" charset="0"/>
                      </a:rPr>
                      <m:t>111101011100001010010001010100101110</m:t>
                    </m:r>
                  </m:oMath>
                </a14:m>
                <a:br>
                  <a:rPr lang="ru-RU" altLang="ru-RU" dirty="0"/>
                </a:br>
                <a:r>
                  <a:rPr lang="ru-RU" altLang="ru-RU" dirty="0"/>
                  <a:t>и предстоит закодировать строку:</a:t>
                </a:r>
                <a:br>
                  <a:rPr lang="ru-RU" altLang="ru-RU" dirty="0"/>
                </a:br>
                <a14:m>
                  <m:oMath xmlns:m="http://schemas.openxmlformats.org/officeDocument/2006/math">
                    <m:r>
                      <a:rPr lang="ru-RU" altLang="ru-RU" dirty="0">
                        <a:latin typeface="Cambria Math" panose="02040503050406030204" pitchFamily="18" charset="0"/>
                      </a:rPr>
                      <m:t>𝟎𝟏𝟎𝟎𝟎𝟏𝟎𝟏𝟏𝟏</m:t>
                    </m:r>
                    <m:r>
                      <a:rPr lang="ru-RU" altLang="ru-RU" dirty="0">
                        <a:latin typeface="Cambria Math" panose="02040503050406030204" pitchFamily="18" charset="0"/>
                      </a:rPr>
                      <m:t>.</m:t>
                    </m:r>
                    <m:r>
                      <a:rPr lang="en-US" altLang="ru-RU" b="0" i="0" dirty="0" smtClean="0">
                        <a:latin typeface="Cambria Math" panose="02040503050406030204" pitchFamily="18" charset="0"/>
                      </a:rPr>
                      <m:t>.</m:t>
                    </m:r>
                    <m:r>
                      <a:rPr lang="ru-RU" altLang="ru-RU" dirty="0">
                        <a:latin typeface="Cambria Math" panose="02040503050406030204" pitchFamily="18" charset="0"/>
                      </a:rPr>
                      <m:t>.</m:t>
                    </m:r>
                  </m:oMath>
                </a14:m>
                <a:endParaRPr lang="ru-RU" altLang="ru-RU" dirty="0"/>
              </a:p>
              <a:p>
                <a:pPr>
                  <a:lnSpc>
                    <a:spcPct val="120000"/>
                  </a:lnSpc>
                </a:pPr>
                <a:r>
                  <a:rPr lang="ru-RU" altLang="ru-RU" dirty="0"/>
                  <a:t>Закодированная последовательность представляет текущую предысторию, пакуемая строка – текущую </a:t>
                </a:r>
                <a:r>
                  <a:rPr lang="ru-RU" altLang="ru-RU" dirty="0" err="1"/>
                  <a:t>постисторию</a:t>
                </a:r>
                <a:r>
                  <a:rPr lang="ru-RU" altLang="ru-RU"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ru-RU" altLang="ru-RU" i="1" dirty="0" smtClean="0">
                          <a:latin typeface="Cambria Math" panose="02040503050406030204" pitchFamily="18" charset="0"/>
                        </a:rPr>
                        <m:t>…</m:t>
                      </m:r>
                      <m:r>
                        <a:rPr lang="ru-RU" altLang="ru-RU" dirty="0" smtClean="0">
                          <a:latin typeface="Cambria Math" panose="02040503050406030204" pitchFamily="18" charset="0"/>
                        </a:rPr>
                        <m:t>𝟏𝟏𝟏𝟏𝟎𝟏𝟎𝟏𝟏𝟏𝟎𝟎𝟎𝟎𝟏𝟎𝟏𝟎𝟎𝟏𝟎𝟎𝟎𝟏𝟎𝟏𝟎𝟏𝟎𝟎𝟏𝟎𝟏𝟏𝟏𝟎</m:t>
                      </m:r>
                      <m:r>
                        <a:rPr lang="ru-RU" altLang="ru-RU" dirty="0" smtClean="0">
                          <a:latin typeface="Cambria Math" panose="02040503050406030204" pitchFamily="18" charset="0"/>
                        </a:rPr>
                        <m:t>|</m:t>
                      </m:r>
                      <m:r>
                        <a:rPr lang="ru-RU" altLang="ru-RU" dirty="0" smtClean="0">
                          <a:latin typeface="Cambria Math" panose="02040503050406030204" pitchFamily="18" charset="0"/>
                        </a:rPr>
                        <m:t>𝟎𝟏𝟎𝟎𝟎𝟏𝟎𝟏𝟏𝟏</m:t>
                      </m:r>
                      <m:r>
                        <a:rPr lang="ru-RU" altLang="ru-RU" i="1" dirty="0" smtClean="0">
                          <a:latin typeface="Cambria Math" panose="02040503050406030204" pitchFamily="18" charset="0"/>
                        </a:rPr>
                        <m:t>…</m:t>
                      </m:r>
                    </m:oMath>
                  </m:oMathPara>
                </a14:m>
                <a:endParaRPr lang="ru-RU" altLang="ru-RU" dirty="0"/>
              </a:p>
              <a:p>
                <a:pPr>
                  <a:lnSpc>
                    <a:spcPct val="120000"/>
                  </a:lnSpc>
                </a:pPr>
                <a:r>
                  <a:rPr lang="ru-RU" altLang="ru-RU" dirty="0"/>
                  <a:t>Выпишем все </a:t>
                </a:r>
                <a:r>
                  <a:rPr lang="ru-RU" altLang="ru-RU" dirty="0" err="1"/>
                  <a:t>подпоследовательности</a:t>
                </a:r>
                <a:r>
                  <a:rPr lang="ru-RU" altLang="ru-RU" dirty="0"/>
                  <a:t> из предыстории </a:t>
                </a:r>
                <a:br>
                  <a:rPr lang="ru-RU" altLang="ru-RU" dirty="0"/>
                </a:br>
                <a:r>
                  <a:rPr lang="ru-RU" altLang="ru-RU" dirty="0"/>
                  <a:t>(опустим не совпадающие хотя бы первым битом; отсчет бит ведётся справа налево)</a:t>
                </a:r>
              </a:p>
              <a:p>
                <a:pPr>
                  <a:lnSpc>
                    <a:spcPct val="120000"/>
                  </a:lnSpc>
                </a:pPr>
                <a:endParaRPr lang="ru-RU" altLang="ru-RU" dirty="0"/>
              </a:p>
              <a:p>
                <a:pPr>
                  <a:lnSpc>
                    <a:spcPct val="120000"/>
                  </a:lnSpc>
                </a:pPr>
                <a:endParaRPr lang="ru-RU" altLang="ru-RU" dirty="0"/>
              </a:p>
              <a:p>
                <a:pPr>
                  <a:lnSpc>
                    <a:spcPct val="120000"/>
                  </a:lnSpc>
                </a:pPr>
                <a:endParaRPr lang="ru-RU" dirty="0"/>
              </a:p>
            </p:txBody>
          </p:sp>
        </mc:Choice>
        <mc:Fallback xmlns="">
          <p:sp>
            <p:nvSpPr>
              <p:cNvPr id="5" name="Объект 4">
                <a:extLst>
                  <a:ext uri="{FF2B5EF4-FFF2-40B4-BE49-F238E27FC236}">
                    <a16:creationId xmlns:a16="http://schemas.microsoft.com/office/drawing/2014/main" id="{8718333D-622D-5045-A518-182DD24A1B68}"/>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3"/>
                <a:stretch>
                  <a:fillRect l="-1040" t="-1401" b="-1681"/>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5D43A5EC-C5C3-844E-B877-2E6FC74043D8}"/>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16</a:t>
            </a:fld>
            <a:endParaRPr lang="ru-RU" altLang="ru-RU"/>
          </a:p>
        </p:txBody>
      </p:sp>
      <p:sp>
        <p:nvSpPr>
          <p:cNvPr id="31747"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48"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49"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0"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1"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2"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109915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81200" y="142875"/>
            <a:ext cx="8229600" cy="928688"/>
          </a:xfrm>
        </p:spPr>
        <p:txBody>
          <a:bodyPr/>
          <a:lstStyle/>
          <a:p>
            <a:pPr eaLnBrk="1" hangingPunct="1"/>
            <a:r>
              <a:rPr lang="ru-RU" altLang="ru-RU" sz="3200"/>
              <a:t>Ассоциативное кодирование Буяновского</a:t>
            </a:r>
            <a:endParaRPr lang="ru-RU" altLang="ru-RU" sz="3200" dirty="0"/>
          </a:p>
        </p:txBody>
      </p:sp>
      <p:sp>
        <p:nvSpPr>
          <p:cNvPr id="32771"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3"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4"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5"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6"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7"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8" name="Прямоугольник 63"/>
          <p:cNvSpPr>
            <a:spLocks noChangeArrowheads="1"/>
          </p:cNvSpPr>
          <p:nvPr/>
        </p:nvSpPr>
        <p:spPr bwMode="auto">
          <a:xfrm>
            <a:off x="2135560" y="1071563"/>
            <a:ext cx="8626475" cy="544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dirty="0">
                <a:latin typeface="Cambria" panose="02040503050406030204" pitchFamily="18" charset="0"/>
              </a:rPr>
              <a:t>..1 1 1 1 0|1 0 1 1 1 0 0 0 0 1 0 1 0 0 1 0 0 0 1 0 1 0 1 0 0 1 0 1 1 1 0</a:t>
            </a:r>
          </a:p>
          <a:p>
            <a:pPr eaLnBrk="1" hangingPunct="1">
              <a:spcBef>
                <a:spcPct val="0"/>
              </a:spcBef>
              <a:buFontTx/>
              <a:buNone/>
            </a:pPr>
            <a:r>
              <a:rPr lang="ru-RU" altLang="ru-RU" sz="1800" dirty="0">
                <a:latin typeface="Cambria" panose="02040503050406030204" pitchFamily="18" charset="0"/>
              </a:rPr>
              <a:t>..1 1 1 1 0 1 0|1 1 1 0 0 0 0 1 0 1 0 0 1 0 0 0 1 0 1 0 1 0 0 1 0 1 1 1 0</a:t>
            </a:r>
          </a:p>
          <a:p>
            <a:pPr eaLnBrk="1">
              <a:spcBef>
                <a:spcPct val="0"/>
              </a:spcBef>
              <a:buFontTx/>
              <a:buNone/>
            </a:pPr>
            <a:r>
              <a:rPr lang="ru-RU" altLang="ru-RU" sz="1800" dirty="0">
                <a:latin typeface="Cambria" panose="02040503050406030204" pitchFamily="18" charset="0"/>
              </a:rPr>
              <a:t>..1 1 1 1 0 1 0 1 1 1 0|0 0 0 1 0 1 0 0 1 0 0 0 1 0 1 0 1 0 0 1 0 1 1 1 0</a:t>
            </a:r>
          </a:p>
          <a:p>
            <a:pPr eaLnBrk="1">
              <a:spcBef>
                <a:spcPct val="0"/>
              </a:spcBef>
              <a:buFontTx/>
              <a:buNone/>
            </a:pPr>
            <a:r>
              <a:rPr lang="ru-RU" altLang="ru-RU" sz="1800" dirty="0">
                <a:latin typeface="Cambria" panose="02040503050406030204" pitchFamily="18" charset="0"/>
              </a:rPr>
              <a:t>..1 1 1 1 0 1 0 1 1 1 0 0|0 0 1 0 1 0 0 1 0 0 0 1 0 1 0 1 0 0 1 0 1 1 1 0 </a:t>
            </a:r>
          </a:p>
          <a:p>
            <a:pPr eaLnBrk="1">
              <a:spcBef>
                <a:spcPct val="0"/>
              </a:spcBef>
              <a:buFontTx/>
              <a:buNone/>
            </a:pPr>
            <a:r>
              <a:rPr lang="ru-RU" altLang="ru-RU" sz="1800" dirty="0">
                <a:latin typeface="Cambria" panose="02040503050406030204" pitchFamily="18" charset="0"/>
              </a:rPr>
              <a:t>..1 1 1 1 0 1 0 1 1 1 0 0 0|0 1 0 1 0 0 1 0 0 0 1 0 1 0 1 0 0 1 0 1 1 1 0</a:t>
            </a:r>
          </a:p>
          <a:p>
            <a:pPr eaLnBrk="1">
              <a:spcBef>
                <a:spcPct val="0"/>
              </a:spcBef>
              <a:buFontTx/>
              <a:buNone/>
            </a:pPr>
            <a:r>
              <a:rPr lang="ru-RU" altLang="ru-RU" sz="1800" dirty="0">
                <a:latin typeface="Cambria" panose="02040503050406030204" pitchFamily="18" charset="0"/>
              </a:rPr>
              <a:t>..1 1 1 1 0 1 0 1 1 1 0 0 0 0|1 0 1 0 0 1 0 0 0 1 0 1 0 1 0 0 1 0 1 1 1 0</a:t>
            </a:r>
          </a:p>
          <a:p>
            <a:pPr eaLnBrk="1">
              <a:spcBef>
                <a:spcPct val="0"/>
              </a:spcBef>
              <a:buFontTx/>
              <a:buNone/>
            </a:pPr>
            <a:r>
              <a:rPr lang="ru-RU" altLang="ru-RU" sz="1800" dirty="0">
                <a:latin typeface="Cambria" panose="02040503050406030204" pitchFamily="18" charset="0"/>
              </a:rPr>
              <a:t>..1 1 1 1 0 1 0 1 1 1 0 0 0 0 1 0|1 0 0 1 0 0 0 1 0 1 0 1 0 0 1 0 1 1 1 0</a:t>
            </a:r>
          </a:p>
          <a:p>
            <a:pPr eaLnBrk="1">
              <a:spcBef>
                <a:spcPct val="0"/>
              </a:spcBef>
              <a:buFontTx/>
              <a:buNone/>
            </a:pPr>
            <a:r>
              <a:rPr lang="ru-RU" altLang="ru-RU" sz="1800" dirty="0">
                <a:latin typeface="Cambria" panose="02040503050406030204" pitchFamily="18" charset="0"/>
              </a:rPr>
              <a:t>..1 1 1 1 0 1 0 1 1 1 0 0 0 0 1 0 1 0|0 1 0 0 0 1 0 1 0 1 0 0 1 0 1 1 1 0</a:t>
            </a:r>
          </a:p>
          <a:p>
            <a:pPr eaLnBrk="1">
              <a:spcBef>
                <a:spcPct val="0"/>
              </a:spcBef>
              <a:buFontTx/>
              <a:buNone/>
            </a:pPr>
            <a:r>
              <a:rPr lang="ru-RU" altLang="ru-RU" sz="1800" dirty="0">
                <a:latin typeface="Cambria" panose="02040503050406030204" pitchFamily="18" charset="0"/>
              </a:rPr>
              <a:t>..1 1 1 1 0 1 0 1 1 1 0 0 0 0 1 0 1 0 0|1 0 0 0 1 0 1 0 1 0 0 1 0 1 1 1 0</a:t>
            </a:r>
          </a:p>
          <a:p>
            <a:pPr eaLnBrk="1">
              <a:spcBef>
                <a:spcPct val="0"/>
              </a:spcBef>
              <a:buFontTx/>
              <a:buNone/>
            </a:pPr>
            <a:r>
              <a:rPr lang="ru-RU" altLang="ru-RU" sz="1800" dirty="0">
                <a:latin typeface="Cambria" panose="02040503050406030204" pitchFamily="18" charset="0"/>
              </a:rPr>
              <a:t>..1 1 1 1 0 1 0 1 1 1 0 0 0 0 1 0 1 0 0 1 0|0 0 1 0 1 0 1 0 0 1 0 1 1 1 0</a:t>
            </a:r>
          </a:p>
          <a:p>
            <a:pPr eaLnBrk="1">
              <a:spcBef>
                <a:spcPct val="0"/>
              </a:spcBef>
              <a:buFontTx/>
              <a:buNone/>
            </a:pPr>
            <a:r>
              <a:rPr lang="ru-RU" altLang="ru-RU" sz="1800" dirty="0">
                <a:latin typeface="Cambria" panose="02040503050406030204" pitchFamily="18" charset="0"/>
              </a:rPr>
              <a:t>..1 1 1 1 0 1 0 1 1 1 0 0 0 0 1 0 1 0 0 1 0 0|0 1 0 1 0 1 0 0 1 0 1 1 1 0</a:t>
            </a:r>
          </a:p>
          <a:p>
            <a:pPr eaLnBrk="1">
              <a:spcBef>
                <a:spcPct val="0"/>
              </a:spcBef>
              <a:buFontTx/>
              <a:buNone/>
            </a:pPr>
            <a:r>
              <a:rPr lang="ru-RU" altLang="ru-RU" sz="1800" dirty="0">
                <a:latin typeface="Cambria" panose="02040503050406030204" pitchFamily="18" charset="0"/>
              </a:rPr>
              <a:t>..1 1 1 1 0 1 0 1 1 1 0 0 0 0 1 0 1 0 0 1 0 0 0|1 0 1 0 1 0 0 1 0 1 1 1 0</a:t>
            </a:r>
          </a:p>
          <a:p>
            <a:pPr eaLnBrk="1">
              <a:spcBef>
                <a:spcPct val="0"/>
              </a:spcBef>
              <a:buFontTx/>
              <a:buNone/>
            </a:pPr>
            <a:r>
              <a:rPr lang="ru-RU" altLang="ru-RU" sz="1800" dirty="0">
                <a:latin typeface="Cambria" panose="02040503050406030204" pitchFamily="18" charset="0"/>
              </a:rPr>
              <a:t>..1 1 1 1 0 1 0 1 1 1 0 0 0 0 1 0 1 0 0 1 0 0 0 1 0|1 0 1 0 0 1 0 1 1 1 0</a:t>
            </a:r>
          </a:p>
          <a:p>
            <a:pPr eaLnBrk="1">
              <a:spcBef>
                <a:spcPct val="0"/>
              </a:spcBef>
              <a:buFontTx/>
              <a:buNone/>
            </a:pPr>
            <a:r>
              <a:rPr lang="ru-RU" altLang="ru-RU" sz="1800" dirty="0">
                <a:latin typeface="Cambria" panose="02040503050406030204" pitchFamily="18" charset="0"/>
              </a:rPr>
              <a:t>..1 1 1 1 0 1 0 1 1 1 0 0 0 0 1 0 1 0 0 1 0 0 0 1 0 1 0|1 0 0 1 0 1 1 1 0</a:t>
            </a:r>
          </a:p>
          <a:p>
            <a:pPr eaLnBrk="1">
              <a:spcBef>
                <a:spcPct val="0"/>
              </a:spcBef>
              <a:buFontTx/>
              <a:buNone/>
            </a:pPr>
            <a:r>
              <a:rPr lang="ru-RU" altLang="ru-RU" sz="1800" dirty="0">
                <a:latin typeface="Cambria" panose="02040503050406030204" pitchFamily="18" charset="0"/>
              </a:rPr>
              <a:t>..1 1 1 1 0 1 0 1 1 1 0 0 0 0 1 0 1 0 0 1 0 0 0 1 0 1 0 1 0|0 1 0 1 1 1 0</a:t>
            </a:r>
          </a:p>
          <a:p>
            <a:pPr eaLnBrk="1">
              <a:spcBef>
                <a:spcPct val="0"/>
              </a:spcBef>
              <a:buFontTx/>
              <a:buNone/>
            </a:pPr>
            <a:r>
              <a:rPr lang="ru-RU" altLang="ru-RU" sz="1800" dirty="0">
                <a:latin typeface="Cambria" panose="02040503050406030204" pitchFamily="18" charset="0"/>
              </a:rPr>
              <a:t>..1 1 1 1 0 1 0 1 1 1 0 0 0 0 1 0 1 0 0 1 0 0 0 1 0 1 0 1 0 0|1 0 1 1 1 0</a:t>
            </a:r>
          </a:p>
          <a:p>
            <a:pPr eaLnBrk="1">
              <a:spcBef>
                <a:spcPct val="0"/>
              </a:spcBef>
              <a:buFontTx/>
              <a:buNone/>
            </a:pPr>
            <a:r>
              <a:rPr lang="ru-RU" altLang="ru-RU" sz="1800" u="sng" dirty="0">
                <a:latin typeface="Cambria" panose="02040503050406030204" pitchFamily="18" charset="0"/>
              </a:rPr>
              <a:t>..1 1 1 1 0 1 0 1 1 1 0 0 0 0 1 0 1 0 0 1 0 0 0 1 0 1 0 1 0 0 1 0|1 1 1 0		</a:t>
            </a:r>
          </a:p>
          <a:p>
            <a:pPr eaLnBrk="1">
              <a:spcBef>
                <a:spcPct val="0"/>
              </a:spcBef>
              <a:buFontTx/>
              <a:buNone/>
            </a:pPr>
            <a:r>
              <a:rPr lang="ru-RU" altLang="ru-RU" sz="1800" dirty="0">
                <a:solidFill>
                  <a:srgbClr val="C00000"/>
                </a:solidFill>
                <a:latin typeface="Cambria" panose="02040503050406030204" pitchFamily="18" charset="0"/>
              </a:rPr>
              <a:t>..1 1 1 1 0 1 0 1 1 1 0 0 0 0 1 0 1 0 0 1 0 0 0 1 0 1 0 1 0 0 1 0 1 1 1 0|0 1 0 0 0 1 0 1 1 1..</a:t>
            </a:r>
          </a:p>
          <a:p>
            <a:pPr eaLnBrk="1">
              <a:lnSpc>
                <a:spcPct val="150000"/>
              </a:lnSpc>
              <a:spcBef>
                <a:spcPct val="0"/>
              </a:spcBef>
              <a:buFontTx/>
              <a:buNone/>
            </a:pPr>
            <a:r>
              <a:rPr lang="ru-RU" altLang="ru-RU" sz="1800" dirty="0">
                <a:latin typeface="Cambria" panose="02040503050406030204" pitchFamily="18" charset="0"/>
              </a:rPr>
              <a:t>(максимальная длина предыстории ограничивается некоторым числом </a:t>
            </a:r>
            <a:r>
              <a:rPr lang="ru-RU" altLang="ru-RU" sz="1800" dirty="0" err="1">
                <a:latin typeface="Cambria" panose="02040503050406030204" pitchFamily="18" charset="0"/>
              </a:rPr>
              <a:t>N</a:t>
            </a:r>
            <a:r>
              <a:rPr lang="ru-RU" altLang="ru-RU" sz="1800" dirty="0">
                <a:latin typeface="Cambria" panose="02040503050406030204" pitchFamily="18" charset="0"/>
              </a:rPr>
              <a:t>)</a:t>
            </a:r>
          </a:p>
        </p:txBody>
      </p:sp>
      <p:sp>
        <p:nvSpPr>
          <p:cNvPr id="2" name="Номер слайда 1">
            <a:extLst>
              <a:ext uri="{FF2B5EF4-FFF2-40B4-BE49-F238E27FC236}">
                <a16:creationId xmlns:a16="http://schemas.microsoft.com/office/drawing/2014/main" id="{96C8195F-33E5-0D4B-B66F-C4A506E08066}"/>
              </a:ext>
            </a:extLst>
          </p:cNvPr>
          <p:cNvSpPr>
            <a:spLocks noGrp="1"/>
          </p:cNvSpPr>
          <p:nvPr>
            <p:ph type="sldNum" sz="quarter" idx="12"/>
          </p:nvPr>
        </p:nvSpPr>
        <p:spPr/>
        <p:txBody>
          <a:bodyPr/>
          <a:lstStyle/>
          <a:p>
            <a:pPr>
              <a:defRPr/>
            </a:pPr>
            <a:fld id="{6F4E816A-55D9-470B-B890-87BE52ECB9E1}" type="slidenum">
              <a:rPr lang="ru-RU" altLang="ru-RU" smtClean="0"/>
              <a:pPr>
                <a:defRPr/>
              </a:pPr>
              <a:t>17</a:t>
            </a:fld>
            <a:endParaRPr lang="ru-RU" altLang="ru-RU"/>
          </a:p>
        </p:txBody>
      </p:sp>
    </p:spTree>
    <p:extLst>
      <p:ext uri="{BB962C8B-B14F-4D97-AF65-F5344CB8AC3E}">
        <p14:creationId xmlns:p14="http://schemas.microsoft.com/office/powerpoint/2010/main" val="158014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274638"/>
            <a:ext cx="10972800" cy="1143000"/>
          </a:xfrm>
        </p:spPr>
        <p:txBody>
          <a:bodyPr/>
          <a:lstStyle/>
          <a:p>
            <a:r>
              <a:rPr lang="ru-RU" altLang="ru-RU"/>
              <a:t>Ассоциативное кодирование Буяновского</a:t>
            </a:r>
            <a:endParaRPr lang="ru-RU" altLang="ru-RU" dirty="0"/>
          </a:p>
        </p:txBody>
      </p:sp>
      <p:sp>
        <p:nvSpPr>
          <p:cNvPr id="3" name="Объект 2"/>
          <p:cNvSpPr>
            <a:spLocks noGrp="1"/>
          </p:cNvSpPr>
          <p:nvPr>
            <p:ph idx="1"/>
          </p:nvPr>
        </p:nvSpPr>
        <p:spPr>
          <a:xfrm>
            <a:off x="609600" y="1600201"/>
            <a:ext cx="10972800" cy="4525963"/>
          </a:xfrm>
        </p:spPr>
        <p:txBody>
          <a:bodyPr>
            <a:normAutofit fontScale="92500" lnSpcReduction="10000"/>
          </a:bodyPr>
          <a:lstStyle/>
          <a:p>
            <a:pPr marL="514350" indent="-514350">
              <a:buFont typeface="+mj-lt"/>
              <a:buAutoNum type="arabicPeriod"/>
            </a:pPr>
            <a:r>
              <a:rPr lang="ru-RU" altLang="ru-RU" dirty="0"/>
              <a:t>Полученные последовательности упорядочиваются по возрастанию лексикографического порядка </a:t>
            </a:r>
            <a:r>
              <a:rPr lang="ru-RU" altLang="ru-RU" i="1" dirty="0"/>
              <a:t>предыстории</a:t>
            </a:r>
            <a:r>
              <a:rPr lang="ru-RU" altLang="ru-RU" dirty="0"/>
              <a:t> (справа налево). </a:t>
            </a:r>
          </a:p>
          <a:p>
            <a:pPr lvl="1"/>
            <a:r>
              <a:rPr lang="ru-RU" altLang="ru-RU" dirty="0"/>
              <a:t>пакуемой строке (с ее предысторией) присваивается номер 0, от нее номера вверх возрастают, а вниз убывают</a:t>
            </a:r>
          </a:p>
          <a:p>
            <a:pPr lvl="1"/>
            <a:r>
              <a:rPr lang="ru-RU" altLang="ru-RU" dirty="0"/>
              <a:t>этот список называют левосторонним ассоциативным списком или </a:t>
            </a:r>
            <a:r>
              <a:rPr lang="ru-RU" altLang="ru-RU" i="1" dirty="0"/>
              <a:t>«воронкой аналогий»</a:t>
            </a:r>
            <a:r>
              <a:rPr lang="ru-RU" altLang="ru-RU" dirty="0"/>
              <a:t> в терминологии автора алгоритма</a:t>
            </a:r>
            <a:endParaRPr lang="ru-RU" dirty="0"/>
          </a:p>
          <a:p>
            <a:pPr marL="514350" indent="-514350">
              <a:buFont typeface="+mj-lt"/>
              <a:buAutoNum type="arabicPeriod"/>
            </a:pPr>
            <a:r>
              <a:rPr lang="ru-RU" dirty="0"/>
              <a:t>Затем этот список переупорядочивается в лексикографическом порядке </a:t>
            </a:r>
            <a:r>
              <a:rPr lang="ru-RU" i="1" dirty="0" err="1"/>
              <a:t>постистории</a:t>
            </a:r>
            <a:r>
              <a:rPr lang="ru-RU" dirty="0"/>
              <a:t> (слева направо)</a:t>
            </a:r>
          </a:p>
        </p:txBody>
      </p:sp>
      <p:sp>
        <p:nvSpPr>
          <p:cNvPr id="2" name="Номер слайда 1">
            <a:extLst>
              <a:ext uri="{FF2B5EF4-FFF2-40B4-BE49-F238E27FC236}">
                <a16:creationId xmlns:a16="http://schemas.microsoft.com/office/drawing/2014/main" id="{79843D1A-08FA-5E41-972E-D438AD266DB8}"/>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18</a:t>
            </a:fld>
            <a:endParaRPr lang="ru-RU" altLang="ru-RU"/>
          </a:p>
        </p:txBody>
      </p:sp>
      <p:sp>
        <p:nvSpPr>
          <p:cNvPr id="3379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3757790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142875"/>
            <a:ext cx="8229600" cy="928688"/>
          </a:xfrm>
        </p:spPr>
        <p:txBody>
          <a:bodyPr/>
          <a:lstStyle/>
          <a:p>
            <a:pPr eaLnBrk="1" hangingPunct="1"/>
            <a:r>
              <a:rPr lang="ru-RU" altLang="ru-RU" sz="3200"/>
              <a:t>Ассоциативное кодирование Буяновского</a:t>
            </a:r>
            <a:endParaRPr lang="ru-RU" altLang="ru-RU" sz="3200" dirty="0"/>
          </a:p>
        </p:txBody>
      </p:sp>
      <p:sp>
        <p:nvSpPr>
          <p:cNvPr id="34819"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0"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1"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2"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3"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4"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5"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2" name="Таблица 1"/>
          <p:cNvGraphicFramePr>
            <a:graphicFrameLocks noGrp="1"/>
          </p:cNvGraphicFramePr>
          <p:nvPr>
            <p:extLst>
              <p:ext uri="{D42A27DB-BD31-4B8C-83A1-F6EECF244321}">
                <p14:modId xmlns:p14="http://schemas.microsoft.com/office/powerpoint/2010/main" val="2033776010"/>
              </p:ext>
            </p:extLst>
          </p:nvPr>
        </p:nvGraphicFramePr>
        <p:xfrm>
          <a:off x="1199456" y="956101"/>
          <a:ext cx="9793088" cy="5596128"/>
        </p:xfrm>
        <a:graphic>
          <a:graphicData uri="http://schemas.openxmlformats.org/drawingml/2006/table">
            <a:tbl>
              <a:tblPr bandRow="1">
                <a:tableStyleId>{5940675A-B579-460E-94D1-54222C63F5DA}</a:tableStyleId>
              </a:tblPr>
              <a:tblGrid>
                <a:gridCol w="538360">
                  <a:extLst>
                    <a:ext uri="{9D8B030D-6E8A-4147-A177-3AD203B41FA5}">
                      <a16:colId xmlns:a16="http://schemas.microsoft.com/office/drawing/2014/main" val="20000"/>
                    </a:ext>
                  </a:extLst>
                </a:gridCol>
                <a:gridCol w="5037578">
                  <a:extLst>
                    <a:ext uri="{9D8B030D-6E8A-4147-A177-3AD203B41FA5}">
                      <a16:colId xmlns:a16="http://schemas.microsoft.com/office/drawing/2014/main" val="20001"/>
                    </a:ext>
                  </a:extLst>
                </a:gridCol>
                <a:gridCol w="4217150">
                  <a:extLst>
                    <a:ext uri="{9D8B030D-6E8A-4147-A177-3AD203B41FA5}">
                      <a16:colId xmlns:a16="http://schemas.microsoft.com/office/drawing/2014/main" val="20002"/>
                    </a:ext>
                  </a:extLst>
                </a:gridCol>
              </a:tblGrid>
              <a:tr h="213392">
                <a:tc>
                  <a:txBody>
                    <a:bodyPr/>
                    <a:lstStyle/>
                    <a:p>
                      <a:pPr algn="ctr">
                        <a:lnSpc>
                          <a:spcPct val="80000"/>
                        </a:lnSpc>
                      </a:pPr>
                      <a:r>
                        <a:rPr lang="ru-RU" sz="1800" dirty="0">
                          <a:latin typeface="Cambria" panose="020405030504060302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13392">
                <a:tc>
                  <a:txBody>
                    <a:bodyPr/>
                    <a:lstStyle/>
                    <a:p>
                      <a:pPr algn="ctr">
                        <a:lnSpc>
                          <a:spcPct val="80000"/>
                        </a:lnSpc>
                      </a:pPr>
                      <a:r>
                        <a:rPr lang="ru-RU" sz="1800" dirty="0">
                          <a:latin typeface="Cambria" panose="020405030504060302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3392">
                <a:tc>
                  <a:txBody>
                    <a:bodyPr/>
                    <a:lstStyle/>
                    <a:p>
                      <a:pPr algn="ctr">
                        <a:lnSpc>
                          <a:spcPct val="80000"/>
                        </a:lnSpc>
                      </a:pPr>
                      <a:r>
                        <a:rPr lang="ru-RU" sz="1800" dirty="0">
                          <a:latin typeface="Cambria" panose="0204050305040603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3392">
                <a:tc>
                  <a:txBody>
                    <a:bodyPr/>
                    <a:lstStyle/>
                    <a:p>
                      <a:pPr algn="ctr">
                        <a:lnSpc>
                          <a:spcPct val="80000"/>
                        </a:lnSpc>
                      </a:pPr>
                      <a:r>
                        <a:rPr lang="ru-RU" sz="1800" dirty="0">
                          <a:latin typeface="Cambria" panose="0204050305040603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3392">
                <a:tc>
                  <a:txBody>
                    <a:bodyPr/>
                    <a:lstStyle/>
                    <a:p>
                      <a:pPr algn="ctr">
                        <a:lnSpc>
                          <a:spcPct val="80000"/>
                        </a:lnSpc>
                      </a:pPr>
                      <a:r>
                        <a:rPr lang="ru-RU" sz="1800" dirty="0">
                          <a:latin typeface="Cambria" panose="0204050305040603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3392">
                <a:tc>
                  <a:txBody>
                    <a:bodyPr/>
                    <a:lstStyle/>
                    <a:p>
                      <a:pPr algn="ctr">
                        <a:lnSpc>
                          <a:spcPct val="80000"/>
                        </a:lnSpc>
                      </a:pPr>
                      <a:r>
                        <a:rPr lang="ru-RU" sz="1800" dirty="0">
                          <a:latin typeface="Cambria" panose="0204050305040603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11101011100001010010001010100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3392">
                <a:tc>
                  <a:txBody>
                    <a:bodyPr/>
                    <a:lstStyle/>
                    <a:p>
                      <a:pPr algn="ctr">
                        <a:lnSpc>
                          <a:spcPct val="80000"/>
                        </a:lnSpc>
                      </a:pPr>
                      <a:r>
                        <a:rPr lang="ru-RU" sz="1800" dirty="0">
                          <a:latin typeface="Cambria" panose="0204050305040603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3392">
                <a:tc>
                  <a:txBody>
                    <a:bodyPr/>
                    <a:lstStyle/>
                    <a:p>
                      <a:pPr algn="ctr">
                        <a:lnSpc>
                          <a:spcPct val="80000"/>
                        </a:lnSpc>
                      </a:pPr>
                      <a:r>
                        <a:rPr lang="ru-RU" sz="1800" dirty="0">
                          <a:latin typeface="Cambria" panose="0204050305040603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3392">
                <a:tc>
                  <a:txBody>
                    <a:bodyPr/>
                    <a:lstStyle/>
                    <a:p>
                      <a:pPr algn="ctr">
                        <a:lnSpc>
                          <a:spcPct val="80000"/>
                        </a:lnSpc>
                      </a:pPr>
                      <a:r>
                        <a:rPr lang="ru-RU" sz="1800" dirty="0">
                          <a:latin typeface="Cambria" panose="0204050305040603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13392">
                <a:tc>
                  <a:txBody>
                    <a:bodyPr/>
                    <a:lstStyle/>
                    <a:p>
                      <a:pPr algn="ctr">
                        <a:lnSpc>
                          <a:spcPct val="80000"/>
                        </a:lnSpc>
                      </a:pPr>
                      <a:r>
                        <a:rPr lang="ru-RU" sz="1800" dirty="0">
                          <a:latin typeface="Cambria" panose="0204050305040603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13392">
                <a:tc>
                  <a:txBody>
                    <a:bodyPr/>
                    <a:lstStyle/>
                    <a:p>
                      <a:pPr algn="ctr">
                        <a:lnSpc>
                          <a:spcPct val="80000"/>
                        </a:lnSpc>
                      </a:pPr>
                      <a:r>
                        <a:rPr lang="ru-RU" sz="1800" dirty="0">
                          <a:latin typeface="Cambria" panose="0204050305040603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11110101110000101001000101010010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13392">
                <a:tc>
                  <a:txBody>
                    <a:bodyPr/>
                    <a:lstStyle/>
                    <a:p>
                      <a:pPr algn="ctr">
                        <a:lnSpc>
                          <a:spcPct val="80000"/>
                        </a:lnSpc>
                      </a:pPr>
                      <a:r>
                        <a:rPr lang="ru-RU" sz="1800" dirty="0">
                          <a:latin typeface="Cambria" panose="0204050305040603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13392">
                <a:tc>
                  <a:txBody>
                    <a:bodyPr/>
                    <a:lstStyle/>
                    <a:p>
                      <a:pPr algn="ctr">
                        <a:lnSpc>
                          <a:spcPct val="80000"/>
                        </a:lnSpc>
                      </a:pPr>
                      <a:r>
                        <a:rPr lang="ru-RU" sz="1800" dirty="0">
                          <a:latin typeface="Cambria"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13392">
                <a:tc>
                  <a:txBody>
                    <a:bodyPr/>
                    <a:lstStyle/>
                    <a:p>
                      <a:pPr algn="ctr">
                        <a:lnSpc>
                          <a:spcPct val="80000"/>
                        </a:lnSpc>
                      </a:pPr>
                      <a:r>
                        <a:rPr lang="ru-RU" sz="1800" dirty="0">
                          <a:latin typeface="Cambria"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13392">
                <a:tc>
                  <a:txBody>
                    <a:bodyPr/>
                    <a:lstStyle/>
                    <a:p>
                      <a:pPr algn="ctr">
                        <a:lnSpc>
                          <a:spcPct val="80000"/>
                        </a:lnSpc>
                      </a:pPr>
                      <a:r>
                        <a:rPr lang="ru-RU" sz="1800"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11100001010010001010100101110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13392">
                <a:tc>
                  <a:txBody>
                    <a:bodyPr/>
                    <a:lstStyle/>
                    <a:p>
                      <a:pPr algn="ctr">
                        <a:lnSpc>
                          <a:spcPct val="80000"/>
                        </a:lnSpc>
                      </a:pPr>
                      <a:r>
                        <a:rPr lang="ru-RU" sz="1800" b="0" dirty="0">
                          <a:solidFill>
                            <a:srgbClr val="C00000"/>
                          </a:solidFill>
                          <a:effectLst/>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b="0" kern="1200" dirty="0">
                          <a:solidFill>
                            <a:srgbClr val="C00000"/>
                          </a:solidFill>
                          <a:effectLst/>
                          <a:latin typeface="Cambria" panose="02040503050406030204" pitchFamily="18" charset="0"/>
                        </a:rPr>
                        <a:t>111101011100001010010001010100101110</a:t>
                      </a:r>
                      <a:endParaRPr lang="ru-RU" sz="1800" b="0" dirty="0">
                        <a:solidFill>
                          <a:srgbClr val="C00000"/>
                        </a:solidFill>
                        <a:effectLst/>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b="0" kern="1200" dirty="0">
                          <a:solidFill>
                            <a:srgbClr val="C00000"/>
                          </a:solidFill>
                          <a:effectLst/>
                          <a:latin typeface="Cambria" panose="02040503050406030204" pitchFamily="18" charset="0"/>
                        </a:rPr>
                        <a:t>0100010111</a:t>
                      </a:r>
                      <a:endParaRPr lang="ru-RU" sz="1800" b="0" dirty="0">
                        <a:solidFill>
                          <a:srgbClr val="C00000"/>
                        </a:solidFill>
                        <a:effectLst/>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13392">
                <a:tc>
                  <a:txBody>
                    <a:bodyPr/>
                    <a:lstStyle/>
                    <a:p>
                      <a:pPr algn="ctr">
                        <a:lnSpc>
                          <a:spcPct val="80000"/>
                        </a:lnSpc>
                      </a:pPr>
                      <a:r>
                        <a:rPr lang="ru-RU" sz="1800"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213392">
                <a:tc>
                  <a:txBody>
                    <a:bodyPr/>
                    <a:lstStyle/>
                    <a:p>
                      <a:pPr algn="ctr">
                        <a:lnSpc>
                          <a:spcPct val="80000"/>
                        </a:lnSpc>
                      </a:pPr>
                      <a:r>
                        <a:rPr lang="ru-RU" sz="1800" dirty="0">
                          <a:latin typeface="Cambria"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1011100001010010001010100101110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bl>
          </a:graphicData>
        </a:graphic>
      </p:graphicFrame>
      <p:sp>
        <p:nvSpPr>
          <p:cNvPr id="7" name="Номер слайда 6">
            <a:extLst>
              <a:ext uri="{FF2B5EF4-FFF2-40B4-BE49-F238E27FC236}">
                <a16:creationId xmlns:a16="http://schemas.microsoft.com/office/drawing/2014/main" id="{0F33F5A7-1B06-9540-B29E-E30AD57329AC}"/>
              </a:ext>
            </a:extLst>
          </p:cNvPr>
          <p:cNvSpPr>
            <a:spLocks noGrp="1"/>
          </p:cNvSpPr>
          <p:nvPr>
            <p:ph type="sldNum" sz="quarter" idx="12"/>
          </p:nvPr>
        </p:nvSpPr>
        <p:spPr/>
        <p:txBody>
          <a:bodyPr/>
          <a:lstStyle/>
          <a:p>
            <a:pPr>
              <a:defRPr/>
            </a:pPr>
            <a:fld id="{6F4E816A-55D9-470B-B890-87BE52ECB9E1}" type="slidenum">
              <a:rPr lang="ru-RU" altLang="ru-RU" smtClean="0"/>
              <a:pPr>
                <a:defRPr/>
              </a:pPr>
              <a:t>19</a:t>
            </a:fld>
            <a:endParaRPr lang="ru-RU" altLang="ru-RU"/>
          </a:p>
        </p:txBody>
      </p:sp>
    </p:spTree>
    <p:extLst>
      <p:ext uri="{BB962C8B-B14F-4D97-AF65-F5344CB8AC3E}">
        <p14:creationId xmlns:p14="http://schemas.microsoft.com/office/powerpoint/2010/main" val="404109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3600"/>
              <a:t>Контекстные методы кодирования</a:t>
            </a:r>
            <a:endParaRPr lang="ru-RU" sz="3600" dirty="0"/>
          </a:p>
        </p:txBody>
      </p:sp>
      <p:sp>
        <p:nvSpPr>
          <p:cNvPr id="3" name="Объект 2"/>
          <p:cNvSpPr>
            <a:spLocks noGrp="1"/>
          </p:cNvSpPr>
          <p:nvPr>
            <p:ph idx="1"/>
          </p:nvPr>
        </p:nvSpPr>
        <p:spPr/>
        <p:txBody>
          <a:bodyPr/>
          <a:lstStyle/>
          <a:p>
            <a:r>
              <a:rPr lang="ru-RU" sz="2400" dirty="0"/>
              <a:t>Рассматривают зависимости между последовательностью символов, предшествующих кодируемому (</a:t>
            </a:r>
            <a:r>
              <a:rPr lang="ru-RU" sz="2400" u="sng" dirty="0"/>
              <a:t>левосторонний контекст</a:t>
            </a:r>
            <a:r>
              <a:rPr lang="ru-RU" sz="2400" dirty="0"/>
              <a:t>), и последовательность символов за кодируемым (</a:t>
            </a:r>
            <a:r>
              <a:rPr lang="ru-RU" sz="2400" u="sng" dirty="0"/>
              <a:t>правосторонний контекст</a:t>
            </a:r>
            <a:r>
              <a:rPr lang="ru-RU" sz="2400" dirty="0"/>
              <a:t>).</a:t>
            </a:r>
          </a:p>
          <a:p>
            <a:endParaRPr lang="ru-RU" sz="2400" dirty="0"/>
          </a:p>
          <a:p>
            <a:pPr marL="457200" indent="-457200">
              <a:buFont typeface="+mj-lt"/>
              <a:buAutoNum type="arabicPeriod"/>
            </a:pPr>
            <a:r>
              <a:rPr lang="ru-RU" sz="2400" u="sng" dirty="0"/>
              <a:t>Метод </a:t>
            </a:r>
            <a:r>
              <a:rPr lang="ru-RU" sz="2400" u="sng" dirty="0" err="1"/>
              <a:t>Барроуза</a:t>
            </a:r>
            <a:r>
              <a:rPr lang="ru-RU" sz="2400" u="sng" dirty="0"/>
              <a:t>-Уиллера</a:t>
            </a:r>
            <a:r>
              <a:rPr lang="ru-RU" sz="2400" dirty="0"/>
              <a:t> (</a:t>
            </a:r>
            <a:r>
              <a:rPr lang="en-US" sz="2400" dirty="0"/>
              <a:t>BWT</a:t>
            </a:r>
            <a:r>
              <a:rPr lang="ru-RU" sz="2400" dirty="0"/>
              <a:t>) применяется для блока, причём его размер должен быть большим (тысячи символов)</a:t>
            </a:r>
          </a:p>
          <a:p>
            <a:pPr marL="457200" indent="-457200">
              <a:buFont typeface="+mj-lt"/>
              <a:buAutoNum type="arabicPeriod"/>
            </a:pPr>
            <a:r>
              <a:rPr lang="ru-RU" sz="2400" u="sng" dirty="0"/>
              <a:t>Ассоциативное кодирование </a:t>
            </a:r>
            <a:r>
              <a:rPr lang="ru-RU" sz="2400" u="sng" dirty="0" err="1"/>
              <a:t>Буяновского</a:t>
            </a:r>
            <a:r>
              <a:rPr lang="ru-RU" sz="2400" dirty="0"/>
              <a:t> (</a:t>
            </a:r>
            <a:r>
              <a:rPr lang="en-US" sz="2400" dirty="0"/>
              <a:t>ACB</a:t>
            </a:r>
            <a:r>
              <a:rPr lang="ru-RU" sz="2400" dirty="0"/>
              <a:t>) может применяться в поточном режиме</a:t>
            </a:r>
          </a:p>
        </p:txBody>
      </p:sp>
      <p:sp>
        <p:nvSpPr>
          <p:cNvPr id="4" name="Номер слайда 3">
            <a:extLst>
              <a:ext uri="{FF2B5EF4-FFF2-40B4-BE49-F238E27FC236}">
                <a16:creationId xmlns:a16="http://schemas.microsoft.com/office/drawing/2014/main" id="{5BBF5A97-AE9E-AA47-9F2E-A11871DACD4D}"/>
              </a:ext>
            </a:extLst>
          </p:cNvPr>
          <p:cNvSpPr>
            <a:spLocks noGrp="1"/>
          </p:cNvSpPr>
          <p:nvPr>
            <p:ph type="sldNum" sz="quarter" idx="12"/>
          </p:nvPr>
        </p:nvSpPr>
        <p:spPr/>
        <p:txBody>
          <a:bodyPr/>
          <a:lstStyle/>
          <a:p>
            <a:pPr>
              <a:defRPr/>
            </a:pPr>
            <a:fld id="{6F4E816A-55D9-470B-B890-87BE52ECB9E1}" type="slidenum">
              <a:rPr lang="ru-RU" altLang="ru-RU" smtClean="0"/>
              <a:pPr>
                <a:defRPr/>
              </a:pPr>
              <a:t>2</a:t>
            </a:fld>
            <a:endParaRPr lang="ru-RU" altLang="ru-RU" dirty="0"/>
          </a:p>
        </p:txBody>
      </p:sp>
    </p:spTree>
    <p:extLst>
      <p:ext uri="{BB962C8B-B14F-4D97-AF65-F5344CB8AC3E}">
        <p14:creationId xmlns:p14="http://schemas.microsoft.com/office/powerpoint/2010/main" val="383037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42875"/>
            <a:ext cx="8229600" cy="928688"/>
          </a:xfrm>
        </p:spPr>
        <p:txBody>
          <a:bodyPr/>
          <a:lstStyle/>
          <a:p>
            <a:pPr eaLnBrk="1" hangingPunct="1"/>
            <a:r>
              <a:rPr lang="ru-RU" altLang="ru-RU" sz="3200"/>
              <a:t>Ассоциативное кодирование Буяновского</a:t>
            </a:r>
            <a:endParaRPr lang="ru-RU" altLang="ru-RU" sz="3200" dirty="0"/>
          </a:p>
        </p:txBody>
      </p:sp>
      <p:sp>
        <p:nvSpPr>
          <p:cNvPr id="35843"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4"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5"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6"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7"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8"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9"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11" name="Таблица 10"/>
          <p:cNvGraphicFramePr>
            <a:graphicFrameLocks noGrp="1"/>
          </p:cNvGraphicFramePr>
          <p:nvPr>
            <p:extLst>
              <p:ext uri="{D42A27DB-BD31-4B8C-83A1-F6EECF244321}">
                <p14:modId xmlns:p14="http://schemas.microsoft.com/office/powerpoint/2010/main" val="3364268845"/>
              </p:ext>
            </p:extLst>
          </p:nvPr>
        </p:nvGraphicFramePr>
        <p:xfrm>
          <a:off x="1199456" y="980728"/>
          <a:ext cx="9793088" cy="5596128"/>
        </p:xfrm>
        <a:graphic>
          <a:graphicData uri="http://schemas.openxmlformats.org/drawingml/2006/table">
            <a:tbl>
              <a:tblPr bandRow="1">
                <a:tableStyleId>{5940675A-B579-460E-94D1-54222C63F5DA}</a:tableStyleId>
              </a:tblPr>
              <a:tblGrid>
                <a:gridCol w="538360">
                  <a:extLst>
                    <a:ext uri="{9D8B030D-6E8A-4147-A177-3AD203B41FA5}">
                      <a16:colId xmlns:a16="http://schemas.microsoft.com/office/drawing/2014/main" val="20000"/>
                    </a:ext>
                  </a:extLst>
                </a:gridCol>
                <a:gridCol w="5037578">
                  <a:extLst>
                    <a:ext uri="{9D8B030D-6E8A-4147-A177-3AD203B41FA5}">
                      <a16:colId xmlns:a16="http://schemas.microsoft.com/office/drawing/2014/main" val="20001"/>
                    </a:ext>
                  </a:extLst>
                </a:gridCol>
                <a:gridCol w="4217150">
                  <a:extLst>
                    <a:ext uri="{9D8B030D-6E8A-4147-A177-3AD203B41FA5}">
                      <a16:colId xmlns:a16="http://schemas.microsoft.com/office/drawing/2014/main" val="20002"/>
                    </a:ext>
                  </a:extLst>
                </a:gridCol>
              </a:tblGrid>
              <a:tr h="292472">
                <a:tc>
                  <a:txBody>
                    <a:bodyPr/>
                    <a:lstStyle/>
                    <a:p>
                      <a:pPr algn="ctr">
                        <a:lnSpc>
                          <a:spcPct val="80000"/>
                        </a:lnSpc>
                      </a:pPr>
                      <a:r>
                        <a:rPr lang="ru-RU" sz="1800"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2472">
                <a:tc>
                  <a:txBody>
                    <a:bodyPr/>
                    <a:lstStyle/>
                    <a:p>
                      <a:pPr algn="ctr">
                        <a:lnSpc>
                          <a:spcPct val="80000"/>
                        </a:lnSpc>
                      </a:pPr>
                      <a:r>
                        <a:rPr lang="ru-RU" sz="1800" dirty="0">
                          <a:latin typeface="Cambria" panose="020405030504060302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2472">
                <a:tc>
                  <a:txBody>
                    <a:bodyPr/>
                    <a:lstStyle/>
                    <a:p>
                      <a:pPr algn="ctr">
                        <a:lnSpc>
                          <a:spcPct val="80000"/>
                        </a:lnSpc>
                      </a:pPr>
                      <a:r>
                        <a:rPr lang="ru-RU" sz="1800" dirty="0">
                          <a:latin typeface="Cambria" panose="020405030504060302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2472">
                <a:tc>
                  <a:txBody>
                    <a:bodyPr/>
                    <a:lstStyle/>
                    <a:p>
                      <a:pPr algn="ctr">
                        <a:lnSpc>
                          <a:spcPct val="80000"/>
                        </a:lnSpc>
                      </a:pPr>
                      <a:r>
                        <a:rPr lang="ru-RU" sz="1800" dirty="0">
                          <a:latin typeface="Cambria" panose="0204050305040603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2472">
                <a:tc>
                  <a:txBody>
                    <a:bodyPr/>
                    <a:lstStyle/>
                    <a:p>
                      <a:pPr algn="ctr">
                        <a:lnSpc>
                          <a:spcPct val="80000"/>
                        </a:lnSpc>
                      </a:pPr>
                      <a:r>
                        <a:rPr lang="ru-RU" sz="1800" b="0" dirty="0">
                          <a:solidFill>
                            <a:srgbClr val="C00000"/>
                          </a:solidFill>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b="0" kern="1200" dirty="0">
                          <a:solidFill>
                            <a:srgbClr val="C00000"/>
                          </a:solidFill>
                          <a:latin typeface="Cambria" panose="02040503050406030204" pitchFamily="18" charset="0"/>
                        </a:rPr>
                        <a:t>111101011100001010010001010100101110</a:t>
                      </a: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b="0" kern="1200" dirty="0">
                          <a:solidFill>
                            <a:srgbClr val="C00000"/>
                          </a:solidFill>
                          <a:latin typeface="Cambria" panose="02040503050406030204" pitchFamily="18" charset="0"/>
                        </a:rPr>
                        <a:t>0100010111</a:t>
                      </a: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2472">
                <a:tc>
                  <a:txBody>
                    <a:bodyPr/>
                    <a:lstStyle/>
                    <a:p>
                      <a:pPr algn="ctr">
                        <a:lnSpc>
                          <a:spcPct val="80000"/>
                        </a:lnSpc>
                      </a:pPr>
                      <a:r>
                        <a:rPr lang="ru-RU" sz="1800" dirty="0">
                          <a:latin typeface="Cambria" panose="0204050305040603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2472">
                <a:tc>
                  <a:txBody>
                    <a:bodyPr/>
                    <a:lstStyle/>
                    <a:p>
                      <a:pPr algn="ctr">
                        <a:lnSpc>
                          <a:spcPct val="80000"/>
                        </a:lnSpc>
                      </a:pPr>
                      <a:r>
                        <a:rPr lang="ru-RU" sz="1800" dirty="0">
                          <a:latin typeface="Cambria" panose="020405030504060302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2472">
                <a:tc>
                  <a:txBody>
                    <a:bodyPr/>
                    <a:lstStyle/>
                    <a:p>
                      <a:pPr algn="ctr">
                        <a:lnSpc>
                          <a:spcPct val="80000"/>
                        </a:lnSpc>
                      </a:pPr>
                      <a:r>
                        <a:rPr lang="ru-RU" sz="1800" dirty="0">
                          <a:latin typeface="Cambria"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2472">
                <a:tc>
                  <a:txBody>
                    <a:bodyPr/>
                    <a:lstStyle/>
                    <a:p>
                      <a:pPr algn="ctr">
                        <a:lnSpc>
                          <a:spcPct val="80000"/>
                        </a:lnSpc>
                      </a:pPr>
                      <a:r>
                        <a:rPr lang="ru-RU" sz="1800" dirty="0">
                          <a:latin typeface="Cambria" panose="020405030504060302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2472">
                <a:tc>
                  <a:txBody>
                    <a:bodyPr/>
                    <a:lstStyle/>
                    <a:p>
                      <a:pPr algn="ctr">
                        <a:lnSpc>
                          <a:spcPct val="80000"/>
                        </a:lnSpc>
                      </a:pPr>
                      <a:r>
                        <a:rPr lang="ru-RU" sz="1800" dirty="0">
                          <a:latin typeface="Cambria" panose="020405030504060302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92472">
                <a:tc>
                  <a:txBody>
                    <a:bodyPr/>
                    <a:lstStyle/>
                    <a:p>
                      <a:pPr algn="ctr">
                        <a:lnSpc>
                          <a:spcPct val="80000"/>
                        </a:lnSpc>
                      </a:pPr>
                      <a:r>
                        <a:rPr lang="ru-RU" sz="1800" dirty="0">
                          <a:latin typeface="Cambria"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2472">
                <a:tc>
                  <a:txBody>
                    <a:bodyPr/>
                    <a:lstStyle/>
                    <a:p>
                      <a:pPr algn="ctr">
                        <a:lnSpc>
                          <a:spcPct val="80000"/>
                        </a:lnSpc>
                      </a:pPr>
                      <a:r>
                        <a:rPr lang="ru-RU" sz="1800" dirty="0">
                          <a:latin typeface="Cambria" panose="020405030504060302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2472">
                <a:tc>
                  <a:txBody>
                    <a:bodyPr/>
                    <a:lstStyle/>
                    <a:p>
                      <a:pPr algn="ctr">
                        <a:lnSpc>
                          <a:spcPct val="80000"/>
                        </a:lnSpc>
                      </a:pPr>
                      <a:r>
                        <a:rPr lang="ru-RU" sz="1800" dirty="0">
                          <a:latin typeface="Cambria" panose="020405030504060302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2472">
                <a:tc>
                  <a:txBody>
                    <a:bodyPr/>
                    <a:lstStyle/>
                    <a:p>
                      <a:pPr algn="ctr">
                        <a:lnSpc>
                          <a:spcPct val="80000"/>
                        </a:lnSpc>
                      </a:pPr>
                      <a:r>
                        <a:rPr lang="ru-RU" sz="1800" dirty="0">
                          <a:latin typeface="Cambria" panose="020405030504060302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11110101110000101001000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92472">
                <a:tc>
                  <a:txBody>
                    <a:bodyPr/>
                    <a:lstStyle/>
                    <a:p>
                      <a:pPr algn="ctr">
                        <a:lnSpc>
                          <a:spcPct val="80000"/>
                        </a:lnSpc>
                      </a:pPr>
                      <a:r>
                        <a:rPr lang="ru-RU" sz="1800" dirty="0">
                          <a:latin typeface="Cambria" panose="020405030504060302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11101011100001010010001010100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92472">
                <a:tc>
                  <a:txBody>
                    <a:bodyPr/>
                    <a:lstStyle/>
                    <a:p>
                      <a:pPr algn="ctr">
                        <a:lnSpc>
                          <a:spcPct val="80000"/>
                        </a:lnSpc>
                      </a:pPr>
                      <a:r>
                        <a:rPr lang="ru-RU" sz="1800" dirty="0">
                          <a:latin typeface="Cambria"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1011100001010010001010100101110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92472">
                <a:tc>
                  <a:txBody>
                    <a:bodyPr/>
                    <a:lstStyle/>
                    <a:p>
                      <a:pPr algn="ctr">
                        <a:lnSpc>
                          <a:spcPct val="80000"/>
                        </a:lnSpc>
                      </a:pPr>
                      <a:r>
                        <a:rPr lang="ru-RU" sz="1800"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11100001010010001010100101110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292472">
                <a:tc>
                  <a:txBody>
                    <a:bodyPr/>
                    <a:lstStyle/>
                    <a:p>
                      <a:pPr algn="ctr">
                        <a:lnSpc>
                          <a:spcPct val="80000"/>
                        </a:lnSpc>
                      </a:pPr>
                      <a:r>
                        <a:rPr lang="ru-RU" sz="1800" dirty="0">
                          <a:latin typeface="Cambria" panose="020405030504060302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11110101110000101001000101010010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bl>
          </a:graphicData>
        </a:graphic>
      </p:graphicFrame>
      <p:sp>
        <p:nvSpPr>
          <p:cNvPr id="7" name="Номер слайда 6">
            <a:extLst>
              <a:ext uri="{FF2B5EF4-FFF2-40B4-BE49-F238E27FC236}">
                <a16:creationId xmlns:a16="http://schemas.microsoft.com/office/drawing/2014/main" id="{0B1B94AD-D66E-5148-A344-D6AB26BA4F98}"/>
              </a:ext>
            </a:extLst>
          </p:cNvPr>
          <p:cNvSpPr>
            <a:spLocks noGrp="1"/>
          </p:cNvSpPr>
          <p:nvPr>
            <p:ph type="sldNum" sz="quarter" idx="12"/>
          </p:nvPr>
        </p:nvSpPr>
        <p:spPr/>
        <p:txBody>
          <a:bodyPr/>
          <a:lstStyle/>
          <a:p>
            <a:pPr>
              <a:defRPr/>
            </a:pPr>
            <a:fld id="{6F4E816A-55D9-470B-B890-87BE52ECB9E1}" type="slidenum">
              <a:rPr lang="ru-RU" altLang="ru-RU" smtClean="0"/>
              <a:pPr>
                <a:defRPr/>
              </a:pPr>
              <a:t>20</a:t>
            </a:fld>
            <a:endParaRPr lang="ru-RU" altLang="ru-RU"/>
          </a:p>
        </p:txBody>
      </p:sp>
    </p:spTree>
    <p:extLst>
      <p:ext uri="{BB962C8B-B14F-4D97-AF65-F5344CB8AC3E}">
        <p14:creationId xmlns:p14="http://schemas.microsoft.com/office/powerpoint/2010/main" val="412201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981200" y="142875"/>
            <a:ext cx="8229600" cy="928688"/>
          </a:xfrm>
        </p:spPr>
        <p:txBody>
          <a:bodyPr/>
          <a:lstStyle/>
          <a:p>
            <a:pPr eaLnBrk="1" hangingPunct="1"/>
            <a:r>
              <a:rPr lang="ru-RU" altLang="ru-RU" sz="3200"/>
              <a:t>Ассоциативное кодирование Буяновского</a:t>
            </a:r>
            <a:endParaRPr lang="ru-RU" altLang="ru-RU" sz="3200" dirty="0"/>
          </a:p>
        </p:txBody>
      </p:sp>
      <p:sp>
        <p:nvSpPr>
          <p:cNvPr id="36867"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68"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69"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70"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71"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72"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6873"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mc:AlternateContent xmlns:mc="http://schemas.openxmlformats.org/markup-compatibility/2006" xmlns:a14="http://schemas.microsoft.com/office/drawing/2010/main">
        <mc:Choice Requires="a14">
          <p:sp>
            <p:nvSpPr>
              <p:cNvPr id="36874" name="Прямоугольник 63"/>
              <p:cNvSpPr>
                <a:spLocks noChangeArrowheads="1"/>
              </p:cNvSpPr>
              <p:nvPr/>
            </p:nvSpPr>
            <p:spPr bwMode="auto">
              <a:xfrm>
                <a:off x="1069230" y="2159275"/>
                <a:ext cx="10513170" cy="44012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a:spcBef>
                    <a:spcPct val="0"/>
                  </a:spcBef>
                  <a:buFontTx/>
                  <a:buNone/>
                </a:pPr>
                <a:r>
                  <a:rPr lang="ru-RU" altLang="ru-RU" sz="2000" dirty="0">
                    <a:latin typeface="+mn-lt"/>
                  </a:rPr>
                  <a:t>Код пакуемой строки состоит из трех частей:</a:t>
                </a:r>
              </a:p>
              <a:p>
                <a:pPr marL="342900" indent="-342900" eaLnBrk="1">
                  <a:spcBef>
                    <a:spcPct val="0"/>
                  </a:spcBef>
                  <a:buFont typeface="+mj-lt"/>
                  <a:buAutoNum type="arabicPeriod"/>
                </a:pPr>
                <a:r>
                  <a:rPr lang="ru-RU" altLang="ru-RU" sz="2000" dirty="0">
                    <a:latin typeface="+mn-lt"/>
                  </a:rPr>
                  <a:t>Номер строки, максимально совпадающей с пакуемой строкой (4). </a:t>
                </a:r>
                <a:br>
                  <a:rPr lang="ru-RU" altLang="ru-RU" sz="2000" dirty="0">
                    <a:latin typeface="+mn-lt"/>
                  </a:rPr>
                </a:br>
                <a:r>
                  <a:rPr lang="ru-RU" altLang="ru-RU" sz="2000" dirty="0">
                    <a:latin typeface="+mn-lt"/>
                  </a:rPr>
                  <a:t>Эквивалент вероятности может быть определён через длину совпадения предысторий данной и пакуемой строк</a:t>
                </a:r>
              </a:p>
              <a:p>
                <a:pPr marL="342900" indent="-342900" eaLnBrk="1">
                  <a:spcBef>
                    <a:spcPct val="0"/>
                  </a:spcBef>
                  <a:buFont typeface="+mj-lt"/>
                  <a:buAutoNum type="arabicPeriod"/>
                </a:pPr>
                <a:r>
                  <a:rPr lang="ru-RU" altLang="ru-RU" sz="2000" dirty="0">
                    <a:latin typeface="+mn-lt"/>
                  </a:rPr>
                  <a:t>Бит различия с максимально совпадающей строкой (1):</a:t>
                </a:r>
                <a:br>
                  <a:rPr lang="ru-RU" altLang="ru-RU" sz="2000" dirty="0">
                    <a:latin typeface="+mn-lt"/>
                  </a:rPr>
                </a:br>
                <a:r>
                  <a:rPr lang="ru-RU" altLang="ru-RU" sz="2000" dirty="0">
                    <a:latin typeface="+mn-lt"/>
                  </a:rPr>
                  <a:t>– в максимально близкой 4-й строке – 	</a:t>
                </a:r>
                <a:r>
                  <a:rPr lang="ru-RU" altLang="ru-RU" sz="2000" dirty="0">
                    <a:latin typeface="Cambria" panose="02040503050406030204" pitchFamily="18" charset="0"/>
                  </a:rPr>
                  <a:t>01000101</a:t>
                </a:r>
                <a:r>
                  <a:rPr lang="ru-RU" altLang="ru-RU" sz="2000" b="1" u="sng" dirty="0">
                    <a:latin typeface="Cambria" panose="02040503050406030204" pitchFamily="18" charset="0"/>
                  </a:rPr>
                  <a:t>0</a:t>
                </a:r>
                <a:r>
                  <a:rPr lang="ru-RU" altLang="ru-RU" sz="2000" dirty="0">
                    <a:latin typeface="Cambria" panose="02040503050406030204" pitchFamily="18" charset="0"/>
                  </a:rPr>
                  <a:t>100101110</a:t>
                </a:r>
                <a:br>
                  <a:rPr lang="ru-RU" altLang="ru-RU" sz="2000" dirty="0">
                    <a:latin typeface="Cambria" panose="02040503050406030204" pitchFamily="18" charset="0"/>
                  </a:rPr>
                </a:br>
                <a:r>
                  <a:rPr lang="ru-RU" altLang="ru-RU" sz="2000" dirty="0">
                    <a:latin typeface="+mn-lt"/>
                  </a:rPr>
                  <a:t>– в пакуемой строке – 			</a:t>
                </a:r>
                <a:r>
                  <a:rPr lang="ru-RU" altLang="ru-RU" sz="2000" dirty="0">
                    <a:solidFill>
                      <a:srgbClr val="C00000"/>
                    </a:solidFill>
                    <a:latin typeface="Cambria" panose="02040503050406030204" pitchFamily="18" charset="0"/>
                  </a:rPr>
                  <a:t>01000101</a:t>
                </a:r>
                <a:r>
                  <a:rPr lang="ru-RU" altLang="ru-RU" sz="2000" b="1" u="sng" dirty="0">
                    <a:solidFill>
                      <a:srgbClr val="C00000"/>
                    </a:solidFill>
                    <a:latin typeface="Cambria" panose="02040503050406030204" pitchFamily="18" charset="0"/>
                  </a:rPr>
                  <a:t>1</a:t>
                </a:r>
              </a:p>
              <a:p>
                <a:pPr marL="342900" indent="-342900" eaLnBrk="1">
                  <a:spcBef>
                    <a:spcPct val="0"/>
                  </a:spcBef>
                  <a:buFont typeface="+mj-lt"/>
                  <a:buAutoNum type="arabicPeriod"/>
                </a:pPr>
                <a:r>
                  <a:rPr lang="ru-RU" altLang="ru-RU" sz="2000" dirty="0">
                    <a:latin typeface="+mn-lt"/>
                  </a:rPr>
                  <a:t>Длина </a:t>
                </a:r>
                <a:r>
                  <a:rPr lang="ru-RU" altLang="ru-RU" sz="2000" i="1" dirty="0">
                    <a:latin typeface="+mn-lt"/>
                  </a:rPr>
                  <a:t>«вытяжки»</a:t>
                </a:r>
                <a:r>
                  <a:rPr lang="ru-RU" altLang="ru-RU" sz="2000" dirty="0">
                    <a:latin typeface="+mn-lt"/>
                  </a:rPr>
                  <a:t> – количество бит, не равных этому биту (= 0), между битом различия максимально совпадающей строки и битом различия второй строки (2):</a:t>
                </a:r>
              </a:p>
              <a:p>
                <a:pPr marL="2763838" eaLnBrk="1" hangingPunct="1">
                  <a:spcBef>
                    <a:spcPct val="0"/>
                  </a:spcBef>
                  <a:buNone/>
                </a:pPr>
                <a:r>
                  <a:rPr lang="ru-RU" altLang="ru-RU" sz="2000" dirty="0">
                    <a:latin typeface="Cambria" panose="02040503050406030204" pitchFamily="18" charset="0"/>
                  </a:rPr>
                  <a:t>4</a:t>
                </a:r>
                <a:r>
                  <a:rPr lang="en-US" altLang="ru-RU" sz="2000" dirty="0">
                    <a:latin typeface="Cambria" panose="02040503050406030204" pitchFamily="18" charset="0"/>
                  </a:rPr>
                  <a:t>:	</a:t>
                </a:r>
                <a:r>
                  <a:rPr lang="ru-RU" altLang="ru-RU" sz="2000" dirty="0">
                    <a:latin typeface="Cambria" panose="02040503050406030204" pitchFamily="18" charset="0"/>
                  </a:rPr>
                  <a:t>010 0 0101</a:t>
                </a:r>
                <a:r>
                  <a:rPr lang="en-US" altLang="ru-RU" sz="2000" dirty="0">
                    <a:latin typeface="Cambria" panose="02040503050406030204" pitchFamily="18" charset="0"/>
                  </a:rPr>
                  <a:t> </a:t>
                </a:r>
                <a:r>
                  <a:rPr lang="ru-RU" altLang="ru-RU" sz="2000" u="sng" dirty="0">
                    <a:latin typeface="Cambria" panose="02040503050406030204" pitchFamily="18" charset="0"/>
                  </a:rPr>
                  <a:t>0</a:t>
                </a:r>
                <a:r>
                  <a:rPr lang="ru-RU" altLang="ru-RU" sz="2000" dirty="0">
                    <a:latin typeface="Cambria" panose="02040503050406030204" pitchFamily="18" charset="0"/>
                  </a:rPr>
                  <a:t> 100101110</a:t>
                </a:r>
              </a:p>
              <a:p>
                <a:pPr marL="2763838" eaLnBrk="1" hangingPunct="1">
                  <a:spcBef>
                    <a:spcPct val="0"/>
                  </a:spcBef>
                  <a:buNone/>
                </a:pPr>
                <a:r>
                  <a:rPr lang="en-US" altLang="ru-RU" sz="2000" dirty="0">
                    <a:solidFill>
                      <a:srgbClr val="C00000"/>
                    </a:solidFill>
                    <a:latin typeface="Cambria" panose="02040503050406030204" pitchFamily="18" charset="0"/>
                  </a:rPr>
                  <a:t>0:	</a:t>
                </a:r>
                <a:r>
                  <a:rPr lang="ru-RU" altLang="ru-RU" sz="2000" dirty="0">
                    <a:solidFill>
                      <a:srgbClr val="C00000"/>
                    </a:solidFill>
                    <a:latin typeface="Cambria" panose="02040503050406030204" pitchFamily="18" charset="0"/>
                  </a:rPr>
                  <a:t>010 0</a:t>
                </a:r>
                <a:r>
                  <a:rPr lang="en-US" altLang="ru-RU" sz="2000" dirty="0">
                    <a:solidFill>
                      <a:srgbClr val="C00000"/>
                    </a:solidFill>
                    <a:latin typeface="Cambria" panose="02040503050406030204" pitchFamily="18" charset="0"/>
                  </a:rPr>
                  <a:t> </a:t>
                </a:r>
                <a:r>
                  <a:rPr lang="ru-RU" altLang="ru-RU" sz="2000" u="sng" dirty="0">
                    <a:solidFill>
                      <a:srgbClr val="C00000"/>
                    </a:solidFill>
                    <a:effectLst>
                      <a:outerShdw blurRad="38100" dist="38100" dir="2700000" algn="tl">
                        <a:srgbClr val="000000">
                          <a:alpha val="43137"/>
                        </a:srgbClr>
                      </a:outerShdw>
                    </a:effectLst>
                    <a:latin typeface="Cambria" panose="02040503050406030204" pitchFamily="18" charset="0"/>
                  </a:rPr>
                  <a:t>0</a:t>
                </a:r>
                <a:r>
                  <a:rPr lang="ru-RU" altLang="ru-RU" sz="2000" u="sng" dirty="0">
                    <a:solidFill>
                      <a:srgbClr val="C00000"/>
                    </a:solidFill>
                    <a:latin typeface="Cambria" panose="02040503050406030204" pitchFamily="18" charset="0"/>
                  </a:rPr>
                  <a:t>1</a:t>
                </a:r>
                <a:r>
                  <a:rPr lang="ru-RU" altLang="ru-RU" sz="2000" u="sng" dirty="0">
                    <a:solidFill>
                      <a:srgbClr val="C00000"/>
                    </a:solidFill>
                    <a:effectLst>
                      <a:outerShdw blurRad="38100" dist="38100" dir="2700000" algn="tl">
                        <a:srgbClr val="000000">
                          <a:alpha val="43137"/>
                        </a:srgbClr>
                      </a:outerShdw>
                    </a:effectLst>
                    <a:latin typeface="Cambria" panose="02040503050406030204" pitchFamily="18" charset="0"/>
                  </a:rPr>
                  <a:t>0</a:t>
                </a:r>
                <a:r>
                  <a:rPr lang="ru-RU" altLang="ru-RU" sz="2000" u="sng" dirty="0">
                    <a:solidFill>
                      <a:srgbClr val="C00000"/>
                    </a:solidFill>
                    <a:latin typeface="Cambria" panose="02040503050406030204" pitchFamily="18" charset="0"/>
                  </a:rPr>
                  <a:t>1</a:t>
                </a:r>
                <a:r>
                  <a:rPr lang="en-US" altLang="ru-RU" sz="2000" dirty="0">
                    <a:solidFill>
                      <a:srgbClr val="C00000"/>
                    </a:solidFill>
                    <a:latin typeface="Cambria" panose="02040503050406030204" pitchFamily="18" charset="0"/>
                  </a:rPr>
                  <a:t> </a:t>
                </a:r>
                <a:r>
                  <a:rPr lang="ru-RU" altLang="ru-RU" sz="2000" dirty="0">
                    <a:solidFill>
                      <a:srgbClr val="C00000"/>
                    </a:solidFill>
                    <a:latin typeface="Cambria" panose="02040503050406030204" pitchFamily="18" charset="0"/>
                  </a:rPr>
                  <a:t>1 1…</a:t>
                </a:r>
              </a:p>
              <a:p>
                <a:pPr marL="2763838" eaLnBrk="1" hangingPunct="1">
                  <a:spcBef>
                    <a:spcPct val="0"/>
                  </a:spcBef>
                  <a:buNone/>
                </a:pPr>
                <a:r>
                  <a:rPr lang="en-US" altLang="ru-RU" sz="2000" dirty="0">
                    <a:latin typeface="Cambria" panose="02040503050406030204" pitchFamily="18" charset="0"/>
                  </a:rPr>
                  <a:t>13:	</a:t>
                </a:r>
                <a:r>
                  <a:rPr lang="ru-RU" altLang="ru-RU" sz="2000" dirty="0">
                    <a:latin typeface="Cambria" panose="02040503050406030204" pitchFamily="18" charset="0"/>
                  </a:rPr>
                  <a:t>010</a:t>
                </a:r>
                <a:r>
                  <a:rPr lang="en-US" altLang="ru-RU" sz="2000" dirty="0">
                    <a:latin typeface="Cambria" panose="02040503050406030204" pitchFamily="18" charset="0"/>
                  </a:rPr>
                  <a:t> </a:t>
                </a:r>
                <a:r>
                  <a:rPr lang="ru-RU" altLang="ru-RU" sz="2000" u="sng" dirty="0">
                    <a:latin typeface="Cambria" panose="02040503050406030204" pitchFamily="18" charset="0"/>
                  </a:rPr>
                  <a:t>1</a:t>
                </a:r>
                <a:r>
                  <a:rPr lang="en-US" altLang="ru-RU" sz="2000" dirty="0">
                    <a:latin typeface="Cambria" panose="02040503050406030204" pitchFamily="18" charset="0"/>
                  </a:rPr>
                  <a:t> </a:t>
                </a:r>
                <a:r>
                  <a:rPr lang="ru-RU" altLang="ru-RU" sz="2000" dirty="0">
                    <a:latin typeface="Cambria" panose="02040503050406030204" pitchFamily="18" charset="0"/>
                  </a:rPr>
                  <a:t>0010 0 01010100101110</a:t>
                </a:r>
              </a:p>
              <a:p>
                <a:pPr eaLnBrk="1">
                  <a:spcBef>
                    <a:spcPct val="0"/>
                  </a:spcBef>
                  <a:buFontTx/>
                  <a:buNone/>
                </a:pPr>
                <a:r>
                  <a:rPr lang="ru-RU" altLang="ru-RU" sz="2000" dirty="0"/>
                  <a:t>Тройка </a:t>
                </a:r>
                <a14:m>
                  <m:oMath xmlns:m="http://schemas.openxmlformats.org/officeDocument/2006/math">
                    <m:r>
                      <a:rPr lang="ru-RU" altLang="ru-RU" sz="2000" i="1" dirty="0" smtClean="0">
                        <a:latin typeface="Cambria Math" panose="02040503050406030204" pitchFamily="18" charset="0"/>
                      </a:rPr>
                      <m:t>(4,1,2)</m:t>
                    </m:r>
                  </m:oMath>
                </a14:m>
                <a:r>
                  <a:rPr lang="ru-RU" altLang="ru-RU" sz="2000" dirty="0">
                    <a:latin typeface="+mn-lt"/>
                  </a:rPr>
                  <a:t> кодирует строку </a:t>
                </a:r>
                <a:r>
                  <a:rPr lang="ru-RU" altLang="ru-RU" sz="2000" b="1" dirty="0">
                    <a:latin typeface="Cambria" panose="02040503050406030204" pitchFamily="18" charset="0"/>
                  </a:rPr>
                  <a:t>010001011</a:t>
                </a:r>
                <a:r>
                  <a:rPr lang="ru-RU" altLang="ru-RU" sz="2000" dirty="0">
                    <a:latin typeface="+mn-lt"/>
                  </a:rPr>
                  <a:t> (до бита различия включительно).</a:t>
                </a:r>
              </a:p>
              <a:p>
                <a:pPr eaLnBrk="1">
                  <a:spcBef>
                    <a:spcPct val="0"/>
                  </a:spcBef>
                  <a:buNone/>
                </a:pPr>
                <a:r>
                  <a:rPr lang="ru-RU" altLang="ru-RU" sz="2000" dirty="0"/>
                  <a:t>Номер и длина сжимаются некоторым статистическим кодером.</a:t>
                </a:r>
              </a:p>
            </p:txBody>
          </p:sp>
        </mc:Choice>
        <mc:Fallback xmlns="">
          <p:sp>
            <p:nvSpPr>
              <p:cNvPr id="36874" name="Прямоугольник 63"/>
              <p:cNvSpPr>
                <a:spLocks noRot="1" noChangeAspect="1" noMove="1" noResize="1" noEditPoints="1" noAdjustHandles="1" noChangeArrowheads="1" noChangeShapeType="1" noTextEdit="1"/>
              </p:cNvSpPr>
              <p:nvPr/>
            </p:nvSpPr>
            <p:spPr bwMode="auto">
              <a:xfrm>
                <a:off x="1069230" y="2159275"/>
                <a:ext cx="10513170" cy="4401205"/>
              </a:xfrm>
              <a:prstGeom prst="rect">
                <a:avLst/>
              </a:prstGeom>
              <a:blipFill>
                <a:blip r:embed="rId3"/>
                <a:stretch>
                  <a:fillRect l="-603" t="-575" b="-14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graphicFrame>
        <p:nvGraphicFramePr>
          <p:cNvPr id="2" name="Таблица 1"/>
          <p:cNvGraphicFramePr>
            <a:graphicFrameLocks noGrp="1"/>
          </p:cNvGraphicFramePr>
          <p:nvPr>
            <p:extLst>
              <p:ext uri="{D42A27DB-BD31-4B8C-83A1-F6EECF244321}">
                <p14:modId xmlns:p14="http://schemas.microsoft.com/office/powerpoint/2010/main" val="1673662504"/>
              </p:ext>
            </p:extLst>
          </p:nvPr>
        </p:nvGraphicFramePr>
        <p:xfrm>
          <a:off x="1199457" y="1149213"/>
          <a:ext cx="9793086" cy="932688"/>
        </p:xfrm>
        <a:graphic>
          <a:graphicData uri="http://schemas.openxmlformats.org/drawingml/2006/table">
            <a:tbl>
              <a:tblPr bandRow="1">
                <a:tableStyleId>{5940675A-B579-460E-94D1-54222C63F5DA}</a:tableStyleId>
              </a:tblPr>
              <a:tblGrid>
                <a:gridCol w="538359">
                  <a:extLst>
                    <a:ext uri="{9D8B030D-6E8A-4147-A177-3AD203B41FA5}">
                      <a16:colId xmlns:a16="http://schemas.microsoft.com/office/drawing/2014/main" val="20000"/>
                    </a:ext>
                  </a:extLst>
                </a:gridCol>
                <a:gridCol w="5037578">
                  <a:extLst>
                    <a:ext uri="{9D8B030D-6E8A-4147-A177-3AD203B41FA5}">
                      <a16:colId xmlns:a16="http://schemas.microsoft.com/office/drawing/2014/main" val="20001"/>
                    </a:ext>
                  </a:extLst>
                </a:gridCol>
                <a:gridCol w="4217149">
                  <a:extLst>
                    <a:ext uri="{9D8B030D-6E8A-4147-A177-3AD203B41FA5}">
                      <a16:colId xmlns:a16="http://schemas.microsoft.com/office/drawing/2014/main" val="20002"/>
                    </a:ext>
                  </a:extLst>
                </a:gridCol>
              </a:tblGrid>
              <a:tr h="184787">
                <a:tc>
                  <a:txBody>
                    <a:bodyPr/>
                    <a:lstStyle/>
                    <a:p>
                      <a:pPr algn="ctr">
                        <a:lnSpc>
                          <a:spcPct val="80000"/>
                        </a:lnSpc>
                      </a:pPr>
                      <a:r>
                        <a:rPr lang="ru-RU" sz="1800" dirty="0">
                          <a:latin typeface="Cambria" panose="0204050305040603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4787">
                <a:tc>
                  <a:txBody>
                    <a:bodyPr/>
                    <a:lstStyle/>
                    <a:p>
                      <a:pPr algn="ctr">
                        <a:lnSpc>
                          <a:spcPct val="80000"/>
                        </a:lnSpc>
                      </a:pPr>
                      <a:r>
                        <a:rPr lang="ru-RU" sz="1800" b="0" dirty="0">
                          <a:solidFill>
                            <a:srgbClr val="C00000"/>
                          </a:solidFill>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b="0" kern="1200" dirty="0">
                          <a:solidFill>
                            <a:srgbClr val="C00000"/>
                          </a:solidFill>
                          <a:latin typeface="Cambria" panose="02040503050406030204" pitchFamily="18" charset="0"/>
                        </a:rPr>
                        <a:t>111101011100001010010001010100101110</a:t>
                      </a: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b="0" kern="1200" dirty="0">
                          <a:solidFill>
                            <a:srgbClr val="C00000"/>
                          </a:solidFill>
                          <a:latin typeface="Cambria" panose="02040503050406030204" pitchFamily="18" charset="0"/>
                        </a:rPr>
                        <a:t>0100010111</a:t>
                      </a: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4787">
                <a:tc>
                  <a:txBody>
                    <a:bodyPr/>
                    <a:lstStyle/>
                    <a:p>
                      <a:pPr algn="ctr">
                        <a:lnSpc>
                          <a:spcPct val="80000"/>
                        </a:lnSpc>
                      </a:pPr>
                      <a:r>
                        <a:rPr lang="ru-RU" sz="1800" dirty="0">
                          <a:latin typeface="Cambria" panose="0204050305040603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 name="Номер слайда 2">
            <a:extLst>
              <a:ext uri="{FF2B5EF4-FFF2-40B4-BE49-F238E27FC236}">
                <a16:creationId xmlns:a16="http://schemas.microsoft.com/office/drawing/2014/main" id="{BF64F3E3-6D31-4344-A1F2-0EBE065C79DB}"/>
              </a:ext>
            </a:extLst>
          </p:cNvPr>
          <p:cNvSpPr>
            <a:spLocks noGrp="1"/>
          </p:cNvSpPr>
          <p:nvPr>
            <p:ph type="sldNum" sz="quarter" idx="12"/>
          </p:nvPr>
        </p:nvSpPr>
        <p:spPr/>
        <p:txBody>
          <a:bodyPr/>
          <a:lstStyle/>
          <a:p>
            <a:pPr>
              <a:defRPr/>
            </a:pPr>
            <a:fld id="{6F4E816A-55D9-470B-B890-87BE52ECB9E1}" type="slidenum">
              <a:rPr lang="ru-RU" altLang="ru-RU" smtClean="0"/>
              <a:pPr>
                <a:defRPr/>
              </a:pPr>
              <a:t>21</a:t>
            </a:fld>
            <a:endParaRPr lang="ru-RU" altLang="ru-RU"/>
          </a:p>
        </p:txBody>
      </p:sp>
    </p:spTree>
    <p:extLst>
      <p:ext uri="{BB962C8B-B14F-4D97-AF65-F5344CB8AC3E}">
        <p14:creationId xmlns:p14="http://schemas.microsoft.com/office/powerpoint/2010/main" val="67954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200" y="142875"/>
            <a:ext cx="8229600" cy="928688"/>
          </a:xfrm>
        </p:spPr>
        <p:txBody>
          <a:bodyPr/>
          <a:lstStyle/>
          <a:p>
            <a:pPr eaLnBrk="1" hangingPunct="1"/>
            <a:r>
              <a:rPr lang="ru-RU" altLang="ru-RU" sz="3200" dirty="0"/>
              <a:t>Ассоциативное кодирование </a:t>
            </a:r>
            <a:r>
              <a:rPr lang="ru-RU" altLang="ru-RU" sz="3200" dirty="0" err="1"/>
              <a:t>Буяновского</a:t>
            </a:r>
            <a:endParaRPr lang="ru-RU" altLang="ru-RU" sz="3200" dirty="0"/>
          </a:p>
        </p:txBody>
      </p:sp>
      <p:sp>
        <p:nvSpPr>
          <p:cNvPr id="3891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1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1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1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1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2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2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8922" name="Прямоугольник 63"/>
          <p:cNvSpPr>
            <a:spLocks noChangeArrowheads="1"/>
          </p:cNvSpPr>
          <p:nvPr/>
        </p:nvSpPr>
        <p:spPr bwMode="auto">
          <a:xfrm>
            <a:off x="1055441" y="908721"/>
            <a:ext cx="1008112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a:spcBef>
                <a:spcPct val="0"/>
              </a:spcBef>
              <a:buFontTx/>
              <a:buNone/>
            </a:pPr>
            <a:r>
              <a:rPr lang="ru-RU" altLang="ru-RU" sz="1800" dirty="0">
                <a:latin typeface="+mn-lt"/>
              </a:rPr>
              <a:t>Операция восстановления строки осуществляется следующим образом:</a:t>
            </a:r>
          </a:p>
          <a:p>
            <a:pPr marL="342900" indent="-342900" eaLnBrk="1">
              <a:spcBef>
                <a:spcPct val="0"/>
              </a:spcBef>
              <a:buFontTx/>
              <a:buAutoNum type="arabicPeriod"/>
            </a:pPr>
            <a:r>
              <a:rPr lang="ru-RU" altLang="ru-RU" sz="1800" dirty="0">
                <a:latin typeface="+mn-lt"/>
              </a:rPr>
              <a:t>Декодируется номер строки максимального совпадения (4).</a:t>
            </a:r>
          </a:p>
          <a:p>
            <a:pPr marL="342900" indent="-342900" eaLnBrk="1">
              <a:spcBef>
                <a:spcPct val="0"/>
              </a:spcBef>
              <a:buFontTx/>
              <a:buAutoNum type="arabicPeriod"/>
            </a:pPr>
            <a:r>
              <a:rPr lang="ru-RU" altLang="ru-RU" sz="1800" dirty="0">
                <a:latin typeface="+mn-lt"/>
              </a:rPr>
              <a:t>По биту различия (1) определяется положение запакованной строки:</a:t>
            </a:r>
          </a:p>
          <a:p>
            <a:pPr marL="342900" indent="-342900" eaLnBrk="1">
              <a:spcBef>
                <a:spcPct val="0"/>
              </a:spcBef>
              <a:buFontTx/>
              <a:buAutoNum type="arabicPeriod"/>
            </a:pPr>
            <a:endParaRPr lang="ru-RU" altLang="ru-RU" sz="1800" dirty="0">
              <a:latin typeface="+mn-lt"/>
            </a:endParaRPr>
          </a:p>
          <a:p>
            <a:pPr marL="342900" indent="-342900" eaLnBrk="1">
              <a:spcBef>
                <a:spcPct val="0"/>
              </a:spcBef>
              <a:buFontTx/>
              <a:buAutoNum type="arabicPeriod"/>
            </a:pPr>
            <a:endParaRPr lang="ru-RU" altLang="ru-RU" sz="1800" dirty="0">
              <a:latin typeface="+mn-lt"/>
            </a:endParaRPr>
          </a:p>
          <a:p>
            <a:pPr marL="342900" indent="-342900" eaLnBrk="1">
              <a:spcBef>
                <a:spcPct val="0"/>
              </a:spcBef>
              <a:buFontTx/>
              <a:buAutoNum type="arabicPeriod"/>
            </a:pPr>
            <a:endParaRPr lang="ru-RU" altLang="ru-RU" sz="1800" dirty="0">
              <a:latin typeface="+mn-lt"/>
            </a:endParaRPr>
          </a:p>
          <a:p>
            <a:pPr marL="342900" indent="-342900" eaLnBrk="1">
              <a:spcBef>
                <a:spcPct val="0"/>
              </a:spcBef>
              <a:buFontTx/>
              <a:buAutoNum type="arabicPeriod"/>
            </a:pPr>
            <a:endParaRPr lang="ru-RU" altLang="ru-RU" sz="1800" dirty="0">
              <a:latin typeface="+mn-lt"/>
            </a:endParaRPr>
          </a:p>
          <a:p>
            <a:pPr marL="342900" indent="-342900" eaLnBrk="1">
              <a:spcBef>
                <a:spcPct val="0"/>
              </a:spcBef>
              <a:buFontTx/>
              <a:buAutoNum type="arabicPeriod"/>
            </a:pPr>
            <a:r>
              <a:rPr lang="ru-RU" altLang="ru-RU" sz="1800" dirty="0">
                <a:latin typeface="+mn-lt"/>
              </a:rPr>
              <a:t>Копируется в искомую строку совпадающая часть строки максимального совпадения  и соседней, а также следующий бит из строки максимального совпадения:</a:t>
            </a:r>
          </a:p>
          <a:p>
            <a:pPr marL="3586163" eaLnBrk="1">
              <a:spcBef>
                <a:spcPct val="0"/>
              </a:spcBef>
              <a:buNone/>
            </a:pPr>
            <a:r>
              <a:rPr lang="ru-RU" altLang="ru-RU" sz="1800" dirty="0">
                <a:latin typeface="Cambria" panose="02040503050406030204" pitchFamily="18" charset="0"/>
              </a:rPr>
              <a:t> 4    010 001010100…</a:t>
            </a:r>
          </a:p>
          <a:p>
            <a:pPr marL="3586163" eaLnBrk="1">
              <a:spcBef>
                <a:spcPct val="0"/>
              </a:spcBef>
              <a:buNone/>
            </a:pPr>
            <a:r>
              <a:rPr lang="ru-RU" altLang="ru-RU" sz="1800" dirty="0">
                <a:latin typeface="Cambria" panose="02040503050406030204" pitchFamily="18" charset="0"/>
              </a:rPr>
              <a:t>        010 0</a:t>
            </a:r>
          </a:p>
          <a:p>
            <a:pPr marL="3586163" eaLnBrk="1">
              <a:spcBef>
                <a:spcPct val="0"/>
              </a:spcBef>
              <a:buNone/>
            </a:pPr>
            <a:r>
              <a:rPr lang="ru-RU" altLang="ru-RU" sz="1800" dirty="0">
                <a:latin typeface="Cambria" panose="02040503050406030204" pitchFamily="18" charset="0"/>
              </a:rPr>
              <a:t>13   010 100100010…</a:t>
            </a:r>
          </a:p>
          <a:p>
            <a:pPr marL="342900" indent="-342900" eaLnBrk="1">
              <a:spcBef>
                <a:spcPct val="0"/>
              </a:spcBef>
              <a:buFont typeface="+mj-lt"/>
              <a:buAutoNum type="arabicPeriod" startAt="4"/>
            </a:pPr>
            <a:r>
              <a:rPr lang="ru-RU" altLang="ru-RU" sz="1800" dirty="0">
                <a:latin typeface="+mn-lt"/>
              </a:rPr>
              <a:t>Декодируется длина «вытяжки» (2).</a:t>
            </a:r>
          </a:p>
          <a:p>
            <a:pPr marL="342900" indent="-342900" eaLnBrk="1">
              <a:spcBef>
                <a:spcPct val="0"/>
              </a:spcBef>
              <a:buFont typeface="+mj-lt"/>
              <a:buAutoNum type="arabicPeriod" startAt="4"/>
            </a:pPr>
            <a:r>
              <a:rPr lang="ru-RU" altLang="ru-RU" sz="1800" dirty="0">
                <a:latin typeface="+mn-lt"/>
              </a:rPr>
              <a:t>Из максимально совпадающей строки копируются биты до 2+1-го бита, отличного от бита различия, не включительно (в данном случае часть до третьего нуля):</a:t>
            </a:r>
          </a:p>
          <a:p>
            <a:pPr marL="3586163" eaLnBrk="1">
              <a:spcBef>
                <a:spcPct val="0"/>
              </a:spcBef>
              <a:buNone/>
            </a:pPr>
            <a:r>
              <a:rPr lang="ru-RU" altLang="ru-RU" sz="1800" dirty="0">
                <a:latin typeface="Cambria" panose="02040503050406030204" pitchFamily="18" charset="0"/>
              </a:rPr>
              <a:t> 4    010 0 </a:t>
            </a:r>
            <a:r>
              <a:rPr lang="ru-RU" altLang="ru-RU" sz="1800" dirty="0">
                <a:effectLst>
                  <a:outerShdw blurRad="38100" dist="38100" dir="2700000" algn="tl">
                    <a:srgbClr val="000000">
                      <a:alpha val="43137"/>
                    </a:srgbClr>
                  </a:outerShdw>
                </a:effectLst>
                <a:latin typeface="Cambria" panose="02040503050406030204" pitchFamily="18" charset="0"/>
              </a:rPr>
              <a:t>0</a:t>
            </a:r>
            <a:r>
              <a:rPr lang="ru-RU" altLang="ru-RU" sz="1800" dirty="0">
                <a:latin typeface="Cambria" panose="02040503050406030204" pitchFamily="18" charset="0"/>
              </a:rPr>
              <a:t>1</a:t>
            </a:r>
            <a:r>
              <a:rPr lang="ru-RU" altLang="ru-RU" sz="1800" dirty="0">
                <a:effectLst>
                  <a:outerShdw blurRad="38100" dist="38100" dir="2700000" algn="tl">
                    <a:srgbClr val="000000">
                      <a:alpha val="43137"/>
                    </a:srgbClr>
                  </a:outerShdw>
                </a:effectLst>
                <a:latin typeface="Cambria" panose="02040503050406030204" pitchFamily="18" charset="0"/>
              </a:rPr>
              <a:t>0</a:t>
            </a:r>
            <a:r>
              <a:rPr lang="ru-RU" altLang="ru-RU" sz="1800" dirty="0">
                <a:latin typeface="Cambria" panose="02040503050406030204" pitchFamily="18" charset="0"/>
              </a:rPr>
              <a:t>1 </a:t>
            </a:r>
            <a:r>
              <a:rPr lang="ru-RU" altLang="ru-RU" sz="1800" dirty="0">
                <a:effectLst>
                  <a:outerShdw blurRad="38100" dist="38100" dir="2700000" algn="tl">
                    <a:srgbClr val="000000">
                      <a:alpha val="43137"/>
                    </a:srgbClr>
                  </a:outerShdw>
                </a:effectLst>
                <a:latin typeface="Cambria" panose="02040503050406030204" pitchFamily="18" charset="0"/>
              </a:rPr>
              <a:t>0</a:t>
            </a:r>
            <a:r>
              <a:rPr lang="ru-RU" altLang="ru-RU" sz="1800" dirty="0">
                <a:latin typeface="Cambria" panose="02040503050406030204" pitchFamily="18" charset="0"/>
              </a:rPr>
              <a:t>100…</a:t>
            </a:r>
          </a:p>
          <a:p>
            <a:pPr marL="3586163" eaLnBrk="1">
              <a:spcBef>
                <a:spcPct val="0"/>
              </a:spcBef>
              <a:buNone/>
            </a:pPr>
            <a:r>
              <a:rPr lang="ru-RU" altLang="ru-RU" sz="1800" dirty="0">
                <a:latin typeface="Cambria" panose="02040503050406030204" pitchFamily="18" charset="0"/>
              </a:rPr>
              <a:t>        010 0 0101</a:t>
            </a:r>
          </a:p>
          <a:p>
            <a:pPr marL="3586163" eaLnBrk="1">
              <a:spcBef>
                <a:spcPct val="0"/>
              </a:spcBef>
              <a:buNone/>
            </a:pPr>
            <a:r>
              <a:rPr lang="ru-RU" altLang="ru-RU" sz="1800" dirty="0">
                <a:solidFill>
                  <a:schemeClr val="tx1">
                    <a:lumMod val="50000"/>
                    <a:lumOff val="50000"/>
                  </a:schemeClr>
                </a:solidFill>
                <a:latin typeface="Cambria" panose="02040503050406030204" pitchFamily="18" charset="0"/>
              </a:rPr>
              <a:t>13   010 1 0010 0010…</a:t>
            </a:r>
          </a:p>
          <a:p>
            <a:pPr marL="342900" indent="-342900" eaLnBrk="1">
              <a:spcBef>
                <a:spcPct val="0"/>
              </a:spcBef>
              <a:buFont typeface="+mj-lt"/>
              <a:buAutoNum type="arabicPeriod" startAt="6"/>
            </a:pPr>
            <a:r>
              <a:rPr lang="ru-RU" altLang="ru-RU" sz="1800" dirty="0">
                <a:latin typeface="+mn-lt"/>
              </a:rPr>
              <a:t>Дописывается в искомую строку бит различия (1).</a:t>
            </a:r>
          </a:p>
          <a:p>
            <a:pPr marL="342900" indent="-342900" eaLnBrk="1">
              <a:spcBef>
                <a:spcPct val="0"/>
              </a:spcBef>
              <a:buFont typeface="+mj-lt"/>
              <a:buAutoNum type="arabicPeriod" startAt="6"/>
            </a:pPr>
            <a:r>
              <a:rPr lang="ru-RU" altLang="ru-RU" sz="1800" dirty="0">
                <a:latin typeface="+mn-lt"/>
              </a:rPr>
              <a:t>Таким образом, восстановлена строка </a:t>
            </a:r>
            <a:r>
              <a:rPr lang="ru-RU" altLang="ru-RU" sz="1800" b="1" dirty="0">
                <a:latin typeface="+mn-lt"/>
              </a:rPr>
              <a:t>010001011</a:t>
            </a:r>
            <a:r>
              <a:rPr lang="ru-RU" altLang="ru-RU" sz="1800" dirty="0">
                <a:latin typeface="+mn-lt"/>
              </a:rPr>
              <a:t>, что и требовалось.</a:t>
            </a:r>
          </a:p>
        </p:txBody>
      </p:sp>
      <p:graphicFrame>
        <p:nvGraphicFramePr>
          <p:cNvPr id="12" name="Таблица 11"/>
          <p:cNvGraphicFramePr>
            <a:graphicFrameLocks noGrp="1"/>
          </p:cNvGraphicFramePr>
          <p:nvPr>
            <p:extLst>
              <p:ext uri="{D42A27DB-BD31-4B8C-83A1-F6EECF244321}">
                <p14:modId xmlns:p14="http://schemas.microsoft.com/office/powerpoint/2010/main" val="1008095429"/>
              </p:ext>
            </p:extLst>
          </p:nvPr>
        </p:nvGraphicFramePr>
        <p:xfrm>
          <a:off x="1199457" y="1872317"/>
          <a:ext cx="9793088" cy="932688"/>
        </p:xfrm>
        <a:graphic>
          <a:graphicData uri="http://schemas.openxmlformats.org/drawingml/2006/table">
            <a:tbl>
              <a:tblPr bandRow="1">
                <a:tableStyleId>{5940675A-B579-460E-94D1-54222C63F5DA}</a:tableStyleId>
              </a:tblPr>
              <a:tblGrid>
                <a:gridCol w="538360">
                  <a:extLst>
                    <a:ext uri="{9D8B030D-6E8A-4147-A177-3AD203B41FA5}">
                      <a16:colId xmlns:a16="http://schemas.microsoft.com/office/drawing/2014/main" val="20000"/>
                    </a:ext>
                  </a:extLst>
                </a:gridCol>
                <a:gridCol w="5037579">
                  <a:extLst>
                    <a:ext uri="{9D8B030D-6E8A-4147-A177-3AD203B41FA5}">
                      <a16:colId xmlns:a16="http://schemas.microsoft.com/office/drawing/2014/main" val="20001"/>
                    </a:ext>
                  </a:extLst>
                </a:gridCol>
                <a:gridCol w="4217149">
                  <a:extLst>
                    <a:ext uri="{9D8B030D-6E8A-4147-A177-3AD203B41FA5}">
                      <a16:colId xmlns:a16="http://schemas.microsoft.com/office/drawing/2014/main" val="20002"/>
                    </a:ext>
                  </a:extLst>
                </a:gridCol>
              </a:tblGrid>
              <a:tr h="261397">
                <a:tc>
                  <a:txBody>
                    <a:bodyPr/>
                    <a:lstStyle/>
                    <a:p>
                      <a:pPr algn="ctr">
                        <a:lnSpc>
                          <a:spcPct val="80000"/>
                        </a:lnSpc>
                      </a:pPr>
                      <a:r>
                        <a:rPr lang="ru-RU" sz="1800" dirty="0">
                          <a:latin typeface="Cambria" panose="020405030504060302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kern="1200" dirty="0">
                          <a:latin typeface="Cambria" panose="02040503050406030204" pitchFamily="18" charset="0"/>
                        </a:rPr>
                        <a:t>111101011100001010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1397">
                <a:tc>
                  <a:txBody>
                    <a:bodyPr/>
                    <a:lstStyle/>
                    <a:p>
                      <a:pPr algn="ctr">
                        <a:lnSpc>
                          <a:spcPct val="80000"/>
                        </a:lnSpc>
                      </a:pPr>
                      <a:r>
                        <a:rPr lang="ru-RU" sz="1800" b="0" dirty="0">
                          <a:solidFill>
                            <a:srgbClr val="C00000"/>
                          </a:solidFill>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80000"/>
                        </a:lnSpc>
                      </a:pPr>
                      <a:r>
                        <a:rPr lang="ru-RU" altLang="ru-RU" sz="1800" b="0" kern="1200" dirty="0">
                          <a:solidFill>
                            <a:srgbClr val="C00000"/>
                          </a:solidFill>
                          <a:latin typeface="Cambria" panose="02040503050406030204" pitchFamily="18" charset="0"/>
                        </a:rPr>
                        <a:t>111101011100001010010001010100101110</a:t>
                      </a: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80000"/>
                        </a:lnSpc>
                      </a:pPr>
                      <a:endParaRPr lang="ru-RU" sz="1800" b="0" dirty="0">
                        <a:solidFill>
                          <a:srgbClr val="C00000"/>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1397">
                <a:tc>
                  <a:txBody>
                    <a:bodyPr/>
                    <a:lstStyle/>
                    <a:p>
                      <a:pPr algn="ctr">
                        <a:lnSpc>
                          <a:spcPct val="80000"/>
                        </a:lnSpc>
                      </a:pPr>
                      <a:r>
                        <a:rPr lang="ru-RU" sz="1800" dirty="0">
                          <a:latin typeface="Cambria" panose="020405030504060302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80000"/>
                        </a:lnSpc>
                      </a:pPr>
                      <a:r>
                        <a:rPr lang="ru-RU" sz="1800" dirty="0">
                          <a:latin typeface="Cambria" panose="02040503050406030204" pitchFamily="18" charset="0"/>
                        </a:rPr>
                        <a:t>1111010111000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80000"/>
                        </a:lnSpc>
                      </a:pPr>
                      <a:r>
                        <a:rPr lang="ru-RU" altLang="ru-RU" sz="1800" kern="1200" dirty="0">
                          <a:latin typeface="Cambria" panose="02040503050406030204" pitchFamily="18" charset="0"/>
                        </a:rPr>
                        <a:t>01010010001010100101110</a:t>
                      </a:r>
                      <a:endParaRPr lang="ru-RU" sz="18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 name="Номер слайда 1">
            <a:extLst>
              <a:ext uri="{FF2B5EF4-FFF2-40B4-BE49-F238E27FC236}">
                <a16:creationId xmlns:a16="http://schemas.microsoft.com/office/drawing/2014/main" id="{855EF5A7-E84F-084C-AC39-46DF521A20B0}"/>
              </a:ext>
            </a:extLst>
          </p:cNvPr>
          <p:cNvSpPr>
            <a:spLocks noGrp="1"/>
          </p:cNvSpPr>
          <p:nvPr>
            <p:ph type="sldNum" sz="quarter" idx="12"/>
          </p:nvPr>
        </p:nvSpPr>
        <p:spPr/>
        <p:txBody>
          <a:bodyPr/>
          <a:lstStyle/>
          <a:p>
            <a:pPr>
              <a:defRPr/>
            </a:pPr>
            <a:fld id="{6F4E816A-55D9-470B-B890-87BE52ECB9E1}" type="slidenum">
              <a:rPr lang="ru-RU" altLang="ru-RU" smtClean="0"/>
              <a:pPr>
                <a:defRPr/>
              </a:pPr>
              <a:t>22</a:t>
            </a:fld>
            <a:endParaRPr lang="ru-RU" altLang="ru-RU"/>
          </a:p>
        </p:txBody>
      </p:sp>
    </p:spTree>
    <p:extLst>
      <p:ext uri="{BB962C8B-B14F-4D97-AF65-F5344CB8AC3E}">
        <p14:creationId xmlns:p14="http://schemas.microsoft.com/office/powerpoint/2010/main" val="9388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31CDBA-29B0-F54F-9E8E-DB47A9D439B1}"/>
              </a:ext>
            </a:extLst>
          </p:cNvPr>
          <p:cNvSpPr>
            <a:spLocks noGrp="1"/>
          </p:cNvSpPr>
          <p:nvPr>
            <p:ph type="title"/>
          </p:nvPr>
        </p:nvSpPr>
        <p:spPr/>
        <p:txBody>
          <a:bodyPr/>
          <a:lstStyle/>
          <a:p>
            <a:r>
              <a:rPr lang="ru-RU" altLang="ru-RU" dirty="0"/>
              <a:t>Ассоциативное кодирование </a:t>
            </a:r>
            <a:r>
              <a:rPr lang="ru-RU" altLang="ru-RU" dirty="0" err="1"/>
              <a:t>Буяновского</a:t>
            </a:r>
            <a:endParaRPr lang="ru-RU" dirty="0"/>
          </a:p>
        </p:txBody>
      </p:sp>
      <p:sp>
        <p:nvSpPr>
          <p:cNvPr id="3" name="Объект 2">
            <a:extLst>
              <a:ext uri="{FF2B5EF4-FFF2-40B4-BE49-F238E27FC236}">
                <a16:creationId xmlns:a16="http://schemas.microsoft.com/office/drawing/2014/main" id="{14ABC5CD-179D-4140-917F-F35295FD1371}"/>
              </a:ext>
            </a:extLst>
          </p:cNvPr>
          <p:cNvSpPr>
            <a:spLocks noGrp="1"/>
          </p:cNvSpPr>
          <p:nvPr>
            <p:ph idx="1"/>
          </p:nvPr>
        </p:nvSpPr>
        <p:spPr/>
        <p:txBody>
          <a:bodyPr/>
          <a:lstStyle/>
          <a:p>
            <a:r>
              <a:rPr lang="ru-RU" sz="2800" dirty="0"/>
              <a:t>В процессе кодирования группы бит переменной длины кодируются с помощью трёх символов, подобно </a:t>
            </a:r>
            <a:r>
              <a:rPr lang="en-US" sz="2800" dirty="0"/>
              <a:t>LZ77</a:t>
            </a:r>
            <a:endParaRPr lang="ru-RU" sz="2800" dirty="0"/>
          </a:p>
          <a:p>
            <a:r>
              <a:rPr lang="ru-RU" sz="2800" dirty="0"/>
              <a:t>Наиболее существенное отличие – последовательности (</a:t>
            </a:r>
            <a:r>
              <a:rPr lang="ru-RU" sz="2800" dirty="0" err="1"/>
              <a:t>постистории</a:t>
            </a:r>
            <a:r>
              <a:rPr lang="ru-RU" sz="2800" dirty="0"/>
              <a:t>) </a:t>
            </a:r>
            <a:r>
              <a:rPr lang="ru-RU" sz="2800" dirty="0" err="1"/>
              <a:t>отранжированы</a:t>
            </a:r>
            <a:r>
              <a:rPr lang="ru-RU" sz="2800" dirty="0"/>
              <a:t> по совпадению предыстории, что сгущает распределение значений индексов строк около 0</a:t>
            </a:r>
          </a:p>
          <a:p>
            <a:r>
              <a:rPr lang="ru-RU" sz="2800" dirty="0"/>
              <a:t>Из этого следует, что АКБ может считаться как контекстным методом, так и методом ранжирования</a:t>
            </a:r>
          </a:p>
          <a:p>
            <a:endParaRPr lang="en-US" sz="2800" dirty="0"/>
          </a:p>
          <a:p>
            <a:r>
              <a:rPr lang="ru-RU" sz="2800" dirty="0"/>
              <a:t>Архиватор </a:t>
            </a:r>
            <a:r>
              <a:rPr lang="en-US" sz="2800" dirty="0"/>
              <a:t>ACB </a:t>
            </a:r>
            <a:r>
              <a:rPr lang="ru-RU" sz="2800" dirty="0"/>
              <a:t>был опубликован автором вместе с описанием в 1995 и 1997, но не получил развития</a:t>
            </a:r>
          </a:p>
        </p:txBody>
      </p:sp>
      <p:sp>
        <p:nvSpPr>
          <p:cNvPr id="4" name="Номер слайда 3">
            <a:extLst>
              <a:ext uri="{FF2B5EF4-FFF2-40B4-BE49-F238E27FC236}">
                <a16:creationId xmlns:a16="http://schemas.microsoft.com/office/drawing/2014/main" id="{7F39B268-43F3-AB47-9233-15BAA8CDD40B}"/>
              </a:ext>
            </a:extLst>
          </p:cNvPr>
          <p:cNvSpPr>
            <a:spLocks noGrp="1"/>
          </p:cNvSpPr>
          <p:nvPr>
            <p:ph type="sldNum" sz="quarter" idx="12"/>
          </p:nvPr>
        </p:nvSpPr>
        <p:spPr/>
        <p:txBody>
          <a:bodyPr/>
          <a:lstStyle/>
          <a:p>
            <a:pPr>
              <a:defRPr/>
            </a:pPr>
            <a:fld id="{6F4E816A-55D9-470B-B890-87BE52ECB9E1}" type="slidenum">
              <a:rPr lang="ru-RU" altLang="ru-RU" smtClean="0"/>
              <a:pPr>
                <a:defRPr/>
              </a:pPr>
              <a:t>23</a:t>
            </a:fld>
            <a:endParaRPr lang="ru-RU" altLang="ru-RU"/>
          </a:p>
        </p:txBody>
      </p:sp>
    </p:spTree>
    <p:extLst>
      <p:ext uri="{BB962C8B-B14F-4D97-AF65-F5344CB8AC3E}">
        <p14:creationId xmlns:p14="http://schemas.microsoft.com/office/powerpoint/2010/main" val="2671383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274638"/>
            <a:ext cx="10972800" cy="1143000"/>
          </a:xfrm>
        </p:spPr>
        <p:txBody>
          <a:bodyPr/>
          <a:lstStyle/>
          <a:p>
            <a:r>
              <a:rPr lang="ru-RU" altLang="ru-RU"/>
              <a:t>Комбинаторное кодирование</a:t>
            </a:r>
            <a:endParaRPr lang="ru-RU" altLang="ru-RU" dirty="0"/>
          </a:p>
        </p:txBody>
      </p:sp>
      <mc:AlternateContent xmlns:mc="http://schemas.openxmlformats.org/markup-compatibility/2006" xmlns:a14="http://schemas.microsoft.com/office/drawing/2010/main">
        <mc:Choice Requires="a14">
          <p:sp>
            <p:nvSpPr>
              <p:cNvPr id="8" name="Объект 7">
                <a:extLst>
                  <a:ext uri="{FF2B5EF4-FFF2-40B4-BE49-F238E27FC236}">
                    <a16:creationId xmlns:a16="http://schemas.microsoft.com/office/drawing/2014/main" id="{9324CE32-AFD7-4142-B173-02B58E93BF1C}"/>
                  </a:ext>
                </a:extLst>
              </p:cNvPr>
              <p:cNvSpPr>
                <a:spLocks noGrp="1"/>
              </p:cNvSpPr>
              <p:nvPr>
                <p:ph idx="1"/>
              </p:nvPr>
            </p:nvSpPr>
            <p:spPr/>
            <p:txBody>
              <a:bodyPr>
                <a:normAutofit fontScale="62500" lnSpcReduction="20000"/>
              </a:bodyPr>
              <a:lstStyle/>
              <a:p>
                <a:pPr marL="0" eaLnBrk="1">
                  <a:lnSpc>
                    <a:spcPct val="120000"/>
                  </a:lnSpc>
                  <a:spcBef>
                    <a:spcPct val="0"/>
                  </a:spcBef>
                  <a:spcAft>
                    <a:spcPts val="600"/>
                  </a:spcAft>
                  <a:buNone/>
                </a:pPr>
                <a:r>
                  <a:rPr lang="ru-RU" altLang="ru-RU" u="sng" dirty="0"/>
                  <a:t>Общий принцип:</a:t>
                </a:r>
                <a:r>
                  <a:rPr lang="ru-RU" altLang="ru-RU" dirty="0"/>
                  <a:t> вычисление номера сообщения в некотором выделенном классе сообщений:</a:t>
                </a:r>
              </a:p>
              <a:p>
                <a:pPr marL="0" algn="ctr" eaLnBrk="1">
                  <a:lnSpc>
                    <a:spcPct val="120000"/>
                  </a:lnSpc>
                  <a:spcBef>
                    <a:spcPct val="0"/>
                  </a:spcBef>
                  <a:spcAft>
                    <a:spcPts val="600"/>
                  </a:spcAft>
                  <a:buNone/>
                </a:pPr>
                <a:r>
                  <a:rPr lang="ru-RU" altLang="ru-RU" dirty="0"/>
                  <a:t>Сообщение из класса ↔ Комбинаторный номер</a:t>
                </a:r>
                <a:endParaRPr lang="ru-RU" altLang="ru-RU" u="sng" dirty="0"/>
              </a:p>
              <a:p>
                <a:pPr marL="0" eaLnBrk="1">
                  <a:lnSpc>
                    <a:spcPct val="120000"/>
                  </a:lnSpc>
                  <a:spcBef>
                    <a:spcPct val="0"/>
                  </a:spcBef>
                  <a:spcAft>
                    <a:spcPts val="600"/>
                  </a:spcAft>
                  <a:buNone/>
                </a:pPr>
                <a:r>
                  <a:rPr lang="ru-RU" altLang="ru-RU" u="sng" dirty="0"/>
                  <a:t>Пример:</a:t>
                </a:r>
              </a:p>
              <a:p>
                <a:pPr marL="0" eaLnBrk="1">
                  <a:lnSpc>
                    <a:spcPct val="120000"/>
                  </a:lnSpc>
                  <a:spcBef>
                    <a:spcPct val="0"/>
                  </a:spcBef>
                  <a:spcAft>
                    <a:spcPts val="600"/>
                  </a:spcAft>
                  <a:buNone/>
                </a:pPr>
                <a:r>
                  <a:rPr lang="ru-RU" altLang="ru-RU" dirty="0"/>
                  <a:t>Нужно закодировать сообщение из символов </a:t>
                </a:r>
                <a:r>
                  <a:rPr lang="en-US" altLang="ru-RU" i="1" dirty="0"/>
                  <a:t>{a</a:t>
                </a:r>
                <a:r>
                  <a:rPr lang="en-US" altLang="ru-RU" dirty="0"/>
                  <a:t>, </a:t>
                </a:r>
                <a:r>
                  <a:rPr lang="en-US" altLang="ru-RU" i="1" dirty="0"/>
                  <a:t>b</a:t>
                </a:r>
                <a:r>
                  <a:rPr lang="en-US" altLang="ru-RU" dirty="0"/>
                  <a:t>, </a:t>
                </a:r>
                <a:r>
                  <a:rPr lang="en-US" altLang="ru-RU" i="1" dirty="0"/>
                  <a:t>c</a:t>
                </a:r>
                <a:r>
                  <a:rPr lang="en-US" altLang="ru-RU" dirty="0"/>
                  <a:t>, </a:t>
                </a:r>
                <a:r>
                  <a:rPr lang="en-US" altLang="ru-RU" i="1" dirty="0"/>
                  <a:t>d}</a:t>
                </a:r>
                <a:r>
                  <a:rPr lang="ru-RU" altLang="ru-RU" dirty="0"/>
                  <a:t> длины 8, </a:t>
                </a:r>
                <a:br>
                  <a:rPr lang="ru-RU" altLang="ru-RU" dirty="0"/>
                </a:br>
                <a:r>
                  <a:rPr lang="ru-RU" altLang="ru-RU" dirty="0"/>
                  <a:t>в котором 3 символа </a:t>
                </a:r>
                <a:r>
                  <a:rPr lang="en-US" altLang="ru-RU" dirty="0"/>
                  <a:t>a, </a:t>
                </a:r>
                <a:r>
                  <a:rPr lang="ru-RU" altLang="ru-RU" dirty="0"/>
                  <a:t>2 символа </a:t>
                </a:r>
                <a:r>
                  <a:rPr lang="en-US" altLang="ru-RU" dirty="0"/>
                  <a:t>b, 1 </a:t>
                </a:r>
                <a:r>
                  <a:rPr lang="ru-RU" altLang="ru-RU" dirty="0"/>
                  <a:t>символ </a:t>
                </a:r>
                <a:r>
                  <a:rPr lang="en-US" altLang="ru-RU" dirty="0"/>
                  <a:t>c </a:t>
                </a:r>
                <a:r>
                  <a:rPr lang="ru-RU" altLang="ru-RU" dirty="0"/>
                  <a:t>и </a:t>
                </a:r>
                <a:r>
                  <a:rPr lang="en-US" altLang="ru-RU" dirty="0"/>
                  <a:t>2</a:t>
                </a:r>
                <a:r>
                  <a:rPr lang="ru-RU" altLang="ru-RU" dirty="0"/>
                  <a:t> символа </a:t>
                </a:r>
                <a:r>
                  <a:rPr lang="en-US" altLang="ru-RU" dirty="0"/>
                  <a:t>d</a:t>
                </a:r>
                <a:endParaRPr lang="ru-RU" altLang="ru-RU" dirty="0"/>
              </a:p>
              <a:p>
                <a:pPr marL="0" eaLnBrk="1">
                  <a:lnSpc>
                    <a:spcPct val="120000"/>
                  </a:lnSpc>
                  <a:spcBef>
                    <a:spcPct val="0"/>
                  </a:spcBef>
                  <a:spcAft>
                    <a:spcPts val="600"/>
                  </a:spcAft>
                  <a:buNone/>
                </a:pPr>
                <a:r>
                  <a:rPr lang="ru-RU" altLang="ru-RU" dirty="0"/>
                  <a:t>Длина в коде постоянной длины: </a:t>
                </a:r>
                <a14:m>
                  <m:oMath xmlns:m="http://schemas.openxmlformats.org/officeDocument/2006/math">
                    <m:r>
                      <a:rPr lang="ru-RU" altLang="ru-RU" i="1">
                        <a:latin typeface="Cambria Math" panose="02040503050406030204" pitchFamily="18" charset="0"/>
                      </a:rPr>
                      <m:t>2</m:t>
                    </m:r>
                    <m:r>
                      <a:rPr lang="en-US" altLang="ru-RU" i="1">
                        <a:latin typeface="Cambria Math" panose="02040503050406030204" pitchFamily="18" charset="0"/>
                      </a:rPr>
                      <m:t>⋅8=16 </m:t>
                    </m:r>
                    <m:r>
                      <a:rPr lang="ru-RU" altLang="ru-RU" i="1">
                        <a:latin typeface="Cambria Math" panose="02040503050406030204" pitchFamily="18" charset="0"/>
                      </a:rPr>
                      <m:t>бит</m:t>
                    </m:r>
                  </m:oMath>
                </a14:m>
                <a:endParaRPr lang="ru-RU" altLang="ru-RU" dirty="0"/>
              </a:p>
              <a:p>
                <a:pPr marL="0" eaLnBrk="1">
                  <a:lnSpc>
                    <a:spcPct val="120000"/>
                  </a:lnSpc>
                  <a:spcBef>
                    <a:spcPct val="0"/>
                  </a:spcBef>
                  <a:spcAft>
                    <a:spcPts val="600"/>
                  </a:spcAft>
                  <a:buNone/>
                </a:pPr>
                <a:r>
                  <a:rPr lang="ru-RU" altLang="ru-RU" dirty="0"/>
                  <a:t>Таких сообщений:</a:t>
                </a:r>
              </a:p>
              <a:p>
                <a:pPr marL="0" algn="ctr" eaLnBrk="1">
                  <a:lnSpc>
                    <a:spcPct val="120000"/>
                  </a:lnSpc>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smtClean="0">
                          <a:latin typeface="Cambria Math" panose="02040503050406030204" pitchFamily="18" charset="0"/>
                        </a:rPr>
                        <m:t>𝑁</m:t>
                      </m:r>
                      <m:r>
                        <a:rPr lang="en-US" altLang="ru-RU" smtClean="0">
                          <a:latin typeface="Cambria Math" panose="02040503050406030204" pitchFamily="18" charset="0"/>
                        </a:rPr>
                        <m:t>=</m:t>
                      </m:r>
                      <m:f>
                        <m:fPr>
                          <m:ctrlPr>
                            <a:rPr lang="en-US" altLang="ru-RU" i="1">
                              <a:latin typeface="Cambria Math" panose="02040503050406030204" pitchFamily="18" charset="0"/>
                            </a:rPr>
                          </m:ctrlPr>
                        </m:fPr>
                        <m:num>
                          <m:r>
                            <a:rPr lang="en-US" altLang="ru-RU">
                              <a:latin typeface="Cambria Math" panose="02040503050406030204" pitchFamily="18" charset="0"/>
                            </a:rPr>
                            <m:t>8!</m:t>
                          </m:r>
                        </m:num>
                        <m:den>
                          <m:r>
                            <a:rPr lang="en-US" altLang="ru-RU">
                              <a:latin typeface="Cambria Math" panose="02040503050406030204" pitchFamily="18" charset="0"/>
                            </a:rPr>
                            <m:t>3!⋅2!⋅1!⋅2!</m:t>
                          </m:r>
                        </m:den>
                      </m:f>
                      <m:r>
                        <a:rPr lang="en-US" altLang="ru-RU">
                          <a:latin typeface="Cambria Math" panose="02040503050406030204" pitchFamily="18" charset="0"/>
                        </a:rPr>
                        <m:t>=1680</m:t>
                      </m:r>
                      <m:r>
                        <a:rPr lang="ru-RU" altLang="ru-RU">
                          <a:latin typeface="Cambria Math" panose="02040503050406030204" pitchFamily="18" charset="0"/>
                        </a:rPr>
                        <m:t>→</m:t>
                      </m:r>
                      <m:d>
                        <m:dPr>
                          <m:begChr m:val="⌈"/>
                          <m:endChr m:val="⌉"/>
                          <m:ctrlPr>
                            <a:rPr lang="ru-RU" altLang="ru-RU" i="1">
                              <a:latin typeface="Cambria Math" panose="02040503050406030204" pitchFamily="18" charset="0"/>
                            </a:rPr>
                          </m:ctrlPr>
                        </m:dPr>
                        <m:e>
                          <m:func>
                            <m:funcPr>
                              <m:ctrlPr>
                                <a:rPr lang="en-US" altLang="ru-RU" i="1">
                                  <a:latin typeface="Cambria Math" panose="02040503050406030204" pitchFamily="18" charset="0"/>
                                </a:rPr>
                              </m:ctrlPr>
                            </m:funcPr>
                            <m:fName>
                              <m:sSub>
                                <m:sSubPr>
                                  <m:ctrlPr>
                                    <a:rPr lang="en-US" altLang="ru-RU" i="1">
                                      <a:latin typeface="Cambria Math" panose="02040503050406030204" pitchFamily="18" charset="0"/>
                                    </a:rPr>
                                  </m:ctrlPr>
                                </m:sSubPr>
                                <m:e>
                                  <m:r>
                                    <m:rPr>
                                      <m:sty m:val="p"/>
                                    </m:rPr>
                                    <a:rPr lang="en-US" altLang="ru-RU">
                                      <a:latin typeface="Cambria Math" panose="02040503050406030204" pitchFamily="18" charset="0"/>
                                    </a:rPr>
                                    <m:t>log</m:t>
                                  </m:r>
                                </m:e>
                                <m:sub>
                                  <m:r>
                                    <a:rPr lang="en-US" altLang="ru-RU" i="1">
                                      <a:latin typeface="Cambria Math" panose="02040503050406030204" pitchFamily="18" charset="0"/>
                                    </a:rPr>
                                    <m:t>2</m:t>
                                  </m:r>
                                </m:sub>
                              </m:sSub>
                            </m:fName>
                            <m:e>
                              <m:r>
                                <a:rPr lang="en-US" altLang="ru-RU" i="1">
                                  <a:latin typeface="Cambria Math" panose="02040503050406030204" pitchFamily="18" charset="0"/>
                                </a:rPr>
                                <m:t>𝑁</m:t>
                              </m:r>
                            </m:e>
                          </m:func>
                        </m:e>
                      </m:d>
                      <m:r>
                        <a:rPr lang="en-US" altLang="ru-RU" i="1">
                          <a:latin typeface="Cambria Math" panose="02040503050406030204" pitchFamily="18" charset="0"/>
                        </a:rPr>
                        <m:t>=</m:t>
                      </m:r>
                      <m:r>
                        <a:rPr lang="en-US" altLang="ru-RU">
                          <a:latin typeface="Cambria Math" panose="02040503050406030204" pitchFamily="18" charset="0"/>
                        </a:rPr>
                        <m:t>11 </m:t>
                      </m:r>
                      <m:r>
                        <a:rPr lang="ru-RU" altLang="ru-RU">
                          <a:latin typeface="Cambria Math" panose="02040503050406030204" pitchFamily="18" charset="0"/>
                        </a:rPr>
                        <m:t>бит</m:t>
                      </m:r>
                    </m:oMath>
                  </m:oMathPara>
                </a14:m>
                <a:br>
                  <a:rPr lang="ru-RU" altLang="ru-RU" dirty="0"/>
                </a:br>
                <a:endParaRPr lang="ru-RU" altLang="ru-RU" dirty="0"/>
              </a:p>
              <a:p>
                <a:pPr marL="0" eaLnBrk="1">
                  <a:lnSpc>
                    <a:spcPct val="120000"/>
                  </a:lnSpc>
                  <a:spcBef>
                    <a:spcPct val="0"/>
                  </a:spcBef>
                  <a:spcAft>
                    <a:spcPts val="600"/>
                  </a:spcAft>
                </a:pPr>
                <a:r>
                  <a:rPr lang="ru-RU" altLang="ru-RU" dirty="0"/>
                  <a:t>Обычно класс составляется из равновероятных сообщений </a:t>
                </a:r>
                <a:endParaRPr lang="en-US" altLang="ru-RU" dirty="0"/>
              </a:p>
              <a:p>
                <a:pPr marL="0" eaLnBrk="1">
                  <a:lnSpc>
                    <a:spcPct val="120000"/>
                  </a:lnSpc>
                  <a:spcBef>
                    <a:spcPct val="0"/>
                  </a:spcBef>
                  <a:spcAft>
                    <a:spcPts val="600"/>
                  </a:spcAft>
                </a:pPr>
                <a:r>
                  <a:rPr lang="ru-RU" altLang="ru-RU" dirty="0"/>
                  <a:t>Популярно при сжатии схем, графов, перестановок...</a:t>
                </a:r>
              </a:p>
            </p:txBody>
          </p:sp>
        </mc:Choice>
        <mc:Fallback xmlns="">
          <p:sp>
            <p:nvSpPr>
              <p:cNvPr id="8" name="Объект 7">
                <a:extLst>
                  <a:ext uri="{FF2B5EF4-FFF2-40B4-BE49-F238E27FC236}">
                    <a16:creationId xmlns:a16="http://schemas.microsoft.com/office/drawing/2014/main" id="{9324CE32-AFD7-4142-B173-02B58E93BF1C}"/>
                  </a:ext>
                </a:extLst>
              </p:cNvPr>
              <p:cNvSpPr>
                <a:spLocks noGrp="1" noRot="1" noChangeAspect="1" noMove="1" noResize="1" noEditPoints="1" noAdjustHandles="1" noChangeArrowheads="1" noChangeShapeType="1" noTextEdit="1"/>
              </p:cNvSpPr>
              <p:nvPr>
                <p:ph idx="1"/>
              </p:nvPr>
            </p:nvSpPr>
            <p:spPr>
              <a:blipFill>
                <a:blip r:embed="rId3"/>
                <a:stretch>
                  <a:fillRect l="-578" t="-840"/>
                </a:stretch>
              </a:blipFill>
            </p:spPr>
            <p:txBody>
              <a:bodyPr/>
              <a:lstStyle/>
              <a:p>
                <a:r>
                  <a:rPr lang="ru-RU">
                    <a:noFill/>
                  </a:rPr>
                  <a:t> </a:t>
                </a:r>
              </a:p>
            </p:txBody>
          </p:sp>
        </mc:Fallback>
      </mc:AlternateContent>
      <p:sp>
        <p:nvSpPr>
          <p:cNvPr id="3" name="Номер слайда 2">
            <a:extLst>
              <a:ext uri="{FF2B5EF4-FFF2-40B4-BE49-F238E27FC236}">
                <a16:creationId xmlns:a16="http://schemas.microsoft.com/office/drawing/2014/main" id="{C2DEF59B-5D84-AF4F-A83C-943B46E2771C}"/>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24</a:t>
            </a:fld>
            <a:endParaRPr lang="ru-RU" altLang="ru-RU"/>
          </a:p>
        </p:txBody>
      </p:sp>
      <p:sp>
        <p:nvSpPr>
          <p:cNvPr id="2355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5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5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5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5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6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6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298195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274638"/>
            <a:ext cx="10972800" cy="1143000"/>
          </a:xfrm>
        </p:spPr>
        <p:txBody>
          <a:bodyPr/>
          <a:lstStyle/>
          <a:p>
            <a:r>
              <a:rPr lang="ru-RU" altLang="ru-RU" dirty="0"/>
              <a:t>Комбинаторное кодирование</a:t>
            </a:r>
          </a:p>
        </p:txBody>
      </p:sp>
      <p:sp>
        <p:nvSpPr>
          <p:cNvPr id="11" name="Объект 10">
            <a:extLst>
              <a:ext uri="{FF2B5EF4-FFF2-40B4-BE49-F238E27FC236}">
                <a16:creationId xmlns:a16="http://schemas.microsoft.com/office/drawing/2014/main" id="{8244BC98-B421-4642-9377-B7D949B72F59}"/>
              </a:ext>
            </a:extLst>
          </p:cNvPr>
          <p:cNvSpPr>
            <a:spLocks noGrp="1"/>
          </p:cNvSpPr>
          <p:nvPr>
            <p:ph idx="1"/>
          </p:nvPr>
        </p:nvSpPr>
        <p:spPr>
          <a:xfrm>
            <a:off x="609600" y="1600201"/>
            <a:ext cx="10972800" cy="4983161"/>
          </a:xfrm>
        </p:spPr>
        <p:txBody>
          <a:bodyPr>
            <a:noAutofit/>
          </a:bodyPr>
          <a:lstStyle/>
          <a:p>
            <a:pPr eaLnBrk="1">
              <a:spcBef>
                <a:spcPct val="0"/>
              </a:spcBef>
              <a:spcAft>
                <a:spcPts val="600"/>
              </a:spcAft>
              <a:buNone/>
            </a:pPr>
            <a:r>
              <a:rPr lang="ru-RU" altLang="ru-RU" sz="2000" dirty="0"/>
              <a:t>Этапы кодирования:</a:t>
            </a:r>
          </a:p>
          <a:p>
            <a:pPr eaLnBrk="1">
              <a:spcBef>
                <a:spcPct val="0"/>
              </a:spcBef>
              <a:spcAft>
                <a:spcPts val="600"/>
              </a:spcAft>
              <a:buFontTx/>
              <a:buAutoNum type="arabicPeriod"/>
            </a:pPr>
            <a:r>
              <a:rPr lang="ru-RU" altLang="ru-RU" sz="2000" dirty="0"/>
              <a:t>Выбор </a:t>
            </a:r>
            <a:r>
              <a:rPr lang="ru-RU" altLang="ru-RU" sz="2000" u="sng" dirty="0"/>
              <a:t>нумерационного класса</a:t>
            </a:r>
            <a:r>
              <a:rPr lang="ru-RU" altLang="ru-RU" sz="2000" dirty="0"/>
              <a:t> </a:t>
            </a:r>
            <a:br>
              <a:rPr lang="ru-RU" altLang="ru-RU" sz="2000" dirty="0"/>
            </a:br>
            <a:r>
              <a:rPr lang="ru-RU" altLang="ru-RU" sz="2000" dirty="0"/>
              <a:t>(класс комбинаторных объектов + алгоритмы их нумерации)</a:t>
            </a:r>
          </a:p>
          <a:p>
            <a:pPr eaLnBrk="1">
              <a:spcBef>
                <a:spcPct val="0"/>
              </a:spcBef>
              <a:spcAft>
                <a:spcPts val="600"/>
              </a:spcAft>
              <a:buFontTx/>
              <a:buAutoNum type="arabicPeriod"/>
            </a:pPr>
            <a:r>
              <a:rPr lang="ru-RU" altLang="ru-RU" sz="2000" u="sng" dirty="0"/>
              <a:t>Отображение</a:t>
            </a:r>
            <a:r>
              <a:rPr lang="ru-RU" altLang="ru-RU" sz="2000" dirty="0"/>
              <a:t> сообщения в соответствующий комбинаторный объект</a:t>
            </a:r>
          </a:p>
          <a:p>
            <a:pPr eaLnBrk="1">
              <a:spcBef>
                <a:spcPct val="0"/>
              </a:spcBef>
              <a:spcAft>
                <a:spcPts val="600"/>
              </a:spcAft>
              <a:buFontTx/>
              <a:buAutoNum type="arabicPeriod"/>
            </a:pPr>
            <a:r>
              <a:rPr lang="ru-RU" altLang="ru-RU" sz="2000" u="sng" dirty="0"/>
              <a:t>Ранжирование</a:t>
            </a:r>
            <a:r>
              <a:rPr lang="ru-RU" altLang="ru-RU" sz="2000" dirty="0"/>
              <a:t> – вычисление уникального индекса объекта внутри класса </a:t>
            </a:r>
          </a:p>
          <a:p>
            <a:pPr eaLnBrk="1">
              <a:spcBef>
                <a:spcPts val="600"/>
              </a:spcBef>
              <a:spcAft>
                <a:spcPts val="600"/>
              </a:spcAft>
              <a:buNone/>
            </a:pPr>
            <a:r>
              <a:rPr lang="ru-RU" altLang="ru-RU" sz="2000" dirty="0"/>
              <a:t>Закодированные данные: индекс нумерационного класса + индекс в классе</a:t>
            </a:r>
          </a:p>
          <a:p>
            <a:pPr eaLnBrk="1">
              <a:spcBef>
                <a:spcPts val="600"/>
              </a:spcBef>
              <a:spcAft>
                <a:spcPts val="600"/>
              </a:spcAft>
              <a:buNone/>
            </a:pPr>
            <a:r>
              <a:rPr lang="ru-RU" altLang="ru-RU" sz="2000" dirty="0"/>
              <a:t>Этапы декодирования:</a:t>
            </a:r>
          </a:p>
          <a:p>
            <a:pPr eaLnBrk="1">
              <a:spcBef>
                <a:spcPct val="0"/>
              </a:spcBef>
              <a:spcAft>
                <a:spcPts val="600"/>
              </a:spcAft>
              <a:buFont typeface="+mj-lt"/>
              <a:buAutoNum type="arabicPeriod"/>
            </a:pPr>
            <a:r>
              <a:rPr lang="ru-RU" altLang="ru-RU" sz="2000" dirty="0"/>
              <a:t>Определение нумерационного класса по его коду</a:t>
            </a:r>
          </a:p>
          <a:p>
            <a:pPr eaLnBrk="1">
              <a:spcBef>
                <a:spcPct val="0"/>
              </a:spcBef>
              <a:spcAft>
                <a:spcPts val="600"/>
              </a:spcAft>
              <a:buFont typeface="+mj-lt"/>
              <a:buAutoNum type="arabicPeriod"/>
            </a:pPr>
            <a:r>
              <a:rPr lang="ru-RU" altLang="ru-RU" sz="2000" u="sng" dirty="0" err="1"/>
              <a:t>Деранжирование</a:t>
            </a:r>
            <a:r>
              <a:rPr lang="ru-RU" altLang="ru-RU" sz="2000" dirty="0"/>
              <a:t> – преобразование индекса в комбинаторный объект</a:t>
            </a:r>
          </a:p>
          <a:p>
            <a:pPr eaLnBrk="1">
              <a:spcBef>
                <a:spcPct val="0"/>
              </a:spcBef>
              <a:spcAft>
                <a:spcPts val="600"/>
              </a:spcAft>
              <a:buFont typeface="+mj-lt"/>
              <a:buAutoNum type="arabicPeriod"/>
            </a:pPr>
            <a:r>
              <a:rPr lang="ru-RU" altLang="ru-RU" sz="2000" u="sng" dirty="0"/>
              <a:t>Обратное отображение</a:t>
            </a:r>
            <a:r>
              <a:rPr lang="ru-RU" altLang="ru-RU" sz="2000" dirty="0"/>
              <a:t> объекта в исходное сообщение</a:t>
            </a:r>
          </a:p>
          <a:p>
            <a:pPr eaLnBrk="1">
              <a:spcBef>
                <a:spcPts val="600"/>
              </a:spcBef>
              <a:spcAft>
                <a:spcPts val="600"/>
              </a:spcAft>
              <a:buNone/>
            </a:pPr>
            <a:r>
              <a:rPr lang="ru-RU" altLang="ru-RU" sz="2000" dirty="0"/>
              <a:t>Ранжирование производится не через перебор (он может не быть возможным), </a:t>
            </a:r>
            <a:br>
              <a:rPr lang="ru-RU" altLang="ru-RU" sz="2000" dirty="0"/>
            </a:br>
            <a:r>
              <a:rPr lang="ru-RU" altLang="ru-RU" sz="2000" dirty="0"/>
              <a:t>а через вычисления, которые далее могут быть оптимизированы</a:t>
            </a:r>
          </a:p>
        </p:txBody>
      </p:sp>
      <p:sp>
        <p:nvSpPr>
          <p:cNvPr id="2" name="Номер слайда 1">
            <a:extLst>
              <a:ext uri="{FF2B5EF4-FFF2-40B4-BE49-F238E27FC236}">
                <a16:creationId xmlns:a16="http://schemas.microsoft.com/office/drawing/2014/main" id="{BCC6355A-43CC-F24B-AE4E-8C621A70D5C0}"/>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25</a:t>
            </a:fld>
            <a:endParaRPr lang="ru-RU" altLang="ru-RU"/>
          </a:p>
        </p:txBody>
      </p:sp>
      <p:sp>
        <p:nvSpPr>
          <p:cNvPr id="26627"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28"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29"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0"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1"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2"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3"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2283705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отображение</a:t>
            </a:r>
          </a:p>
        </p:txBody>
      </p:sp>
      <p:sp>
        <p:nvSpPr>
          <p:cNvPr id="11" name="Объект 10">
            <a:extLst>
              <a:ext uri="{FF2B5EF4-FFF2-40B4-BE49-F238E27FC236}">
                <a16:creationId xmlns:a16="http://schemas.microsoft.com/office/drawing/2014/main" id="{8244BC98-B421-4642-9377-B7D949B72F59}"/>
              </a:ext>
            </a:extLst>
          </p:cNvPr>
          <p:cNvSpPr>
            <a:spLocks noGrp="1"/>
          </p:cNvSpPr>
          <p:nvPr>
            <p:ph idx="1"/>
          </p:nvPr>
        </p:nvSpPr>
        <p:spPr>
          <a:xfrm>
            <a:off x="609600" y="1600201"/>
            <a:ext cx="10972800" cy="4525963"/>
          </a:xfrm>
        </p:spPr>
        <p:txBody>
          <a:bodyPr>
            <a:noAutofit/>
          </a:bodyPr>
          <a:lstStyle/>
          <a:p>
            <a:pPr eaLnBrk="1">
              <a:spcBef>
                <a:spcPct val="0"/>
              </a:spcBef>
              <a:spcAft>
                <a:spcPts val="600"/>
              </a:spcAft>
              <a:buNone/>
            </a:pPr>
            <a:r>
              <a:rPr lang="ru-RU" altLang="ru-RU" sz="2400" b="1" dirty="0"/>
              <a:t>Двоичные последовательности как шаги по сетке</a:t>
            </a:r>
          </a:p>
          <a:p>
            <a:pPr eaLnBrk="1">
              <a:spcBef>
                <a:spcPct val="0"/>
              </a:spcBef>
              <a:spcAft>
                <a:spcPts val="600"/>
              </a:spcAft>
              <a:buNone/>
            </a:pPr>
            <a:r>
              <a:rPr lang="ru-RU" altLang="ru-RU" sz="2400" dirty="0"/>
              <a:t>Пусть нам нужно закодировать строку, зная, что в ней есть 5 нулей и 3 единицы. Можно выбрать нумерационный класс, объектами которого будут пути из точки </a:t>
            </a:r>
            <a:r>
              <a:rPr lang="en-US" altLang="ru-RU" sz="2400" b="1" i="1" dirty="0"/>
              <a:t>A</a:t>
            </a:r>
            <a:r>
              <a:rPr lang="en-US" altLang="ru-RU" sz="2400" dirty="0"/>
              <a:t> </a:t>
            </a:r>
            <a:r>
              <a:rPr lang="ru-RU" altLang="ru-RU" sz="2400" dirty="0"/>
              <a:t>в точку </a:t>
            </a:r>
            <a:r>
              <a:rPr lang="en-US" altLang="ru-RU" sz="2400" b="1" i="1" dirty="0"/>
              <a:t>B</a:t>
            </a:r>
            <a:r>
              <a:rPr lang="ru-RU" altLang="ru-RU" sz="2400" dirty="0"/>
              <a:t> шагами вправо и вниз на 1.</a:t>
            </a:r>
          </a:p>
          <a:p>
            <a:pPr eaLnBrk="1">
              <a:spcBef>
                <a:spcPct val="0"/>
              </a:spcBef>
              <a:spcAft>
                <a:spcPts val="600"/>
              </a:spcAft>
              <a:buNone/>
            </a:pPr>
            <a:r>
              <a:rPr lang="ru-RU" altLang="ru-RU" sz="2400" dirty="0"/>
              <a:t>На рисунке показано отображение битовой строки</a:t>
            </a:r>
          </a:p>
          <a:p>
            <a:pPr marL="1798638" eaLnBrk="1">
              <a:spcBef>
                <a:spcPct val="0"/>
              </a:spcBef>
              <a:spcAft>
                <a:spcPts val="600"/>
              </a:spcAft>
              <a:buNone/>
            </a:pPr>
            <a:r>
              <a:rPr lang="ru-RU" altLang="ru-RU" sz="2400" b="1" dirty="0"/>
              <a:t>S</a:t>
            </a:r>
            <a:r>
              <a:rPr lang="ru-RU" altLang="ru-RU" sz="2400" b="1" baseline="-25000" dirty="0"/>
              <a:t>8</a:t>
            </a:r>
            <a:r>
              <a:rPr lang="ru-RU" altLang="ru-RU" sz="2400" b="1" dirty="0"/>
              <a:t> = 0 0 1 0 1 0 0 1 </a:t>
            </a:r>
          </a:p>
          <a:p>
            <a:pPr eaLnBrk="1">
              <a:spcBef>
                <a:spcPct val="0"/>
              </a:spcBef>
              <a:spcAft>
                <a:spcPts val="600"/>
              </a:spcAft>
              <a:buNone/>
            </a:pPr>
            <a:r>
              <a:rPr lang="ru-RU" altLang="ru-RU" sz="2400" dirty="0"/>
              <a:t>на решетку в виде пути от точки </a:t>
            </a:r>
            <a:r>
              <a:rPr lang="ru-RU" altLang="ru-RU" sz="2400" b="1" i="1" dirty="0"/>
              <a:t>А</a:t>
            </a:r>
            <a:r>
              <a:rPr lang="ru-RU" altLang="ru-RU" sz="2400" dirty="0"/>
              <a:t> до точки </a:t>
            </a:r>
            <a:r>
              <a:rPr lang="ru-RU" altLang="ru-RU" sz="2400" b="1" i="1" dirty="0"/>
              <a:t>В</a:t>
            </a:r>
            <a:br>
              <a:rPr lang="ru-RU" altLang="ru-RU" sz="2400" b="1" i="1" dirty="0"/>
            </a:br>
            <a:r>
              <a:rPr lang="ru-RU" altLang="ru-RU" sz="2400" dirty="0"/>
              <a:t>(0 – движение вправо, 1 – движение вниз)</a:t>
            </a:r>
          </a:p>
        </p:txBody>
      </p:sp>
      <p:sp>
        <p:nvSpPr>
          <p:cNvPr id="2" name="Номер слайда 1">
            <a:extLst>
              <a:ext uri="{FF2B5EF4-FFF2-40B4-BE49-F238E27FC236}">
                <a16:creationId xmlns:a16="http://schemas.microsoft.com/office/drawing/2014/main" id="{BCC6355A-43CC-F24B-AE4E-8C621A70D5C0}"/>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26</a:t>
            </a:fld>
            <a:endParaRPr lang="ru-RU" altLang="ru-RU"/>
          </a:p>
        </p:txBody>
      </p:sp>
      <p:sp>
        <p:nvSpPr>
          <p:cNvPr id="26627"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28"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29"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0"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1"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2"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6633"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26635" name="Рисунок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167" y="3645024"/>
            <a:ext cx="3455665" cy="215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37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142875"/>
            <a:ext cx="8229600" cy="928688"/>
          </a:xfrm>
        </p:spPr>
        <p:txBody>
          <a:bodyPr/>
          <a:lstStyle/>
          <a:p>
            <a:pPr eaLnBrk="1" hangingPunct="1"/>
            <a:r>
              <a:rPr lang="ru-RU" altLang="ru-RU" sz="3200"/>
              <a:t>Комбинаторное кодирование</a:t>
            </a:r>
            <a:r>
              <a:rPr lang="en-US" altLang="ru-RU" sz="3200"/>
              <a:t> (</a:t>
            </a:r>
            <a:r>
              <a:rPr lang="ru-RU" altLang="ru-RU" sz="3200" dirty="0"/>
              <a:t>скрыто</a:t>
            </a:r>
            <a:r>
              <a:rPr lang="en-US" altLang="ru-RU" sz="3200" dirty="0"/>
              <a:t>)</a:t>
            </a:r>
            <a:endParaRPr lang="ru-RU" altLang="ru-RU" sz="3200" dirty="0"/>
          </a:p>
        </p:txBody>
      </p:sp>
      <p:sp>
        <p:nvSpPr>
          <p:cNvPr id="27651"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3"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4"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5"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6"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7"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7658" name="Прямоугольник 63"/>
          <p:cNvSpPr>
            <a:spLocks noChangeArrowheads="1"/>
          </p:cNvSpPr>
          <p:nvPr/>
        </p:nvSpPr>
        <p:spPr bwMode="auto">
          <a:xfrm>
            <a:off x="1890714" y="1000126"/>
            <a:ext cx="8410575"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a:spcBef>
                <a:spcPct val="0"/>
              </a:spcBef>
              <a:spcAft>
                <a:spcPts val="600"/>
              </a:spcAft>
              <a:buNone/>
            </a:pPr>
            <a:r>
              <a:rPr lang="ru-RU" altLang="ru-RU" sz="1600"/>
              <a:t>Прежде чем вычислить индекс определенного пути, рассмотрим как много различных путей существует от точки </a:t>
            </a:r>
            <a:r>
              <a:rPr lang="en-US" altLang="ru-RU" sz="1600" b="1" i="1"/>
              <a:t>A</a:t>
            </a:r>
            <a:r>
              <a:rPr lang="ru-RU" altLang="ru-RU" sz="1600"/>
              <a:t> до точки </a:t>
            </a:r>
            <a:r>
              <a:rPr lang="en-US" altLang="ru-RU" sz="1600" b="1" i="1"/>
              <a:t>B</a:t>
            </a:r>
            <a:r>
              <a:rPr lang="ru-RU" altLang="ru-RU" sz="1600"/>
              <a:t>. Следующие рисунки демонстрируют все возможные одно- и двухшаговые пути из начала координат, рядом с точками написаны числа, показывающее количество различных путей, которые заканчиваются в данной точке</a:t>
            </a:r>
            <a:r>
              <a:rPr lang="ru-RU" altLang="ru-RU" sz="1600" dirty="0"/>
              <a:t>.</a:t>
            </a:r>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endParaRPr lang="ru-RU" altLang="ru-RU" sz="1600" dirty="0"/>
          </a:p>
          <a:p>
            <a:pPr eaLnBrk="1">
              <a:spcBef>
                <a:spcPct val="0"/>
              </a:spcBef>
              <a:spcAft>
                <a:spcPts val="600"/>
              </a:spcAft>
              <a:buNone/>
            </a:pPr>
            <a:r>
              <a:rPr lang="ru-RU" altLang="ru-RU" sz="1600"/>
              <a:t>Фронты одно- и двухшаговых путей объединяют все точки решетки, которых можно достигнуть за один и два шага соответственно. Обобщение: т</a:t>
            </a:r>
            <a:r>
              <a:rPr lang="ru-RU" altLang="ru-RU" sz="1600" dirty="0"/>
              <a:t>.</a:t>
            </a:r>
            <a:r>
              <a:rPr lang="ru-RU" altLang="ru-RU" sz="1600"/>
              <a:t>к. координаты </a:t>
            </a:r>
            <a:r>
              <a:rPr lang="en-US" altLang="ru-RU" sz="1600" b="1" i="1"/>
              <a:t>x</a:t>
            </a:r>
            <a:r>
              <a:rPr lang="en-US" altLang="ru-RU" sz="1600"/>
              <a:t> </a:t>
            </a:r>
            <a:r>
              <a:rPr lang="ru-RU" altLang="ru-RU" sz="1600"/>
              <a:t>и </a:t>
            </a:r>
            <a:r>
              <a:rPr lang="en-US" altLang="ru-RU" sz="1600" b="1" i="1"/>
              <a:t>y</a:t>
            </a:r>
            <a:r>
              <a:rPr lang="ru-RU" altLang="ru-RU" sz="1600"/>
              <a:t> это просто количество ‘</a:t>
            </a:r>
            <a:r>
              <a:rPr lang="ru-RU" altLang="ru-RU" sz="1600" b="1"/>
              <a:t>0</a:t>
            </a:r>
            <a:r>
              <a:rPr lang="ru-RU" altLang="ru-RU" sz="1600"/>
              <a:t>’ и ‘</a:t>
            </a:r>
            <a:r>
              <a:rPr lang="ru-RU" altLang="ru-RU" sz="1600" b="1"/>
              <a:t>1’</a:t>
            </a:r>
            <a:r>
              <a:rPr lang="ru-RU" altLang="ru-RU" sz="1600"/>
              <a:t> в битовой строке, отображение которой заканчивается в точке (</a:t>
            </a:r>
            <a:r>
              <a:rPr lang="en-US" altLang="ru-RU" sz="1600" b="1" i="1"/>
              <a:t>x</a:t>
            </a:r>
            <a:r>
              <a:rPr lang="ru-RU" altLang="ru-RU" sz="1600"/>
              <a:t>, </a:t>
            </a:r>
            <a:r>
              <a:rPr lang="en-US" altLang="ru-RU" sz="1600" b="1" i="1"/>
              <a:t>y</a:t>
            </a:r>
            <a:r>
              <a:rPr lang="ru-RU" altLang="ru-RU" sz="1600"/>
              <a:t>), а число шагов </a:t>
            </a:r>
            <a:r>
              <a:rPr lang="en-US" altLang="ru-RU" sz="1600" b="1" i="1"/>
              <a:t>n</a:t>
            </a:r>
            <a:r>
              <a:rPr lang="en-US" altLang="ru-RU" sz="1600"/>
              <a:t> </a:t>
            </a:r>
            <a:r>
              <a:rPr lang="ru-RU" altLang="ru-RU" sz="1600"/>
              <a:t>– это общее число бит в строке (</a:t>
            </a:r>
            <a:r>
              <a:rPr lang="ru-RU" altLang="ru-RU" sz="1600" dirty="0"/>
              <a:t>т.</a:t>
            </a:r>
            <a:r>
              <a:rPr lang="ru-RU" altLang="ru-RU" sz="1600"/>
              <a:t>е. </a:t>
            </a:r>
            <a:r>
              <a:rPr lang="en-US" altLang="ru-RU" sz="1600" b="1" i="1"/>
              <a:t>n</a:t>
            </a:r>
            <a:r>
              <a:rPr lang="ru-RU" altLang="ru-RU" sz="1600"/>
              <a:t> = </a:t>
            </a:r>
            <a:r>
              <a:rPr lang="en-US" altLang="ru-RU" sz="1600" b="1" i="1"/>
              <a:t>x</a:t>
            </a:r>
            <a:r>
              <a:rPr lang="ru-RU" altLang="ru-RU" sz="1600"/>
              <a:t> + </a:t>
            </a:r>
            <a:r>
              <a:rPr lang="en-US" altLang="ru-RU" sz="1600" b="1" i="1"/>
              <a:t>y</a:t>
            </a:r>
            <a:r>
              <a:rPr lang="ru-RU" altLang="ru-RU" sz="1600"/>
              <a:t>),  фронт </a:t>
            </a:r>
            <a:r>
              <a:rPr lang="en-US" altLang="ru-RU" sz="1600" b="1" i="1"/>
              <a:t>n</a:t>
            </a:r>
            <a:r>
              <a:rPr lang="ru-RU" altLang="ru-RU" sz="1600"/>
              <a:t>-го шага всегда будет диагональной линией, параллельной показанным на рисунке фронтам первого и второго шагов</a:t>
            </a:r>
            <a:r>
              <a:rPr lang="ru-RU" altLang="ru-RU" sz="1600" dirty="0"/>
              <a:t>.</a:t>
            </a:r>
          </a:p>
        </p:txBody>
      </p:sp>
      <p:pic>
        <p:nvPicPr>
          <p:cNvPr id="27659" name="Рисунок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2133601"/>
            <a:ext cx="44958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a:extLst>
              <a:ext uri="{FF2B5EF4-FFF2-40B4-BE49-F238E27FC236}">
                <a16:creationId xmlns:a16="http://schemas.microsoft.com/office/drawing/2014/main" id="{E4C951BF-62E4-6D42-9EDE-976E48530CB0}"/>
              </a:ext>
            </a:extLst>
          </p:cNvPr>
          <p:cNvSpPr>
            <a:spLocks noGrp="1"/>
          </p:cNvSpPr>
          <p:nvPr>
            <p:ph type="sldNum" sz="quarter" idx="12"/>
          </p:nvPr>
        </p:nvSpPr>
        <p:spPr/>
        <p:txBody>
          <a:bodyPr/>
          <a:lstStyle/>
          <a:p>
            <a:pPr>
              <a:defRPr/>
            </a:pPr>
            <a:fld id="{6F4E816A-55D9-470B-B890-87BE52ECB9E1}" type="slidenum">
              <a:rPr lang="ru-RU" altLang="ru-RU" smtClean="0"/>
              <a:pPr>
                <a:defRPr/>
              </a:pPr>
              <a:t>27</a:t>
            </a:fld>
            <a:endParaRPr lang="ru-RU" altLang="ru-RU"/>
          </a:p>
        </p:txBody>
      </p:sp>
    </p:spTree>
    <p:extLst>
      <p:ext uri="{BB962C8B-B14F-4D97-AF65-F5344CB8AC3E}">
        <p14:creationId xmlns:p14="http://schemas.microsoft.com/office/powerpoint/2010/main" val="181403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ранжирование</a:t>
            </a:r>
          </a:p>
        </p:txBody>
      </p:sp>
      <mc:AlternateContent xmlns:mc="http://schemas.openxmlformats.org/markup-compatibility/2006" xmlns:a14="http://schemas.microsoft.com/office/drawing/2010/main">
        <mc:Choice Requires="a14">
          <p:sp>
            <p:nvSpPr>
              <p:cNvPr id="9" name="Объект 8">
                <a:extLst>
                  <a:ext uri="{FF2B5EF4-FFF2-40B4-BE49-F238E27FC236}">
                    <a16:creationId xmlns:a16="http://schemas.microsoft.com/office/drawing/2014/main" id="{57DEADAB-6E5D-9844-9C91-36E88E9E0399}"/>
                  </a:ext>
                </a:extLst>
              </p:cNvPr>
              <p:cNvSpPr>
                <a:spLocks noGrp="1"/>
              </p:cNvSpPr>
              <p:nvPr>
                <p:ph idx="1"/>
              </p:nvPr>
            </p:nvSpPr>
            <p:spPr>
              <a:xfrm>
                <a:off x="609600" y="1600201"/>
                <a:ext cx="11175032" cy="4525963"/>
              </a:xfrm>
            </p:spPr>
            <p:txBody>
              <a:bodyPr>
                <a:noAutofit/>
              </a:bodyPr>
              <a:lstStyle/>
              <a:p>
                <a:pPr marL="12700" indent="-12700" eaLnBrk="1">
                  <a:spcBef>
                    <a:spcPct val="0"/>
                  </a:spcBef>
                  <a:spcAft>
                    <a:spcPts val="600"/>
                  </a:spcAft>
                  <a:buNone/>
                </a:pPr>
                <a:r>
                  <a:rPr lang="ru-RU" altLang="ru-RU" sz="2400" dirty="0"/>
                  <a:t>Вначале определим общее число путей </a:t>
                </a:r>
                <a:br>
                  <a:rPr lang="ru-RU" altLang="ru-RU" sz="2400" dirty="0"/>
                </a:br>
                <a:r>
                  <a:rPr lang="ru-RU" altLang="ru-RU" sz="2400" dirty="0"/>
                  <a:t>из </a:t>
                </a:r>
                <a:r>
                  <a:rPr lang="en-US" altLang="ru-RU" sz="2400" b="1" i="1" dirty="0"/>
                  <a:t>A </a:t>
                </a:r>
                <a14:m>
                  <m:oMath xmlns:m="http://schemas.openxmlformats.org/officeDocument/2006/math">
                    <m:d>
                      <m:dPr>
                        <m:ctrlPr>
                          <a:rPr lang="en-US" altLang="ru-RU" sz="2400" i="1" dirty="0">
                            <a:latin typeface="Cambria Math" panose="02040503050406030204" pitchFamily="18" charset="0"/>
                          </a:rPr>
                        </m:ctrlPr>
                      </m:dPr>
                      <m:e>
                        <m:r>
                          <a:rPr lang="ru-RU" altLang="ru-RU" sz="2400" i="1" dirty="0">
                            <a:latin typeface="Cambria Math" panose="02040503050406030204" pitchFamily="18" charset="0"/>
                          </a:rPr>
                          <m:t>0</m:t>
                        </m:r>
                        <m:r>
                          <a:rPr lang="en-US" altLang="ru-RU" sz="2400" i="1" dirty="0">
                            <a:latin typeface="Cambria Math" panose="02040503050406030204" pitchFamily="18" charset="0"/>
                          </a:rPr>
                          <m:t>;0</m:t>
                        </m:r>
                      </m:e>
                    </m:d>
                    <m:r>
                      <a:rPr lang="en-US" altLang="ru-RU" sz="2400" i="1" dirty="0">
                        <a:latin typeface="Cambria Math" panose="02040503050406030204" pitchFamily="18" charset="0"/>
                      </a:rPr>
                      <m:t> </m:t>
                    </m:r>
                  </m:oMath>
                </a14:m>
                <a:r>
                  <a:rPr lang="ru-RU" altLang="ru-RU" sz="2400" dirty="0"/>
                  <a:t>в </a:t>
                </a:r>
                <a:r>
                  <a:rPr lang="en-US" altLang="ru-RU" sz="2400" b="1" i="1" dirty="0"/>
                  <a:t>B </a:t>
                </a:r>
                <a14:m>
                  <m:oMath xmlns:m="http://schemas.openxmlformats.org/officeDocument/2006/math">
                    <m:d>
                      <m:dPr>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e>
                    </m:d>
                  </m:oMath>
                </a14:m>
                <a:r>
                  <a:rPr lang="ru-RU" altLang="ru-RU" sz="2400" dirty="0"/>
                  <a:t>. Оно равно:</a:t>
                </a:r>
              </a:p>
              <a:p>
                <a:pPr marL="1743075" indent="0" eaLnBrk="1">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sz="2400" i="1" dirty="0">
                          <a:latin typeface="Cambria Math" panose="02040503050406030204" pitchFamily="18" charset="0"/>
                        </a:rPr>
                        <m:t>𝑁</m:t>
                      </m:r>
                      <m:d>
                        <m:dPr>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 </m:t>
                          </m:r>
                          <m:r>
                            <a:rPr lang="en-US" altLang="ru-RU" sz="2400" i="1" dirty="0">
                              <a:latin typeface="Cambria Math" panose="02040503050406030204" pitchFamily="18" charset="0"/>
                            </a:rPr>
                            <m:t>𝑦</m:t>
                          </m:r>
                        </m:e>
                      </m:d>
                      <m:r>
                        <a:rPr lang="ru-RU" altLang="ru-RU" sz="2400" i="1" dirty="0">
                          <a:latin typeface="Cambria Math" panose="02040503050406030204" pitchFamily="18" charset="0"/>
                        </a:rPr>
                        <m:t>=</m:t>
                      </m:r>
                      <m:sSubSup>
                        <m:sSubSupPr>
                          <m:ctrlPr>
                            <a:rPr lang="ru-RU" altLang="ru-RU" sz="2400" i="1" dirty="0">
                              <a:latin typeface="Cambria Math" panose="02040503050406030204" pitchFamily="18" charset="0"/>
                            </a:rPr>
                          </m:ctrlPr>
                        </m:sSubSupPr>
                        <m:e>
                          <m:r>
                            <m:rPr>
                              <m:sty m:val="p"/>
                            </m:rPr>
                            <a:rPr lang="en-US" altLang="ru-RU" sz="2400" dirty="0">
                              <a:latin typeface="Cambria Math" panose="02040503050406030204" pitchFamily="18" charset="0"/>
                            </a:rPr>
                            <m:t>C</m:t>
                          </m:r>
                        </m:e>
                        <m:sub>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sub>
                        <m:sup>
                          <m:r>
                            <a:rPr lang="en-US" altLang="ru-RU" sz="2400" i="1" dirty="0">
                              <a:latin typeface="Cambria Math" panose="02040503050406030204" pitchFamily="18" charset="0"/>
                            </a:rPr>
                            <m:t>𝑥</m:t>
                          </m:r>
                        </m:sup>
                      </m:sSubSup>
                      <m:r>
                        <a:rPr lang="en-US" altLang="ru-RU" sz="2400" i="1" dirty="0">
                          <a:latin typeface="Cambria Math" panose="02040503050406030204" pitchFamily="18" charset="0"/>
                        </a:rPr>
                        <m:t>=</m:t>
                      </m:r>
                      <m:d>
                        <m:dPr>
                          <m:ctrlPr>
                            <a:rPr lang="en-US" altLang="ru-RU" sz="2400" i="1" dirty="0">
                              <a:latin typeface="Cambria Math" panose="02040503050406030204" pitchFamily="18" charset="0"/>
                            </a:rPr>
                          </m:ctrlPr>
                        </m:dPr>
                        <m:e>
                          <m:f>
                            <m:fPr>
                              <m:type m:val="noBar"/>
                              <m:ctrlPr>
                                <a:rPr lang="en-US" altLang="ru-RU" sz="2400" i="1" dirty="0">
                                  <a:latin typeface="Cambria Math" panose="02040503050406030204" pitchFamily="18" charset="0"/>
                                </a:rPr>
                              </m:ctrlPr>
                            </m:fPr>
                            <m:num>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num>
                            <m:den>
                              <m:r>
                                <a:rPr lang="en-US" altLang="ru-RU" sz="2400" i="1" dirty="0">
                                  <a:latin typeface="Cambria Math" panose="02040503050406030204" pitchFamily="18" charset="0"/>
                                </a:rPr>
                                <m:t>𝑥</m:t>
                              </m:r>
                            </m:den>
                          </m:f>
                        </m:e>
                      </m:d>
                      <m:r>
                        <a:rPr lang="ru-RU" altLang="ru-RU" sz="2400" i="1" dirty="0">
                          <a:latin typeface="Cambria Math" panose="02040503050406030204" pitchFamily="18" charset="0"/>
                        </a:rPr>
                        <m:t>=</m:t>
                      </m:r>
                      <m:f>
                        <m:fPr>
                          <m:ctrlPr>
                            <a:rPr lang="en-US" altLang="ru-RU" sz="2400" i="1" dirty="0">
                              <a:latin typeface="Cambria Math" panose="02040503050406030204" pitchFamily="18" charset="0"/>
                            </a:rPr>
                          </m:ctrlPr>
                        </m:fPr>
                        <m:num>
                          <m:d>
                            <m:dPr>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e>
                          </m:d>
                          <m:r>
                            <a:rPr lang="en-US" altLang="ru-RU" sz="2400" i="1" dirty="0">
                              <a:latin typeface="Cambria Math" panose="02040503050406030204" pitchFamily="18" charset="0"/>
                            </a:rPr>
                            <m:t>!</m:t>
                          </m:r>
                        </m:num>
                        <m:den>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r>
                            <a:rPr lang="en-US" altLang="ru-RU" sz="2400" i="1" dirty="0">
                              <a:latin typeface="Cambria Math" panose="02040503050406030204" pitchFamily="18" charset="0"/>
                            </a:rPr>
                            <m:t>!</m:t>
                          </m:r>
                        </m:den>
                      </m:f>
                      <m:r>
                        <a:rPr lang="en-US" altLang="ru-RU" sz="2400" i="1" dirty="0">
                          <a:latin typeface="Cambria Math" panose="02040503050406030204" pitchFamily="18" charset="0"/>
                        </a:rPr>
                        <m:t> </m:t>
                      </m:r>
                    </m:oMath>
                  </m:oMathPara>
                </a14:m>
                <a:endParaRPr lang="ru-RU" altLang="ru-RU" sz="2400" dirty="0"/>
              </a:p>
              <a:p>
                <a:pPr marL="12700" indent="-12700" eaLnBrk="1">
                  <a:spcBef>
                    <a:spcPct val="0"/>
                  </a:spcBef>
                  <a:spcAft>
                    <a:spcPts val="600"/>
                  </a:spcAft>
                  <a:buNone/>
                </a:pPr>
                <a:r>
                  <a:rPr lang="ru-RU" altLang="ru-RU" sz="2400" dirty="0"/>
                  <a:t>Для вычисления индекса заметим следующее:</a:t>
                </a:r>
                <a:br>
                  <a:rPr lang="ru-RU" altLang="ru-RU" sz="2400" dirty="0"/>
                </a:br>
                <a:r>
                  <a:rPr lang="ru-RU" altLang="ru-RU" sz="2400" dirty="0"/>
                  <a:t>для достижения любой точки с координатами </a:t>
                </a:r>
                <a14:m>
                  <m:oMath xmlns:m="http://schemas.openxmlformats.org/officeDocument/2006/math">
                    <m:d>
                      <m:dPr>
                        <m:ctrlPr>
                          <a:rPr lang="ru-RU" altLang="ru-RU" sz="2400" b="0" i="1" dirty="0" smtClean="0">
                            <a:latin typeface="Cambria Math" panose="02040503050406030204" pitchFamily="18" charset="0"/>
                          </a:rPr>
                        </m:ctrlPr>
                      </m:dPr>
                      <m:e>
                        <m:r>
                          <a:rPr lang="en-US" altLang="ru-RU" sz="2400" b="0" i="1" dirty="0">
                            <a:latin typeface="Cambria Math" panose="02040503050406030204" pitchFamily="18" charset="0"/>
                          </a:rPr>
                          <m:t>𝑥</m:t>
                        </m:r>
                        <m:r>
                          <a:rPr lang="en-US" altLang="ru-RU" sz="2400" b="0" i="1" dirty="0" smtClean="0">
                            <a:latin typeface="Cambria Math" panose="02040503050406030204" pitchFamily="18" charset="0"/>
                          </a:rPr>
                          <m:t>;</m:t>
                        </m:r>
                        <m:r>
                          <a:rPr lang="en-US" altLang="ru-RU" sz="2400" b="0" i="1" dirty="0">
                            <a:latin typeface="Cambria Math" panose="02040503050406030204" pitchFamily="18" charset="0"/>
                          </a:rPr>
                          <m:t>𝑦</m:t>
                        </m:r>
                      </m:e>
                    </m:d>
                    <m:r>
                      <a:rPr lang="ru-RU" altLang="ru-RU" sz="2400" i="1" dirty="0">
                        <a:latin typeface="Cambria Math" panose="02040503050406030204" pitchFamily="18" charset="0"/>
                      </a:rPr>
                      <m:t> </m:t>
                    </m:r>
                  </m:oMath>
                </a14:m>
                <a:br>
                  <a:rPr lang="ru-RU" altLang="ru-RU" sz="2400" dirty="0"/>
                </a:br>
                <a:r>
                  <a:rPr lang="ru-RU" altLang="ru-RU" sz="2400" dirty="0"/>
                  <a:t>необходимо прийти в неё либо из точки, </a:t>
                </a:r>
                <a:br>
                  <a:rPr lang="ru-RU" altLang="ru-RU" sz="2400" dirty="0"/>
                </a:br>
                <a:r>
                  <a:rPr lang="ru-RU" altLang="ru-RU" sz="2400" dirty="0"/>
                  <a:t>расположенной над ней, с координатами </a:t>
                </a:r>
                <a14:m>
                  <m:oMath xmlns:m="http://schemas.openxmlformats.org/officeDocument/2006/math">
                    <m:sSub>
                      <m:sSubPr>
                        <m:ctrlPr>
                          <a:rPr lang="en-US" altLang="ru-RU" sz="2400" b="1" i="1" dirty="0">
                            <a:latin typeface="Cambria Math" panose="02040503050406030204" pitchFamily="18" charset="0"/>
                          </a:rPr>
                        </m:ctrlPr>
                      </m:sSubPr>
                      <m:e>
                        <m:r>
                          <a:rPr lang="en-US" altLang="ru-RU" sz="2400" b="1" i="1" dirty="0">
                            <a:latin typeface="Cambria Math" panose="02040503050406030204" pitchFamily="18" charset="0"/>
                          </a:rPr>
                          <m:t>𝑩</m:t>
                        </m:r>
                      </m:e>
                      <m:sub>
                        <m:r>
                          <a:rPr lang="en-US" altLang="ru-RU" sz="2400" b="1" i="1" dirty="0">
                            <a:latin typeface="Cambria Math" panose="02040503050406030204" pitchFamily="18" charset="0"/>
                          </a:rPr>
                          <m:t>𝑨</m:t>
                        </m:r>
                      </m:sub>
                    </m:sSub>
                    <m:r>
                      <a:rPr lang="ru-RU" altLang="ru-RU" sz="2400" b="1" i="1" dirty="0" smtClean="0">
                        <a:latin typeface="Cambria Math" panose="02040503050406030204" pitchFamily="18" charset="0"/>
                      </a:rPr>
                      <m:t> </m:t>
                    </m:r>
                    <m:d>
                      <m:dPr>
                        <m:ctrlPr>
                          <a:rPr lang="ru-RU"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b="0" i="1" dirty="0" smtClean="0">
                            <a:latin typeface="Cambria Math" panose="02040503050406030204" pitchFamily="18" charset="0"/>
                          </a:rPr>
                          <m:t>;</m:t>
                        </m:r>
                        <m:r>
                          <a:rPr lang="en-US" altLang="ru-RU" sz="2400" i="1" dirty="0">
                            <a:latin typeface="Cambria Math" panose="02040503050406030204" pitchFamily="18" charset="0"/>
                          </a:rPr>
                          <m:t>𝑦</m:t>
                        </m:r>
                        <m:r>
                          <a:rPr lang="ru-RU" altLang="ru-RU" sz="2400" b="0" i="1" dirty="0" smtClean="0">
                            <a:latin typeface="Cambria Math" panose="02040503050406030204" pitchFamily="18" charset="0"/>
                          </a:rPr>
                          <m:t>−1</m:t>
                        </m:r>
                      </m:e>
                    </m:d>
                    <m:r>
                      <a:rPr lang="ru-RU" altLang="ru-RU" sz="2400" b="0" i="1" dirty="0" smtClean="0">
                        <a:latin typeface="Cambria Math" panose="02040503050406030204" pitchFamily="18" charset="0"/>
                      </a:rPr>
                      <m:t>,</m:t>
                    </m:r>
                  </m:oMath>
                </a14:m>
                <a:r>
                  <a:rPr lang="ru-RU" altLang="ru-RU" sz="2400" dirty="0"/>
                  <a:t> </a:t>
                </a:r>
                <a:br>
                  <a:rPr lang="ru-RU" altLang="ru-RU" sz="2400" dirty="0"/>
                </a:br>
                <a:r>
                  <a:rPr lang="ru-RU" altLang="ru-RU" sz="2400" dirty="0"/>
                  <a:t>либо из точки слева от неё с координатами</a:t>
                </a:r>
                <a:r>
                  <a:rPr lang="en-US" altLang="ru-RU" sz="2400" b="1" dirty="0"/>
                  <a:t> </a:t>
                </a:r>
                <a14:m>
                  <m:oMath xmlns:m="http://schemas.openxmlformats.org/officeDocument/2006/math">
                    <m:sSub>
                      <m:sSubPr>
                        <m:ctrlPr>
                          <a:rPr lang="en-US" altLang="ru-RU" sz="2400" b="1" i="1" dirty="0">
                            <a:latin typeface="Cambria Math" panose="02040503050406030204" pitchFamily="18" charset="0"/>
                          </a:rPr>
                        </m:ctrlPr>
                      </m:sSubPr>
                      <m:e>
                        <m:r>
                          <a:rPr lang="en-US" altLang="ru-RU" sz="2400" b="1" i="1" dirty="0">
                            <a:latin typeface="Cambria Math" panose="02040503050406030204" pitchFamily="18" charset="0"/>
                          </a:rPr>
                          <m:t>𝑩</m:t>
                        </m:r>
                      </m:e>
                      <m:sub>
                        <m:r>
                          <a:rPr lang="en-US" altLang="ru-RU" sz="2400" b="1" i="1" dirty="0">
                            <a:latin typeface="Cambria Math" panose="02040503050406030204" pitchFamily="18" charset="0"/>
                          </a:rPr>
                          <m:t>𝑳</m:t>
                        </m:r>
                      </m:sub>
                    </m:sSub>
                    <m:r>
                      <a:rPr lang="ru-RU" altLang="ru-RU" sz="2400" b="1" i="1" dirty="0" smtClean="0">
                        <a:latin typeface="Cambria Math" panose="02040503050406030204" pitchFamily="18" charset="0"/>
                      </a:rPr>
                      <m:t> </m:t>
                    </m:r>
                    <m:d>
                      <m:dPr>
                        <m:ctrlPr>
                          <a:rPr lang="ru-RU"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ru-RU" altLang="ru-RU" sz="2400" b="0" i="1" dirty="0" smtClean="0">
                            <a:latin typeface="Cambria Math" panose="02040503050406030204" pitchFamily="18" charset="0"/>
                          </a:rPr>
                          <m:t>−1</m:t>
                        </m:r>
                        <m:r>
                          <a:rPr lang="en-US" altLang="ru-RU" sz="2400" b="0" i="1" dirty="0" smtClean="0">
                            <a:latin typeface="Cambria Math" panose="02040503050406030204" pitchFamily="18" charset="0"/>
                          </a:rPr>
                          <m:t>;</m:t>
                        </m:r>
                        <m:r>
                          <a:rPr lang="en-US" altLang="ru-RU" sz="2400" i="1" dirty="0">
                            <a:latin typeface="Cambria Math" panose="02040503050406030204" pitchFamily="18" charset="0"/>
                          </a:rPr>
                          <m:t>𝑦</m:t>
                        </m:r>
                      </m:e>
                    </m:d>
                  </m:oMath>
                </a14:m>
                <a:r>
                  <a:rPr lang="ru-RU" altLang="ru-RU" sz="2400" dirty="0"/>
                  <a:t>, </a:t>
                </a:r>
                <a:br>
                  <a:rPr lang="ru-RU" altLang="ru-RU" sz="2400" dirty="0"/>
                </a:br>
                <a:r>
                  <a:rPr lang="ru-RU" altLang="ru-RU" sz="2400" dirty="0"/>
                  <a:t>следовательно, количество путей </a:t>
                </a:r>
                <a14:m>
                  <m:oMath xmlns:m="http://schemas.openxmlformats.org/officeDocument/2006/math">
                    <m:r>
                      <a:rPr lang="en-US" altLang="ru-RU" sz="2400" i="1" dirty="0">
                        <a:latin typeface="Cambria Math" panose="02040503050406030204" pitchFamily="18" charset="0"/>
                      </a:rPr>
                      <m:t>𝑁</m:t>
                    </m:r>
                    <m:d>
                      <m:dPr>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 </m:t>
                        </m:r>
                        <m:r>
                          <a:rPr lang="en-US" altLang="ru-RU" sz="2400" i="1" dirty="0">
                            <a:latin typeface="Cambria Math" panose="02040503050406030204" pitchFamily="18" charset="0"/>
                          </a:rPr>
                          <m:t>𝑦</m:t>
                        </m:r>
                      </m:e>
                    </m:d>
                  </m:oMath>
                </a14:m>
                <a:r>
                  <a:rPr lang="ru-RU" altLang="ru-RU" sz="2400" dirty="0"/>
                  <a:t> от точки </a:t>
                </a:r>
                <a14:m>
                  <m:oMath xmlns:m="http://schemas.openxmlformats.org/officeDocument/2006/math">
                    <m:d>
                      <m:dPr>
                        <m:ctrlPr>
                          <a:rPr lang="en-US" altLang="ru-RU" sz="2400" i="1" dirty="0">
                            <a:latin typeface="Cambria Math" panose="02040503050406030204" pitchFamily="18" charset="0"/>
                          </a:rPr>
                        </m:ctrlPr>
                      </m:dPr>
                      <m:e>
                        <m:r>
                          <a:rPr lang="ru-RU" altLang="ru-RU" sz="2400" i="1" dirty="0">
                            <a:latin typeface="Cambria Math" panose="02040503050406030204" pitchFamily="18" charset="0"/>
                          </a:rPr>
                          <m:t>0</m:t>
                        </m:r>
                        <m:r>
                          <a:rPr lang="en-US" altLang="ru-RU" sz="2400" i="1" dirty="0">
                            <a:latin typeface="Cambria Math" panose="02040503050406030204" pitchFamily="18" charset="0"/>
                          </a:rPr>
                          <m:t>;0</m:t>
                        </m:r>
                      </m:e>
                    </m:d>
                    <m:r>
                      <a:rPr lang="en-US" altLang="ru-RU" sz="2400" i="1" dirty="0">
                        <a:latin typeface="Cambria Math" panose="02040503050406030204" pitchFamily="18" charset="0"/>
                      </a:rPr>
                      <m:t> </m:t>
                    </m:r>
                  </m:oMath>
                </a14:m>
                <a:r>
                  <a:rPr lang="ru-RU" altLang="ru-RU" sz="2400" dirty="0"/>
                  <a:t>до точки </a:t>
                </a:r>
                <a14:m>
                  <m:oMath xmlns:m="http://schemas.openxmlformats.org/officeDocument/2006/math">
                    <m:d>
                      <m:dPr>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e>
                    </m:d>
                  </m:oMath>
                </a14:m>
                <a:r>
                  <a:rPr lang="ru-RU" altLang="ru-RU" sz="2400" dirty="0"/>
                  <a:t> – </a:t>
                </a:r>
                <a:br>
                  <a:rPr lang="ru-RU" altLang="ru-RU" sz="2400" dirty="0"/>
                </a:br>
                <a:r>
                  <a:rPr lang="ru-RU" altLang="ru-RU" sz="2400" dirty="0"/>
                  <a:t>это сумма количеств путей до двух её соседей – точек </a:t>
                </a:r>
                <a14:m>
                  <m:oMath xmlns:m="http://schemas.openxmlformats.org/officeDocument/2006/math">
                    <m:d>
                      <m:dPr>
                        <m:ctrlPr>
                          <a:rPr lang="ru-RU"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r>
                          <a:rPr lang="ru-RU" altLang="ru-RU" sz="2400" i="1" dirty="0">
                            <a:latin typeface="Cambria Math" panose="02040503050406030204" pitchFamily="18" charset="0"/>
                          </a:rPr>
                          <m:t>−1</m:t>
                        </m:r>
                      </m:e>
                    </m:d>
                    <m:r>
                      <a:rPr lang="ru-RU" altLang="ru-RU" sz="2400" i="1" dirty="0">
                        <a:latin typeface="Cambria Math" panose="02040503050406030204" pitchFamily="18" charset="0"/>
                      </a:rPr>
                      <m:t> </m:t>
                    </m:r>
                  </m:oMath>
                </a14:m>
                <a:r>
                  <a:rPr lang="ru-RU" altLang="ru-RU" sz="2400" dirty="0"/>
                  <a:t>и </a:t>
                </a:r>
                <a14:m>
                  <m:oMath xmlns:m="http://schemas.openxmlformats.org/officeDocument/2006/math">
                    <m:d>
                      <m:dPr>
                        <m:ctrlPr>
                          <a:rPr lang="ru-RU" altLang="ru-RU" sz="2400" i="1" dirty="0">
                            <a:latin typeface="Cambria Math" panose="02040503050406030204" pitchFamily="18" charset="0"/>
                          </a:rPr>
                        </m:ctrlPr>
                      </m:dPr>
                      <m:e>
                        <m:r>
                          <a:rPr lang="en-US" altLang="ru-RU" sz="2400" i="1" dirty="0">
                            <a:latin typeface="Cambria Math" panose="02040503050406030204" pitchFamily="18" charset="0"/>
                          </a:rPr>
                          <m:t>𝑥</m:t>
                        </m:r>
                        <m:r>
                          <a:rPr lang="ru-RU" altLang="ru-RU" sz="2400" i="1" dirty="0">
                            <a:latin typeface="Cambria Math" panose="02040503050406030204" pitchFamily="18" charset="0"/>
                          </a:rPr>
                          <m:t>−1</m:t>
                        </m:r>
                        <m:r>
                          <a:rPr lang="en-US" altLang="ru-RU" sz="2400" i="1" dirty="0">
                            <a:latin typeface="Cambria Math" panose="02040503050406030204" pitchFamily="18" charset="0"/>
                          </a:rPr>
                          <m:t>;</m:t>
                        </m:r>
                        <m:r>
                          <a:rPr lang="en-US" altLang="ru-RU" sz="2400" i="1" dirty="0">
                            <a:latin typeface="Cambria Math" panose="02040503050406030204" pitchFamily="18" charset="0"/>
                          </a:rPr>
                          <m:t>𝑦</m:t>
                        </m:r>
                      </m:e>
                    </m:d>
                  </m:oMath>
                </a14:m>
                <a:r>
                  <a:rPr lang="ru-RU" altLang="ru-RU" sz="2400" dirty="0"/>
                  <a:t>.</a:t>
                </a:r>
              </a:p>
              <a:p>
                <a:pPr marL="12700" indent="-12700" eaLnBrk="1">
                  <a:spcBef>
                    <a:spcPct val="0"/>
                  </a:spcBef>
                  <a:spcAft>
                    <a:spcPts val="600"/>
                  </a:spcAft>
                  <a:buNone/>
                </a:pPr>
                <a:endParaRPr lang="ru-RU" altLang="ru-RU" sz="2400" dirty="0"/>
              </a:p>
            </p:txBody>
          </p:sp>
        </mc:Choice>
        <mc:Fallback xmlns="">
          <p:sp>
            <p:nvSpPr>
              <p:cNvPr id="9" name="Объект 8">
                <a:extLst>
                  <a:ext uri="{FF2B5EF4-FFF2-40B4-BE49-F238E27FC236}">
                    <a16:creationId xmlns:a16="http://schemas.microsoft.com/office/drawing/2014/main" id="{57DEADAB-6E5D-9844-9C91-36E88E9E0399}"/>
                  </a:ext>
                </a:extLst>
              </p:cNvPr>
              <p:cNvSpPr>
                <a:spLocks noGrp="1" noRot="1" noChangeAspect="1" noMove="1" noResize="1" noEditPoints="1" noAdjustHandles="1" noChangeArrowheads="1" noChangeShapeType="1" noTextEdit="1"/>
              </p:cNvSpPr>
              <p:nvPr>
                <p:ph idx="1"/>
              </p:nvPr>
            </p:nvSpPr>
            <p:spPr>
              <a:xfrm>
                <a:off x="609600" y="1600201"/>
                <a:ext cx="11175032" cy="4525963"/>
              </a:xfrm>
              <a:blipFill>
                <a:blip r:embed="rId3"/>
                <a:stretch>
                  <a:fillRect l="-909" t="-1401"/>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945DEA1E-A4C7-6D41-983C-6BC73610B51E}"/>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28</a:t>
            </a:fld>
            <a:endParaRPr lang="ru-RU" altLang="ru-RU"/>
          </a:p>
        </p:txBody>
      </p:sp>
      <p:sp>
        <p:nvSpPr>
          <p:cNvPr id="2867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7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7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7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7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8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868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11" name="Рисунок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224" y="1410336"/>
            <a:ext cx="3876675"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820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ранжирование</a:t>
            </a:r>
          </a:p>
        </p:txBody>
      </p:sp>
      <mc:AlternateContent xmlns:mc="http://schemas.openxmlformats.org/markup-compatibility/2006" xmlns:a14="http://schemas.microsoft.com/office/drawing/2010/main">
        <mc:Choice Requires="a14">
          <p:sp>
            <p:nvSpPr>
              <p:cNvPr id="8" name="Объект 7">
                <a:extLst>
                  <a:ext uri="{FF2B5EF4-FFF2-40B4-BE49-F238E27FC236}">
                    <a16:creationId xmlns:a16="http://schemas.microsoft.com/office/drawing/2014/main" id="{81812A5C-E77A-BF4D-8F4F-0C57463412FF}"/>
                  </a:ext>
                </a:extLst>
              </p:cNvPr>
              <p:cNvSpPr>
                <a:spLocks noGrp="1"/>
              </p:cNvSpPr>
              <p:nvPr>
                <p:ph idx="1"/>
              </p:nvPr>
            </p:nvSpPr>
            <p:spPr/>
            <p:txBody>
              <a:bodyPr>
                <a:normAutofit fontScale="77500" lnSpcReduction="20000"/>
              </a:bodyPr>
              <a:lstStyle/>
              <a:p>
                <a:pPr marL="12700" indent="-12700" eaLnBrk="1">
                  <a:spcBef>
                    <a:spcPct val="0"/>
                  </a:spcBef>
                  <a:spcAft>
                    <a:spcPts val="600"/>
                  </a:spcAft>
                  <a:buNone/>
                </a:pPr>
                <a:r>
                  <a:rPr lang="ru-RU" altLang="ru-RU" dirty="0"/>
                  <a:t>В виде формул:</a:t>
                </a:r>
              </a:p>
              <a:p>
                <a:pPr eaLnBrk="1">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i="1" dirty="0">
                          <a:latin typeface="Cambria Math" panose="02040503050406030204" pitchFamily="18" charset="0"/>
                        </a:rPr>
                        <m:t>𝑁</m:t>
                      </m:r>
                      <m:d>
                        <m:dPr>
                          <m:ctrlPr>
                            <a:rPr lang="en-US" altLang="ru-RU" i="1" dirty="0">
                              <a:latin typeface="Cambria Math" panose="02040503050406030204" pitchFamily="18" charset="0"/>
                            </a:rPr>
                          </m:ctrlPr>
                        </m:dPr>
                        <m:e>
                          <m:r>
                            <a:rPr lang="en-US" altLang="ru-RU" i="1" dirty="0">
                              <a:latin typeface="Cambria Math" panose="02040503050406030204" pitchFamily="18" charset="0"/>
                            </a:rPr>
                            <m:t>𝑥</m:t>
                          </m:r>
                          <m:r>
                            <a:rPr lang="en-US" altLang="ru-RU" i="1" dirty="0">
                              <a:latin typeface="Cambria Math" panose="02040503050406030204" pitchFamily="18" charset="0"/>
                            </a:rPr>
                            <m:t>, </m:t>
                          </m:r>
                          <m:r>
                            <a:rPr lang="en-US" altLang="ru-RU" i="1" dirty="0">
                              <a:latin typeface="Cambria Math" panose="02040503050406030204" pitchFamily="18" charset="0"/>
                            </a:rPr>
                            <m:t>𝑦</m:t>
                          </m:r>
                        </m:e>
                      </m:d>
                      <m:r>
                        <a:rPr lang="en-US" altLang="ru-RU" i="1" dirty="0">
                          <a:latin typeface="Cambria Math" panose="02040503050406030204" pitchFamily="18" charset="0"/>
                        </a:rPr>
                        <m:t>=</m:t>
                      </m:r>
                      <m:r>
                        <a:rPr lang="en-US" altLang="ru-RU" i="1" dirty="0">
                          <a:latin typeface="Cambria Math" panose="02040503050406030204" pitchFamily="18" charset="0"/>
                        </a:rPr>
                        <m:t>𝑁</m:t>
                      </m:r>
                      <m:d>
                        <m:dPr>
                          <m:ctrlPr>
                            <a:rPr lang="en-US" altLang="ru-RU" i="1" dirty="0">
                              <a:latin typeface="Cambria Math" panose="02040503050406030204" pitchFamily="18" charset="0"/>
                            </a:rPr>
                          </m:ctrlPr>
                        </m:dPr>
                        <m:e>
                          <m:r>
                            <a:rPr lang="en-US" altLang="ru-RU" i="1" dirty="0">
                              <a:latin typeface="Cambria Math" panose="02040503050406030204" pitchFamily="18" charset="0"/>
                            </a:rPr>
                            <m:t>𝑥</m:t>
                          </m:r>
                          <m:r>
                            <a:rPr lang="ru-RU" altLang="ru-RU" i="1" dirty="0">
                              <a:latin typeface="Cambria Math" panose="02040503050406030204" pitchFamily="18" charset="0"/>
                            </a:rPr>
                            <m:t>−</m:t>
                          </m:r>
                          <m:r>
                            <a:rPr lang="en-US" altLang="ru-RU" i="1" dirty="0">
                              <a:latin typeface="Cambria Math" panose="02040503050406030204" pitchFamily="18" charset="0"/>
                            </a:rPr>
                            <m:t>1, </m:t>
                          </m:r>
                          <m:r>
                            <a:rPr lang="en-US" altLang="ru-RU" i="1" dirty="0">
                              <a:latin typeface="Cambria Math" panose="02040503050406030204" pitchFamily="18" charset="0"/>
                            </a:rPr>
                            <m:t>𝑦</m:t>
                          </m:r>
                        </m:e>
                      </m:d>
                      <m:r>
                        <a:rPr lang="en-US" altLang="ru-RU" i="1" dirty="0">
                          <a:latin typeface="Cambria Math" panose="02040503050406030204" pitchFamily="18" charset="0"/>
                        </a:rPr>
                        <m:t>+</m:t>
                      </m:r>
                      <m:r>
                        <a:rPr lang="en-US" altLang="ru-RU" i="1" dirty="0">
                          <a:latin typeface="Cambria Math" panose="02040503050406030204" pitchFamily="18" charset="0"/>
                        </a:rPr>
                        <m:t>𝑁</m:t>
                      </m:r>
                      <m:d>
                        <m:dPr>
                          <m:ctrlPr>
                            <a:rPr lang="en-US" altLang="ru-RU" i="1" dirty="0">
                              <a:latin typeface="Cambria Math" panose="02040503050406030204" pitchFamily="18" charset="0"/>
                            </a:rPr>
                          </m:ctrlPr>
                        </m:dPr>
                        <m:e>
                          <m:r>
                            <a:rPr lang="en-US" altLang="ru-RU" i="1" dirty="0">
                              <a:latin typeface="Cambria Math" panose="02040503050406030204" pitchFamily="18" charset="0"/>
                            </a:rPr>
                            <m:t>𝑥</m:t>
                          </m:r>
                          <m:r>
                            <a:rPr lang="en-US" altLang="ru-RU" i="1" dirty="0">
                              <a:latin typeface="Cambria Math" panose="02040503050406030204" pitchFamily="18" charset="0"/>
                            </a:rPr>
                            <m:t>, </m:t>
                          </m:r>
                          <m:r>
                            <a:rPr lang="en-US" altLang="ru-RU" i="1" dirty="0">
                              <a:latin typeface="Cambria Math" panose="02040503050406030204" pitchFamily="18" charset="0"/>
                            </a:rPr>
                            <m:t>𝑦</m:t>
                          </m:r>
                          <m:r>
                            <a:rPr lang="ru-RU" altLang="ru-RU" i="1" dirty="0">
                              <a:latin typeface="Cambria Math" panose="02040503050406030204" pitchFamily="18" charset="0"/>
                            </a:rPr>
                            <m:t>−</m:t>
                          </m:r>
                          <m:r>
                            <a:rPr lang="en-US" altLang="ru-RU" i="1" dirty="0">
                              <a:latin typeface="Cambria Math" panose="02040503050406030204" pitchFamily="18" charset="0"/>
                            </a:rPr>
                            <m:t>1</m:t>
                          </m:r>
                        </m:e>
                      </m:d>
                      <m:r>
                        <a:rPr lang="en-US" altLang="ru-RU" i="1" dirty="0">
                          <a:latin typeface="Cambria Math" panose="02040503050406030204" pitchFamily="18" charset="0"/>
                        </a:rPr>
                        <m:t>, </m:t>
                      </m:r>
                      <m:r>
                        <a:rPr lang="ru-RU" altLang="ru-RU" i="1" dirty="0">
                          <a:latin typeface="Cambria Math" panose="02040503050406030204" pitchFamily="18" charset="0"/>
                        </a:rPr>
                        <m:t> </m:t>
                      </m:r>
                      <m:r>
                        <a:rPr lang="en-US" altLang="ru-RU" i="1" dirty="0">
                          <a:latin typeface="Cambria Math" panose="02040503050406030204" pitchFamily="18" charset="0"/>
                        </a:rPr>
                        <m:t>𝑥</m:t>
                      </m:r>
                      <m:r>
                        <a:rPr lang="en-US" altLang="ru-RU" i="1" dirty="0">
                          <a:latin typeface="Cambria Math" panose="02040503050406030204" pitchFamily="18" charset="0"/>
                        </a:rPr>
                        <m:t>, </m:t>
                      </m:r>
                      <m:r>
                        <a:rPr lang="en-US" altLang="ru-RU" i="1" dirty="0">
                          <a:latin typeface="Cambria Math" panose="02040503050406030204" pitchFamily="18" charset="0"/>
                        </a:rPr>
                        <m:t>𝑦</m:t>
                      </m:r>
                      <m:r>
                        <a:rPr lang="en-US" altLang="ru-RU" i="1" dirty="0">
                          <a:latin typeface="Cambria Math" panose="02040503050406030204" pitchFamily="18" charset="0"/>
                        </a:rPr>
                        <m:t> </m:t>
                      </m:r>
                      <m:r>
                        <a:rPr lang="ru-RU" altLang="ru-RU" i="1" dirty="0">
                          <a:latin typeface="Cambria Math" panose="02040503050406030204" pitchFamily="18" charset="0"/>
                        </a:rPr>
                        <m:t>≥</m:t>
                      </m:r>
                      <m:r>
                        <a:rPr lang="en-US" altLang="ru-RU" i="1" dirty="0">
                          <a:latin typeface="Cambria Math" panose="02040503050406030204" pitchFamily="18" charset="0"/>
                        </a:rPr>
                        <m:t> </m:t>
                      </m:r>
                      <m:r>
                        <a:rPr lang="ru-RU" altLang="ru-RU" i="1" dirty="0">
                          <a:latin typeface="Cambria Math" panose="02040503050406030204" pitchFamily="18" charset="0"/>
                        </a:rPr>
                        <m:t>0</m:t>
                      </m:r>
                    </m:oMath>
                  </m:oMathPara>
                </a14:m>
                <a:endParaRPr lang="en-US" altLang="ru-RU" dirty="0"/>
              </a:p>
              <a:p>
                <a:pPr eaLnBrk="1">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i="1" dirty="0">
                          <a:latin typeface="Cambria Math" panose="02040503050406030204" pitchFamily="18" charset="0"/>
                        </a:rPr>
                        <m:t>𝑁</m:t>
                      </m:r>
                      <m:d>
                        <m:dPr>
                          <m:ctrlPr>
                            <a:rPr lang="en-US" altLang="ru-RU" i="1" dirty="0">
                              <a:latin typeface="Cambria Math" panose="02040503050406030204" pitchFamily="18" charset="0"/>
                            </a:rPr>
                          </m:ctrlPr>
                        </m:dPr>
                        <m:e>
                          <m:r>
                            <a:rPr lang="en-US" altLang="ru-RU" i="1" dirty="0">
                              <a:latin typeface="Cambria Math" panose="02040503050406030204" pitchFamily="18" charset="0"/>
                            </a:rPr>
                            <m:t>𝑥</m:t>
                          </m:r>
                          <m:r>
                            <a:rPr lang="en-US" altLang="ru-RU" i="1" dirty="0">
                              <a:latin typeface="Cambria Math" panose="02040503050406030204" pitchFamily="18" charset="0"/>
                            </a:rPr>
                            <m:t>,0</m:t>
                          </m:r>
                        </m:e>
                      </m:d>
                      <m:r>
                        <a:rPr lang="en-US" altLang="ru-RU" i="1" dirty="0">
                          <a:latin typeface="Cambria Math" panose="02040503050406030204" pitchFamily="18" charset="0"/>
                        </a:rPr>
                        <m:t>=</m:t>
                      </m:r>
                      <m:r>
                        <a:rPr lang="en-US" altLang="ru-RU" i="1" dirty="0">
                          <a:latin typeface="Cambria Math" panose="02040503050406030204" pitchFamily="18" charset="0"/>
                        </a:rPr>
                        <m:t>𝑁</m:t>
                      </m:r>
                      <m:d>
                        <m:dPr>
                          <m:ctrlPr>
                            <a:rPr lang="en-US" altLang="ru-RU" i="1" dirty="0">
                              <a:latin typeface="Cambria Math" panose="02040503050406030204" pitchFamily="18" charset="0"/>
                            </a:rPr>
                          </m:ctrlPr>
                        </m:dPr>
                        <m:e>
                          <m:r>
                            <a:rPr lang="en-US" altLang="ru-RU" i="1" dirty="0">
                              <a:latin typeface="Cambria Math" panose="02040503050406030204" pitchFamily="18" charset="0"/>
                            </a:rPr>
                            <m:t>0,</m:t>
                          </m:r>
                          <m:r>
                            <a:rPr lang="en-US" altLang="ru-RU" i="1" dirty="0">
                              <a:latin typeface="Cambria Math" panose="02040503050406030204" pitchFamily="18" charset="0"/>
                            </a:rPr>
                            <m:t>𝑦</m:t>
                          </m:r>
                        </m:e>
                      </m:d>
                      <m:r>
                        <a:rPr lang="en-US" altLang="ru-RU" i="1" dirty="0">
                          <a:latin typeface="Cambria Math" panose="02040503050406030204" pitchFamily="18" charset="0"/>
                        </a:rPr>
                        <m:t>=1, </m:t>
                      </m:r>
                      <m:r>
                        <a:rPr lang="ru-RU" altLang="ru-RU" i="1" dirty="0">
                          <a:latin typeface="Cambria Math" panose="02040503050406030204" pitchFamily="18" charset="0"/>
                        </a:rPr>
                        <m:t> </m:t>
                      </m:r>
                      <m:r>
                        <a:rPr lang="en-US" altLang="ru-RU" i="1" dirty="0">
                          <a:latin typeface="Cambria Math" panose="02040503050406030204" pitchFamily="18" charset="0"/>
                        </a:rPr>
                        <m:t>𝑥</m:t>
                      </m:r>
                      <m:r>
                        <a:rPr lang="en-US" altLang="ru-RU" i="1" dirty="0">
                          <a:latin typeface="Cambria Math" panose="02040503050406030204" pitchFamily="18" charset="0"/>
                        </a:rPr>
                        <m:t>, </m:t>
                      </m:r>
                      <m:r>
                        <a:rPr lang="en-US" altLang="ru-RU" i="1" dirty="0">
                          <a:latin typeface="Cambria Math" panose="02040503050406030204" pitchFamily="18" charset="0"/>
                        </a:rPr>
                        <m:t>𝑦</m:t>
                      </m:r>
                      <m:r>
                        <a:rPr lang="en-US" altLang="ru-RU" i="1" dirty="0">
                          <a:latin typeface="Cambria Math" panose="02040503050406030204" pitchFamily="18" charset="0"/>
                        </a:rPr>
                        <m:t> </m:t>
                      </m:r>
                      <m:r>
                        <a:rPr lang="ru-RU" altLang="ru-RU" i="1" dirty="0">
                          <a:latin typeface="Cambria Math" panose="02040503050406030204" pitchFamily="18" charset="0"/>
                        </a:rPr>
                        <m:t>≥</m:t>
                      </m:r>
                      <m:r>
                        <a:rPr lang="en-US" altLang="ru-RU" i="1" dirty="0">
                          <a:latin typeface="Cambria Math" panose="02040503050406030204" pitchFamily="18" charset="0"/>
                        </a:rPr>
                        <m:t> 0</m:t>
                      </m:r>
                    </m:oMath>
                  </m:oMathPara>
                </a14:m>
                <a:endParaRPr lang="en-US" i="1" dirty="0"/>
              </a:p>
              <a:p>
                <a:pPr eaLnBrk="1">
                  <a:lnSpc>
                    <a:spcPct val="120000"/>
                  </a:lnSpc>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b="0" i="1" dirty="0" smtClean="0">
                          <a:latin typeface="Cambria Math" panose="02040503050406030204" pitchFamily="18" charset="0"/>
                        </a:rPr>
                        <m:t>𝑁</m:t>
                      </m:r>
                      <m:d>
                        <m:dPr>
                          <m:ctrlPr>
                            <a:rPr lang="en-US" altLang="ru-RU" i="1" dirty="0">
                              <a:latin typeface="Cambria Math" panose="02040503050406030204" pitchFamily="18" charset="0"/>
                            </a:rPr>
                          </m:ctrlPr>
                        </m:dPr>
                        <m:e>
                          <m:r>
                            <a:rPr lang="en-US" altLang="ru-RU" b="1" i="1" dirty="0" smtClean="0">
                              <a:latin typeface="Cambria Math" panose="02040503050406030204" pitchFamily="18" charset="0"/>
                            </a:rPr>
                            <m:t>𝑩</m:t>
                          </m:r>
                        </m:e>
                      </m:d>
                      <m:r>
                        <a:rPr lang="en-US" altLang="ru-RU" b="0" i="1" dirty="0" smtClean="0">
                          <a:latin typeface="Cambria Math" panose="02040503050406030204" pitchFamily="18" charset="0"/>
                        </a:rPr>
                        <m:t>=</m:t>
                      </m:r>
                      <m:r>
                        <a:rPr lang="en-US" altLang="ru-RU" b="0" i="1" dirty="0" smtClean="0">
                          <a:latin typeface="Cambria Math" panose="02040503050406030204" pitchFamily="18" charset="0"/>
                        </a:rPr>
                        <m:t>𝑁</m:t>
                      </m:r>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𝑩</m:t>
                              </m:r>
                            </m:e>
                            <m:sub>
                              <m:r>
                                <a:rPr lang="en-US" altLang="ru-RU" b="1" i="1" dirty="0" smtClean="0">
                                  <a:latin typeface="Cambria Math" panose="02040503050406030204" pitchFamily="18" charset="0"/>
                                </a:rPr>
                                <m:t>𝑳</m:t>
                              </m:r>
                            </m:sub>
                          </m:sSub>
                        </m:e>
                      </m:d>
                      <m:r>
                        <a:rPr lang="en-US" altLang="ru-RU" b="0" i="1" dirty="0" smtClean="0">
                          <a:latin typeface="Cambria Math" panose="02040503050406030204" pitchFamily="18" charset="0"/>
                        </a:rPr>
                        <m:t>+</m:t>
                      </m:r>
                      <m:r>
                        <a:rPr lang="en-US" altLang="ru-RU" b="0" i="1" dirty="0" smtClean="0">
                          <a:latin typeface="Cambria Math" panose="02040503050406030204" pitchFamily="18" charset="0"/>
                        </a:rPr>
                        <m:t>𝑁</m:t>
                      </m:r>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𝑩</m:t>
                              </m:r>
                            </m:e>
                            <m:sub>
                              <m:r>
                                <a:rPr lang="en-US" altLang="ru-RU" b="1" i="1" dirty="0" smtClean="0">
                                  <a:latin typeface="Cambria Math" panose="02040503050406030204" pitchFamily="18" charset="0"/>
                                </a:rPr>
                                <m:t>𝑨</m:t>
                              </m:r>
                            </m:sub>
                          </m:sSub>
                        </m:e>
                      </m:d>
                      <m:r>
                        <a:rPr lang="en-US" altLang="ru-RU" b="0" i="1" dirty="0" smtClean="0">
                          <a:latin typeface="Cambria Math" panose="02040503050406030204" pitchFamily="18" charset="0"/>
                        </a:rPr>
                        <m:t>=35+21</m:t>
                      </m:r>
                    </m:oMath>
                  </m:oMathPara>
                </a14:m>
                <a:endParaRPr lang="en-US" altLang="ru-RU" dirty="0"/>
              </a:p>
              <a:p>
                <a:pPr eaLnBrk="1">
                  <a:lnSpc>
                    <a:spcPct val="120000"/>
                  </a:lnSpc>
                  <a:spcBef>
                    <a:spcPct val="0"/>
                  </a:spcBef>
                  <a:spcAft>
                    <a:spcPts val="600"/>
                  </a:spcAft>
                  <a:buNone/>
                </a:pPr>
                <a:r>
                  <a:rPr lang="ru-RU" altLang="ru-RU" dirty="0"/>
                  <a:t>Пусть имеется схема индексирования </a:t>
                </a:r>
                <a14:m>
                  <m:oMath xmlns:m="http://schemas.openxmlformats.org/officeDocument/2006/math">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en-US" altLang="ru-RU" b="0" i="1" dirty="0" smtClean="0">
                            <a:latin typeface="Cambria Math" panose="02040503050406030204" pitchFamily="18" charset="0"/>
                          </a:rPr>
                          <m:t>7</m:t>
                        </m:r>
                      </m:sub>
                    </m:sSub>
                    <m:r>
                      <a:rPr lang="ru-RU" altLang="ru-RU" b="0" i="1" dirty="0" smtClean="0">
                        <a:latin typeface="Cambria Math" panose="02040503050406030204" pitchFamily="18" charset="0"/>
                      </a:rPr>
                      <m:t>(⋅) </m:t>
                    </m:r>
                  </m:oMath>
                </a14:m>
                <a:r>
                  <a:rPr lang="ru-RU" altLang="ru-RU" dirty="0"/>
                  <a:t>для 7-шаговых путей</a:t>
                </a:r>
                <a:r>
                  <a:rPr lang="en-US" altLang="ru-RU" dirty="0"/>
                  <a:t>:</a:t>
                </a:r>
              </a:p>
              <a:p>
                <a:pPr eaLnBrk="1">
                  <a:lnSpc>
                    <a:spcPct val="120000"/>
                  </a:lnSpc>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en-US" altLang="ru-RU" b="0" i="1" dirty="0" smtClean="0">
                              <a:latin typeface="Cambria Math" panose="02040503050406030204" pitchFamily="18" charset="0"/>
                            </a:rPr>
                            <m:t>7</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𝑳</m:t>
                              </m:r>
                            </m:sub>
                          </m:sSub>
                        </m:e>
                      </m:d>
                      <m:r>
                        <a:rPr lang="en-US" altLang="ru-RU" b="0" i="1" dirty="0" smtClean="0">
                          <a:latin typeface="Cambria Math" panose="02040503050406030204" pitchFamily="18" charset="0"/>
                        </a:rPr>
                        <m:t>∈</m:t>
                      </m:r>
                      <m:d>
                        <m:dPr>
                          <m:begChr m:val="{"/>
                          <m:endChr m:val="}"/>
                          <m:ctrlPr>
                            <a:rPr lang="en-US" altLang="ru-RU" i="1" dirty="0">
                              <a:latin typeface="Cambria Math" panose="02040503050406030204" pitchFamily="18" charset="0"/>
                            </a:rPr>
                          </m:ctrlPr>
                        </m:dPr>
                        <m:e>
                          <m:r>
                            <a:rPr lang="ru-RU" altLang="ru-RU" b="0" i="1" dirty="0" smtClean="0">
                              <a:latin typeface="Cambria Math" panose="02040503050406030204" pitchFamily="18" charset="0"/>
                            </a:rPr>
                            <m:t>0</m:t>
                          </m:r>
                          <m:r>
                            <a:rPr lang="en-US" altLang="ru-RU" b="0" i="1" dirty="0" smtClean="0">
                              <a:latin typeface="Cambria Math" panose="02040503050406030204" pitchFamily="18" charset="0"/>
                            </a:rPr>
                            <m:t>,</m:t>
                          </m:r>
                          <m:r>
                            <a:rPr lang="ru-RU" altLang="ru-RU" b="0" i="1" dirty="0" smtClean="0">
                              <a:latin typeface="Cambria Math" panose="02040503050406030204" pitchFamily="18" charset="0"/>
                            </a:rPr>
                            <m:t>…</m:t>
                          </m:r>
                          <m:r>
                            <a:rPr lang="en-US" altLang="ru-RU" b="0" i="1" dirty="0" smtClean="0">
                              <a:latin typeface="Cambria Math" panose="02040503050406030204" pitchFamily="18" charset="0"/>
                            </a:rPr>
                            <m:t>,</m:t>
                          </m:r>
                          <m:r>
                            <a:rPr lang="ru-RU" altLang="ru-RU" b="0" i="1" dirty="0" smtClean="0">
                              <a:latin typeface="Cambria Math" panose="02040503050406030204" pitchFamily="18" charset="0"/>
                            </a:rPr>
                            <m:t>34</m:t>
                          </m:r>
                        </m:e>
                      </m:d>
                      <m:r>
                        <a:rPr lang="en-US" altLang="ru-RU" b="0" dirty="0" smtClean="0">
                          <a:latin typeface="Cambria Math" panose="02040503050406030204" pitchFamily="18" charset="0"/>
                        </a:rPr>
                        <m:t>,</m:t>
                      </m:r>
                      <m:r>
                        <a:rPr lang="ru-RU" altLang="ru-RU" b="0" i="1" dirty="0" smtClean="0">
                          <a:latin typeface="Cambria Math" panose="02040503050406030204" pitchFamily="18" charset="0"/>
                        </a:rPr>
                        <m:t>  </m:t>
                      </m:r>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en-US" altLang="ru-RU" b="0" i="1" dirty="0" smtClean="0">
                              <a:latin typeface="Cambria Math" panose="02040503050406030204" pitchFamily="18" charset="0"/>
                            </a:rPr>
                            <m:t>7</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𝑨</m:t>
                              </m:r>
                            </m:sub>
                          </m:sSub>
                        </m:e>
                      </m:d>
                      <m:r>
                        <a:rPr lang="en-US" altLang="ru-RU" b="0" i="1" dirty="0" smtClean="0">
                          <a:latin typeface="Cambria Math" panose="02040503050406030204" pitchFamily="18" charset="0"/>
                        </a:rPr>
                        <m:t>∈</m:t>
                      </m:r>
                      <m:d>
                        <m:dPr>
                          <m:begChr m:val="{"/>
                          <m:endChr m:val="}"/>
                          <m:ctrlPr>
                            <a:rPr lang="en-US" altLang="ru-RU" i="1" dirty="0">
                              <a:latin typeface="Cambria Math" panose="02040503050406030204" pitchFamily="18" charset="0"/>
                            </a:rPr>
                          </m:ctrlPr>
                        </m:dPr>
                        <m:e>
                          <m:r>
                            <a:rPr lang="ru-RU" altLang="ru-RU" b="0" i="1" dirty="0" smtClean="0">
                              <a:latin typeface="Cambria Math" panose="02040503050406030204" pitchFamily="18" charset="0"/>
                            </a:rPr>
                            <m:t>0</m:t>
                          </m:r>
                          <m:r>
                            <a:rPr lang="en-US" altLang="ru-RU" b="0" i="1" dirty="0" smtClean="0">
                              <a:latin typeface="Cambria Math" panose="02040503050406030204" pitchFamily="18" charset="0"/>
                            </a:rPr>
                            <m:t>,</m:t>
                          </m:r>
                          <m:r>
                            <a:rPr lang="ru-RU" altLang="ru-RU" b="0" i="1" dirty="0" smtClean="0">
                              <a:latin typeface="Cambria Math" panose="02040503050406030204" pitchFamily="18" charset="0"/>
                            </a:rPr>
                            <m:t>…</m:t>
                          </m:r>
                          <m:r>
                            <a:rPr lang="en-US" altLang="ru-RU" b="0" i="1" dirty="0" smtClean="0">
                              <a:latin typeface="Cambria Math" panose="02040503050406030204" pitchFamily="18" charset="0"/>
                            </a:rPr>
                            <m:t>,20</m:t>
                          </m:r>
                        </m:e>
                      </m:d>
                    </m:oMath>
                  </m:oMathPara>
                </a14:m>
                <a:endParaRPr lang="ru-RU" altLang="ru-RU" dirty="0"/>
              </a:p>
              <a:p>
                <a:pPr eaLnBrk="1">
                  <a:lnSpc>
                    <a:spcPct val="120000"/>
                  </a:lnSpc>
                  <a:spcBef>
                    <a:spcPct val="0"/>
                  </a:spcBef>
                  <a:spcAft>
                    <a:spcPts val="600"/>
                  </a:spcAft>
                  <a:buNone/>
                </a:pPr>
                <a:r>
                  <a:rPr lang="ru-RU" altLang="ru-RU" dirty="0"/>
                  <a:t>Тогда можно определить</a:t>
                </a:r>
                <a:r>
                  <a:rPr lang="en-US" altLang="ru-RU" dirty="0"/>
                  <a:t>:</a:t>
                </a:r>
                <a:endParaRPr lang="ru-RU" altLang="ru-RU" dirty="0"/>
              </a:p>
              <a:p>
                <a:pPr eaLnBrk="1">
                  <a:lnSpc>
                    <a:spcPct val="120000"/>
                  </a:lnSpc>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ru-RU" altLang="ru-RU" b="0" i="1" dirty="0" smtClean="0">
                              <a:latin typeface="Cambria Math" panose="02040503050406030204" pitchFamily="18" charset="0"/>
                            </a:rPr>
                            <m:t>8</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𝑳</m:t>
                              </m:r>
                            </m:sub>
                          </m:sSub>
                          <m:r>
                            <a:rPr lang="ru-RU" altLang="ru-RU" b="0" i="1" dirty="0" smtClean="0">
                              <a:latin typeface="Cambria Math" panose="02040503050406030204" pitchFamily="18" charset="0"/>
                            </a:rPr>
                            <m:t>0</m:t>
                          </m:r>
                        </m:e>
                      </m:d>
                      <m:r>
                        <a:rPr lang="en-US" altLang="ru-RU" b="0" i="1" dirty="0" smtClean="0">
                          <a:latin typeface="Cambria Math" panose="02040503050406030204" pitchFamily="18" charset="0"/>
                        </a:rPr>
                        <m:t>≔</m:t>
                      </m:r>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en-US" altLang="ru-RU" b="0" i="1" dirty="0" smtClean="0">
                              <a:latin typeface="Cambria Math" panose="02040503050406030204" pitchFamily="18" charset="0"/>
                            </a:rPr>
                            <m:t>7</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𝑳</m:t>
                              </m:r>
                            </m:sub>
                          </m:sSub>
                        </m:e>
                      </m:d>
                    </m:oMath>
                  </m:oMathPara>
                </a14:m>
                <a:endParaRPr lang="ru-RU" altLang="ru-RU" dirty="0"/>
              </a:p>
              <a:p>
                <a:pPr eaLnBrk="1">
                  <a:lnSpc>
                    <a:spcPct val="120000"/>
                  </a:lnSpc>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ru-RU" altLang="ru-RU" b="0" i="1" dirty="0" smtClean="0">
                              <a:latin typeface="Cambria Math" panose="02040503050406030204" pitchFamily="18" charset="0"/>
                            </a:rPr>
                            <m:t>8</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𝑨</m:t>
                              </m:r>
                            </m:sub>
                          </m:sSub>
                          <m:r>
                            <a:rPr lang="en-US" altLang="ru-RU" b="0" i="1" dirty="0" smtClean="0">
                              <a:latin typeface="Cambria Math" panose="02040503050406030204" pitchFamily="18" charset="0"/>
                            </a:rPr>
                            <m:t>1</m:t>
                          </m:r>
                        </m:e>
                      </m:d>
                      <m:r>
                        <a:rPr lang="en-US" altLang="ru-RU" b="0" i="1" dirty="0" smtClean="0">
                          <a:latin typeface="Cambria Math" panose="02040503050406030204" pitchFamily="18" charset="0"/>
                        </a:rPr>
                        <m:t>≔</m:t>
                      </m:r>
                      <m:sSub>
                        <m:sSubPr>
                          <m:ctrlPr>
                            <a:rPr lang="en-US" altLang="ru-RU" i="1" dirty="0">
                              <a:latin typeface="Cambria Math" panose="02040503050406030204" pitchFamily="18" charset="0"/>
                            </a:rPr>
                          </m:ctrlPr>
                        </m:sSubPr>
                        <m:e>
                          <m:r>
                            <a:rPr lang="en-US" altLang="ru-RU" b="0" i="1" dirty="0" smtClean="0">
                              <a:latin typeface="Cambria Math" panose="02040503050406030204" pitchFamily="18" charset="0"/>
                            </a:rPr>
                            <m:t>𝐼</m:t>
                          </m:r>
                        </m:e>
                        <m:sub>
                          <m:r>
                            <a:rPr lang="en-US" altLang="ru-RU" b="0" i="1" dirty="0" smtClean="0">
                              <a:latin typeface="Cambria Math" panose="02040503050406030204" pitchFamily="18" charset="0"/>
                            </a:rPr>
                            <m:t>7</m:t>
                          </m:r>
                        </m:sub>
                      </m:sSub>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𝑺</m:t>
                              </m:r>
                            </m:e>
                            <m:sub>
                              <m:r>
                                <a:rPr lang="en-US" altLang="ru-RU" b="1" i="1" dirty="0" smtClean="0">
                                  <a:latin typeface="Cambria Math" panose="02040503050406030204" pitchFamily="18" charset="0"/>
                                </a:rPr>
                                <m:t>𝑨</m:t>
                              </m:r>
                            </m:sub>
                          </m:sSub>
                        </m:e>
                      </m:d>
                      <m:r>
                        <a:rPr lang="en-US" altLang="ru-RU" b="0" i="1" dirty="0" smtClean="0">
                          <a:latin typeface="Cambria Math" panose="02040503050406030204" pitchFamily="18" charset="0"/>
                        </a:rPr>
                        <m:t>+</m:t>
                      </m:r>
                      <m:r>
                        <a:rPr lang="en-US" altLang="ru-RU" b="0" i="1" dirty="0" smtClean="0">
                          <a:latin typeface="Cambria Math" panose="02040503050406030204" pitchFamily="18" charset="0"/>
                        </a:rPr>
                        <m:t>𝑁</m:t>
                      </m:r>
                      <m:d>
                        <m:dPr>
                          <m:ctrlPr>
                            <a:rPr lang="en-US" altLang="ru-RU" i="1" dirty="0">
                              <a:latin typeface="Cambria Math" panose="02040503050406030204" pitchFamily="18" charset="0"/>
                            </a:rPr>
                          </m:ctrlPr>
                        </m:dPr>
                        <m:e>
                          <m:sSub>
                            <m:sSubPr>
                              <m:ctrlPr>
                                <a:rPr lang="en-US" altLang="ru-RU" b="1" i="1" dirty="0">
                                  <a:latin typeface="Cambria Math" panose="02040503050406030204" pitchFamily="18" charset="0"/>
                                </a:rPr>
                              </m:ctrlPr>
                            </m:sSubPr>
                            <m:e>
                              <m:r>
                                <a:rPr lang="en-US" altLang="ru-RU" b="1" i="1" dirty="0" smtClean="0">
                                  <a:latin typeface="Cambria Math" panose="02040503050406030204" pitchFamily="18" charset="0"/>
                                </a:rPr>
                                <m:t>𝑩</m:t>
                              </m:r>
                            </m:e>
                            <m:sub>
                              <m:r>
                                <a:rPr lang="en-US" altLang="ru-RU" b="1" i="1" dirty="0" smtClean="0">
                                  <a:latin typeface="Cambria Math" panose="02040503050406030204" pitchFamily="18" charset="0"/>
                                </a:rPr>
                                <m:t>𝑳</m:t>
                              </m:r>
                            </m:sub>
                          </m:sSub>
                        </m:e>
                      </m:d>
                    </m:oMath>
                  </m:oMathPara>
                </a14:m>
                <a:endParaRPr lang="en-US" altLang="ru-RU" dirty="0"/>
              </a:p>
            </p:txBody>
          </p:sp>
        </mc:Choice>
        <mc:Fallback xmlns="">
          <p:sp>
            <p:nvSpPr>
              <p:cNvPr id="8" name="Объект 7">
                <a:extLst>
                  <a:ext uri="{FF2B5EF4-FFF2-40B4-BE49-F238E27FC236}">
                    <a16:creationId xmlns:a16="http://schemas.microsoft.com/office/drawing/2014/main" id="{81812A5C-E77A-BF4D-8F4F-0C57463412FF}"/>
                  </a:ext>
                </a:extLst>
              </p:cNvPr>
              <p:cNvSpPr>
                <a:spLocks noGrp="1" noRot="1" noChangeAspect="1" noMove="1" noResize="1" noEditPoints="1" noAdjustHandles="1" noChangeArrowheads="1" noChangeShapeType="1" noTextEdit="1"/>
              </p:cNvSpPr>
              <p:nvPr>
                <p:ph idx="1"/>
              </p:nvPr>
            </p:nvSpPr>
            <p:spPr>
              <a:blipFill>
                <a:blip r:embed="rId3"/>
                <a:stretch>
                  <a:fillRect l="-1040" t="-3081"/>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3AB5C8ED-98E5-CD44-AE72-C00F8E1C2D39}"/>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29</a:t>
            </a:fld>
            <a:endParaRPr lang="ru-RU" altLang="ru-RU"/>
          </a:p>
        </p:txBody>
      </p:sp>
      <p:sp>
        <p:nvSpPr>
          <p:cNvPr id="30723"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4"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5"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6"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7"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8"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0729"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4321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4CA658-87CB-1C4B-9F80-FB6EF327F23F}"/>
              </a:ext>
            </a:extLst>
          </p:cNvPr>
          <p:cNvSpPr>
            <a:spLocks noGrp="1"/>
          </p:cNvSpPr>
          <p:nvPr>
            <p:ph type="title"/>
          </p:nvPr>
        </p:nvSpPr>
        <p:spPr>
          <a:xfrm>
            <a:off x="609600" y="274638"/>
            <a:ext cx="10972800" cy="1143000"/>
          </a:xfrm>
        </p:spPr>
        <p:txBody>
          <a:bodyPr/>
          <a:lstStyle/>
          <a:p>
            <a:r>
              <a:rPr lang="ru-RU" dirty="0"/>
              <a:t>Метод </a:t>
            </a:r>
            <a:r>
              <a:rPr lang="ru-RU" dirty="0" err="1"/>
              <a:t>Барроуза</a:t>
            </a:r>
            <a:r>
              <a:rPr lang="ru-RU" dirty="0"/>
              <a:t>-Уиллера</a:t>
            </a:r>
          </a:p>
        </p:txBody>
      </p:sp>
      <p:sp>
        <p:nvSpPr>
          <p:cNvPr id="3" name="Объект 2">
            <a:extLst>
              <a:ext uri="{FF2B5EF4-FFF2-40B4-BE49-F238E27FC236}">
                <a16:creationId xmlns:a16="http://schemas.microsoft.com/office/drawing/2014/main" id="{6A94B87D-4557-DB4B-81BF-238DDDA7388F}"/>
              </a:ext>
            </a:extLst>
          </p:cNvPr>
          <p:cNvSpPr>
            <a:spLocks noGrp="1"/>
          </p:cNvSpPr>
          <p:nvPr>
            <p:ph idx="1"/>
          </p:nvPr>
        </p:nvSpPr>
        <p:spPr>
          <a:xfrm>
            <a:off x="609600" y="1600200"/>
            <a:ext cx="10972800" cy="4525963"/>
          </a:xfrm>
        </p:spPr>
        <p:txBody>
          <a:bodyPr>
            <a:normAutofit/>
          </a:bodyPr>
          <a:lstStyle/>
          <a:p>
            <a:r>
              <a:rPr lang="ru-RU" altLang="ru-RU" dirty="0"/>
              <a:t>Метод основан на преобразовании</a:t>
            </a:r>
            <a:r>
              <a:rPr lang="en-US" altLang="ru-RU" dirty="0"/>
              <a:t> </a:t>
            </a:r>
            <a:r>
              <a:rPr lang="ru-RU" altLang="ru-RU" dirty="0" err="1"/>
              <a:t>Барроуза-Уилера</a:t>
            </a:r>
            <a:r>
              <a:rPr lang="en-US" altLang="ru-RU" dirty="0"/>
              <a:t> </a:t>
            </a:r>
            <a:r>
              <a:rPr lang="ru-RU" altLang="ru-RU" dirty="0"/>
              <a:t>(</a:t>
            </a:r>
            <a:r>
              <a:rPr lang="en-US" altLang="ru-RU" dirty="0"/>
              <a:t>BWT – Burrows</a:t>
            </a:r>
            <a:r>
              <a:rPr lang="ru-RU" altLang="ru-RU" dirty="0"/>
              <a:t>-</a:t>
            </a:r>
            <a:r>
              <a:rPr lang="en-US" altLang="ru-RU" dirty="0"/>
              <a:t>Wheeler Transform</a:t>
            </a:r>
            <a:r>
              <a:rPr lang="ru-RU" altLang="ru-RU" dirty="0"/>
              <a:t>)</a:t>
            </a:r>
          </a:p>
          <a:p>
            <a:r>
              <a:rPr lang="ru-RU" altLang="ru-RU" dirty="0"/>
              <a:t>Преобразование </a:t>
            </a:r>
            <a:r>
              <a:rPr lang="en-US" altLang="ru-RU" dirty="0"/>
              <a:t>BWT</a:t>
            </a:r>
            <a:r>
              <a:rPr lang="ru-RU" altLang="ru-RU" dirty="0"/>
              <a:t> группирует символы исходного информационного блока по схожести их контекстов.</a:t>
            </a:r>
          </a:p>
          <a:p>
            <a:r>
              <a:rPr lang="ru-RU" altLang="ru-RU" dirty="0"/>
              <a:t>Представление информации в результате </a:t>
            </a:r>
            <a:r>
              <a:rPr lang="en-US" altLang="ru-RU" dirty="0"/>
              <a:t>BWT</a:t>
            </a:r>
            <a:r>
              <a:rPr lang="ru-RU" altLang="ru-RU" dirty="0"/>
              <a:t> обладает свойством </a:t>
            </a:r>
            <a:r>
              <a:rPr lang="ru-RU" altLang="ru-RU" i="1" dirty="0"/>
              <a:t>локальной идентичности</a:t>
            </a:r>
            <a:r>
              <a:rPr lang="ru-RU" altLang="ru-RU" dirty="0"/>
              <a:t>: символы на выходе имеют свойство повторяться в некоторой области</a:t>
            </a:r>
          </a:p>
        </p:txBody>
      </p:sp>
      <p:sp>
        <p:nvSpPr>
          <p:cNvPr id="4" name="Номер слайда 3">
            <a:extLst>
              <a:ext uri="{FF2B5EF4-FFF2-40B4-BE49-F238E27FC236}">
                <a16:creationId xmlns:a16="http://schemas.microsoft.com/office/drawing/2014/main" id="{A36886C1-91F0-DC43-9C67-86019F734B48}"/>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3</a:t>
            </a:fld>
            <a:endParaRPr lang="ru-RU" altLang="ru-RU"/>
          </a:p>
        </p:txBody>
      </p:sp>
    </p:spTree>
    <p:extLst>
      <p:ext uri="{BB962C8B-B14F-4D97-AF65-F5344CB8AC3E}">
        <p14:creationId xmlns:p14="http://schemas.microsoft.com/office/powerpoint/2010/main" val="271440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142875"/>
            <a:ext cx="8229600" cy="928688"/>
          </a:xfrm>
        </p:spPr>
        <p:txBody>
          <a:bodyPr/>
          <a:lstStyle/>
          <a:p>
            <a:pPr eaLnBrk="1" hangingPunct="1"/>
            <a:r>
              <a:rPr lang="ru-RU" altLang="ru-RU" sz="3200"/>
              <a:t>Комбинаторное кодирование (</a:t>
            </a:r>
            <a:r>
              <a:rPr lang="ru-RU" altLang="ru-RU" sz="3200" dirty="0"/>
              <a:t>скрыто)</a:t>
            </a:r>
          </a:p>
        </p:txBody>
      </p:sp>
      <p:sp>
        <p:nvSpPr>
          <p:cNvPr id="31747"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48"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49"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0"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1"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2"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3"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1754" name="Прямоугольник 63"/>
          <p:cNvSpPr>
            <a:spLocks noChangeArrowheads="1"/>
          </p:cNvSpPr>
          <p:nvPr/>
        </p:nvSpPr>
        <p:spPr bwMode="auto">
          <a:xfrm>
            <a:off x="1890714" y="1000126"/>
            <a:ext cx="84105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a:t>В итоге можно создать схему индексирования для 8-шаговых путей до </a:t>
            </a:r>
            <a:r>
              <a:rPr lang="en-US" altLang="ru-RU" sz="1600" b="1" i="1"/>
              <a:t>B</a:t>
            </a:r>
            <a:r>
              <a:rPr lang="ru-RU" altLang="ru-RU" sz="1600"/>
              <a:t> из схем индексирования 7-шаговых путей, используя непосредственно повторно индекс </a:t>
            </a:r>
            <a:br>
              <a:rPr lang="ru-RU" altLang="ru-RU" sz="1600"/>
            </a:br>
            <a:r>
              <a:rPr lang="ru-RU" altLang="ru-RU" sz="1600"/>
              <a:t>7-шаговых путей, приходящих из левой соседней точки </a:t>
            </a:r>
            <a:r>
              <a:rPr lang="en-US" altLang="ru-RU" sz="1600" b="1" i="1"/>
              <a:t>B</a:t>
            </a:r>
            <a:r>
              <a:rPr lang="en-US" altLang="ru-RU" sz="1600" b="1" i="1" baseline="-25000"/>
              <a:t>L</a:t>
            </a:r>
            <a:r>
              <a:rPr lang="en-US" altLang="ru-RU" sz="1600"/>
              <a:t> </a:t>
            </a:r>
            <a:r>
              <a:rPr lang="ru-RU" altLang="ru-RU" sz="1600"/>
              <a:t>и смещенный на 35 (</a:t>
            </a:r>
            <a:r>
              <a:rPr lang="ru-RU" altLang="ru-RU" sz="1600" dirty="0"/>
              <a:t>т.</a:t>
            </a:r>
            <a:r>
              <a:rPr lang="ru-RU" altLang="ru-RU" sz="1600"/>
              <a:t>е. на количество путей до </a:t>
            </a:r>
            <a:r>
              <a:rPr lang="en-US" altLang="ru-RU" sz="1600" b="1" i="1"/>
              <a:t>B</a:t>
            </a:r>
            <a:r>
              <a:rPr lang="en-US" altLang="ru-RU" sz="1600" b="1" i="1" baseline="-25000"/>
              <a:t>L</a:t>
            </a:r>
            <a:r>
              <a:rPr lang="ru-RU" altLang="ru-RU" sz="1600"/>
              <a:t>) индекс 7-шаговых путей, приходящих из соседней точки сверху </a:t>
            </a:r>
            <a:r>
              <a:rPr lang="en-US" altLang="ru-RU" sz="1600" b="1" i="1"/>
              <a:t>B</a:t>
            </a:r>
            <a:r>
              <a:rPr lang="en-US" altLang="ru-RU" sz="1600" b="1" i="1" baseline="-25000"/>
              <a:t>A</a:t>
            </a:r>
            <a:r>
              <a:rPr lang="ru-RU" altLang="ru-RU" sz="1600" dirty="0"/>
              <a:t>.</a:t>
            </a:r>
          </a:p>
          <a:p>
            <a:pPr>
              <a:spcBef>
                <a:spcPct val="0"/>
              </a:spcBef>
              <a:buFontTx/>
              <a:buNone/>
            </a:pPr>
            <a:r>
              <a:rPr lang="ru-RU" altLang="ru-RU" sz="1600"/>
              <a:t>Можно следовать этому способу для любого данного пути, двигаясь назад вдоль пути, накапливать полный индекс, смещаясь и добавляя количество путей до левого соседа всякий раз, когда следующий шаг назад – это шаг вверх, уменьшая таким образом с каждым шагом оставшуюся неизвестной часть индекса. В конце концов, мы достигнем граничной точки (с координатой </a:t>
            </a:r>
            <a:r>
              <a:rPr lang="en-US" altLang="ru-RU" sz="1600" b="1" i="1"/>
              <a:t>x</a:t>
            </a:r>
            <a:r>
              <a:rPr lang="ru-RU" altLang="ru-RU" sz="1600"/>
              <a:t> = 0 или </a:t>
            </a:r>
            <a:r>
              <a:rPr lang="en-US" altLang="ru-RU" sz="1600" b="1" i="1"/>
              <a:t>y</a:t>
            </a:r>
            <a:r>
              <a:rPr lang="ru-RU" altLang="ru-RU" sz="1600"/>
              <a:t> = 0), в которой число путей равно 1. Т</a:t>
            </a:r>
            <a:r>
              <a:rPr lang="ru-RU" altLang="ru-RU" sz="1600" dirty="0"/>
              <a:t>.</a:t>
            </a:r>
            <a:r>
              <a:rPr lang="ru-RU" altLang="ru-RU" sz="1600"/>
              <a:t>к. этот единственный путь индексирован единственной величиной 0, это завершит наше пошаговое уменьшение оставшейся части индекса. Таким образом результирующий индекс полного пути – это накопленная сумма только смещенных индексов</a:t>
            </a:r>
            <a:r>
              <a:rPr lang="ru-RU" altLang="ru-RU" sz="1600" dirty="0"/>
              <a:t>.</a:t>
            </a:r>
          </a:p>
        </p:txBody>
      </p:sp>
      <p:sp>
        <p:nvSpPr>
          <p:cNvPr id="2" name="Номер слайда 1">
            <a:extLst>
              <a:ext uri="{FF2B5EF4-FFF2-40B4-BE49-F238E27FC236}">
                <a16:creationId xmlns:a16="http://schemas.microsoft.com/office/drawing/2014/main" id="{0258FA9E-C883-FD4A-B75D-26DB6837F0AA}"/>
              </a:ext>
            </a:extLst>
          </p:cNvPr>
          <p:cNvSpPr>
            <a:spLocks noGrp="1"/>
          </p:cNvSpPr>
          <p:nvPr>
            <p:ph type="sldNum" sz="quarter" idx="12"/>
          </p:nvPr>
        </p:nvSpPr>
        <p:spPr/>
        <p:txBody>
          <a:bodyPr/>
          <a:lstStyle/>
          <a:p>
            <a:pPr>
              <a:defRPr/>
            </a:pPr>
            <a:fld id="{6F4E816A-55D9-470B-B890-87BE52ECB9E1}" type="slidenum">
              <a:rPr lang="ru-RU" altLang="ru-RU" smtClean="0"/>
              <a:pPr>
                <a:defRPr/>
              </a:pPr>
              <a:t>30</a:t>
            </a:fld>
            <a:endParaRPr lang="ru-RU" altLang="ru-RU"/>
          </a:p>
        </p:txBody>
      </p:sp>
    </p:spTree>
    <p:extLst>
      <p:ext uri="{BB962C8B-B14F-4D97-AF65-F5344CB8AC3E}">
        <p14:creationId xmlns:p14="http://schemas.microsoft.com/office/powerpoint/2010/main" val="3308244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ранжирование</a:t>
            </a:r>
          </a:p>
        </p:txBody>
      </p:sp>
      <mc:AlternateContent xmlns:mc="http://schemas.openxmlformats.org/markup-compatibility/2006" xmlns:a14="http://schemas.microsoft.com/office/drawing/2010/main">
        <mc:Choice Requires="a14">
          <p:sp>
            <p:nvSpPr>
              <p:cNvPr id="8" name="Объект 7">
                <a:extLst>
                  <a:ext uri="{FF2B5EF4-FFF2-40B4-BE49-F238E27FC236}">
                    <a16:creationId xmlns:a16="http://schemas.microsoft.com/office/drawing/2014/main" id="{4E59B8E8-8CD6-1948-9DF8-0A7DBFDF1302}"/>
                  </a:ext>
                </a:extLst>
              </p:cNvPr>
              <p:cNvSpPr>
                <a:spLocks noGrp="1"/>
              </p:cNvSpPr>
              <p:nvPr>
                <p:ph idx="1"/>
              </p:nvPr>
            </p:nvSpPr>
            <p:spPr/>
            <p:txBody>
              <a:bodyPr/>
              <a:lstStyle/>
              <a:p>
                <a:pPr marL="12700" indent="-12700">
                  <a:spcBef>
                    <a:spcPct val="0"/>
                  </a:spcBef>
                  <a:spcAft>
                    <a:spcPts val="600"/>
                  </a:spcAft>
                  <a:buNone/>
                </a:pPr>
                <a:r>
                  <a:rPr lang="ru-RU" altLang="ru-RU" sz="2000" dirty="0"/>
                  <a:t>Вычисление номера производится движением </a:t>
                </a:r>
                <a:br>
                  <a:rPr lang="en-US" altLang="ru-RU" sz="2000" dirty="0"/>
                </a:br>
                <a:r>
                  <a:rPr lang="ru-RU" altLang="ru-RU" sz="2000" dirty="0"/>
                  <a:t>из точки </a:t>
                </a:r>
                <a:r>
                  <a:rPr lang="en-US" altLang="ru-RU" sz="2000" b="1" i="1" dirty="0"/>
                  <a:t>B </a:t>
                </a:r>
                <a:r>
                  <a:rPr lang="ru-RU" altLang="ru-RU" sz="2000" dirty="0"/>
                  <a:t>в точку </a:t>
                </a:r>
                <a:r>
                  <a:rPr lang="en-US" altLang="ru-RU" sz="2000" b="1" i="1" dirty="0"/>
                  <a:t>A</a:t>
                </a:r>
                <a:r>
                  <a:rPr lang="en-US" altLang="ru-RU" sz="2000" i="1" dirty="0"/>
                  <a:t>. </a:t>
                </a:r>
                <a:r>
                  <a:rPr lang="ru-RU" altLang="ru-RU" sz="2000" dirty="0"/>
                  <a:t>Индекс увеличивается при шаге </a:t>
                </a:r>
                <a:br>
                  <a:rPr lang="en-US" altLang="ru-RU" sz="2000" dirty="0"/>
                </a:br>
                <a:r>
                  <a:rPr lang="ru-RU" altLang="ru-RU" sz="2000" dirty="0"/>
                  <a:t>вверх на число путей, ведущих в точку слева:</a:t>
                </a:r>
              </a:p>
              <a:p>
                <a:pPr marL="1520825" indent="-1520825">
                  <a:spcBef>
                    <a:spcPct val="0"/>
                  </a:spcBef>
                  <a:spcAft>
                    <a:spcPts val="600"/>
                  </a:spcAft>
                  <a:buNone/>
                </a:pPr>
                <a14:m>
                  <m:oMathPara xmlns:m="http://schemas.openxmlformats.org/officeDocument/2006/math">
                    <m:oMathParaPr>
                      <m:jc m:val="left"/>
                    </m:oMathParaPr>
                    <m:oMath xmlns:m="http://schemas.openxmlformats.org/officeDocument/2006/math">
                      <m:sSub>
                        <m:sSubPr>
                          <m:ctrlPr>
                            <a:rPr lang="en-US" altLang="ru-RU" sz="2000" i="1" dirty="0" smtClean="0">
                              <a:latin typeface="Cambria Math" panose="02040503050406030204" pitchFamily="18" charset="0"/>
                            </a:rPr>
                          </m:ctrlPr>
                        </m:sSubPr>
                        <m:e>
                          <m:r>
                            <a:rPr lang="en-US" altLang="ru-RU" sz="2000" b="0" i="1" dirty="0">
                              <a:latin typeface="Cambria Math" panose="02040503050406030204" pitchFamily="18" charset="0"/>
                            </a:rPr>
                            <m:t>𝐼</m:t>
                          </m:r>
                        </m:e>
                        <m:sub>
                          <m:r>
                            <a:rPr lang="ru-RU" altLang="ru-RU" sz="2000" b="0" i="1" dirty="0">
                              <a:latin typeface="Cambria Math" panose="02040503050406030204" pitchFamily="18" charset="0"/>
                            </a:rPr>
                            <m:t>8</m:t>
                          </m:r>
                        </m:sub>
                      </m:sSub>
                      <m:d>
                        <m:dPr>
                          <m:ctrlPr>
                            <a:rPr lang="ru-RU" altLang="ru-RU" sz="2000" i="1" dirty="0">
                              <a:latin typeface="Cambria Math" panose="02040503050406030204" pitchFamily="18" charset="0"/>
                            </a:rPr>
                          </m:ctrlPr>
                        </m:dPr>
                        <m:e>
                          <m:r>
                            <a:rPr lang="ru-RU" altLang="ru-RU" sz="2000" i="1" dirty="0">
                              <a:latin typeface="Cambria Math" panose="02040503050406030204" pitchFamily="18" charset="0"/>
                            </a:rPr>
                            <m:t>00101001</m:t>
                          </m:r>
                        </m:e>
                      </m:d>
                      <m:r>
                        <a:rPr lang="en-US" altLang="ru-RU" sz="2000" b="0" i="1" dirty="0" smtClean="0">
                          <a:latin typeface="Cambria Math" panose="02040503050406030204" pitchFamily="18" charset="0"/>
                        </a:rPr>
                        <m:t>=</m:t>
                      </m:r>
                      <m:r>
                        <a:rPr lang="ru-RU" altLang="ru-RU" sz="2000" i="1" dirty="0">
                          <a:latin typeface="Cambria Math" panose="02040503050406030204" pitchFamily="18" charset="0"/>
                        </a:rPr>
                        <m:t>35+6+2=</m:t>
                      </m:r>
                      <m:r>
                        <a:rPr lang="ru-RU" altLang="ru-RU" sz="2000" b="0" i="1" dirty="0">
                          <a:latin typeface="Cambria Math" panose="02040503050406030204" pitchFamily="18" charset="0"/>
                        </a:rPr>
                        <m:t>43</m:t>
                      </m:r>
                    </m:oMath>
                  </m:oMathPara>
                </a14:m>
                <a:endParaRPr lang="ru-RU" altLang="ru-RU" sz="2000" dirty="0"/>
              </a:p>
              <a:p>
                <a:pPr>
                  <a:spcBef>
                    <a:spcPct val="0"/>
                  </a:spcBef>
                  <a:spcAft>
                    <a:spcPts val="600"/>
                  </a:spcAft>
                  <a:buNone/>
                </a:pPr>
                <a:r>
                  <a:rPr lang="ru-RU" altLang="ru-RU" sz="2000" dirty="0"/>
                  <a:t>Декодирование индекса </a:t>
                </a:r>
                <a14:m>
                  <m:oMath xmlns:m="http://schemas.openxmlformats.org/officeDocument/2006/math">
                    <m:r>
                      <a:rPr lang="en-US" altLang="ru-RU" sz="2000" i="1" dirty="0" smtClean="0">
                        <a:latin typeface="Cambria Math" panose="02040503050406030204" pitchFamily="18" charset="0"/>
                      </a:rPr>
                      <m:t>𝐼</m:t>
                    </m:r>
                  </m:oMath>
                </a14:m>
                <a:r>
                  <a:rPr lang="ru-RU" altLang="ru-RU" sz="2000" dirty="0"/>
                  <a:t>:</a:t>
                </a:r>
              </a:p>
              <a:p>
                <a:pPr>
                  <a:spcBef>
                    <a:spcPct val="0"/>
                  </a:spcBef>
                  <a:spcAft>
                    <a:spcPts val="600"/>
                  </a:spcAft>
                  <a:buFontTx/>
                  <a:buAutoNum type="arabicPeriod"/>
                </a:pPr>
                <a:r>
                  <a:rPr lang="ru-RU" altLang="ru-RU" sz="2000" dirty="0"/>
                  <a:t>Начинаем в конечной точке</a:t>
                </a:r>
                <a:r>
                  <a:rPr lang="ru-RU" altLang="ru-RU" sz="2000" b="1" dirty="0"/>
                  <a:t> </a:t>
                </a:r>
                <a:r>
                  <a:rPr lang="en-US" altLang="ru-RU" sz="2000" b="1" i="1" dirty="0"/>
                  <a:t>B</a:t>
                </a:r>
                <a:r>
                  <a:rPr lang="en-US" altLang="ru-RU" sz="2000" b="1" dirty="0"/>
                  <a:t> </a:t>
                </a:r>
                <a:r>
                  <a:rPr lang="ru-RU" altLang="ru-RU" sz="2000" dirty="0"/>
                  <a:t>и сравниваем индекс </a:t>
                </a:r>
                <a14:m>
                  <m:oMath xmlns:m="http://schemas.openxmlformats.org/officeDocument/2006/math">
                    <m:r>
                      <a:rPr lang="en-US" altLang="ru-RU" sz="2000" i="1" dirty="0" smtClean="0">
                        <a:latin typeface="Cambria Math" panose="02040503050406030204" pitchFamily="18" charset="0"/>
                      </a:rPr>
                      <m:t>𝐼</m:t>
                    </m:r>
                  </m:oMath>
                </a14:m>
                <a:r>
                  <a:rPr lang="en-US" altLang="ru-RU" sz="2000" dirty="0"/>
                  <a:t> </a:t>
                </a:r>
                <a:br>
                  <a:rPr lang="en-US" altLang="ru-RU" sz="2000" dirty="0"/>
                </a:br>
                <a:r>
                  <a:rPr lang="ru-RU" altLang="ru-RU" sz="2000" dirty="0"/>
                  <a:t>с числом путей </a:t>
                </a:r>
                <a14:m>
                  <m:oMath xmlns:m="http://schemas.openxmlformats.org/officeDocument/2006/math">
                    <m:r>
                      <a:rPr lang="en-US" altLang="ru-RU" sz="2000" i="1" dirty="0">
                        <a:latin typeface="Cambria Math" panose="02040503050406030204" pitchFamily="18" charset="0"/>
                      </a:rPr>
                      <m:t>𝑁</m:t>
                    </m:r>
                    <m:r>
                      <a:rPr lang="en-US" altLang="ru-RU" sz="2000" i="1" baseline="-25000" dirty="0">
                        <a:latin typeface="Cambria Math" panose="02040503050406030204" pitchFamily="18" charset="0"/>
                      </a:rPr>
                      <m:t>𝐿</m:t>
                    </m:r>
                  </m:oMath>
                </a14:m>
                <a:r>
                  <a:rPr lang="ru-RU" altLang="ru-RU" sz="2000" dirty="0"/>
                  <a:t> до левой соседней точки: </a:t>
                </a:r>
              </a:p>
              <a:p>
                <a:pPr marL="720725" lvl="1" indent="-342900">
                  <a:spcBef>
                    <a:spcPct val="0"/>
                  </a:spcBef>
                  <a:spcAft>
                    <a:spcPts val="600"/>
                  </a:spcAft>
                  <a:buFont typeface="+mj-lt"/>
                  <a:buAutoNum type="alphaLcParenR"/>
                </a:pPr>
                <a:r>
                  <a:rPr lang="ru-RU" altLang="ru-RU" sz="1800" dirty="0"/>
                  <a:t>Если</a:t>
                </a:r>
                <a:r>
                  <a:rPr lang="en-US" altLang="ru-RU" sz="1800" b="0" dirty="0"/>
                  <a:t> </a:t>
                </a:r>
                <a14:m>
                  <m:oMath xmlns:m="http://schemas.openxmlformats.org/officeDocument/2006/math">
                    <m:r>
                      <a:rPr lang="en-US" altLang="ru-RU" sz="1800" b="0" i="1" dirty="0" smtClean="0">
                        <a:latin typeface="Cambria Math" panose="02040503050406030204" pitchFamily="18" charset="0"/>
                      </a:rPr>
                      <m:t>𝐼</m:t>
                    </m:r>
                    <m:r>
                      <a:rPr lang="ru-RU" altLang="ru-RU" sz="1800" b="0" i="1" dirty="0">
                        <a:latin typeface="Cambria Math" panose="02040503050406030204" pitchFamily="18" charset="0"/>
                      </a:rPr>
                      <m:t> &lt; </m:t>
                    </m:r>
                    <m:r>
                      <a:rPr lang="en-US" altLang="ru-RU" sz="1800" b="0" i="1" dirty="0">
                        <a:latin typeface="Cambria Math" panose="02040503050406030204" pitchFamily="18" charset="0"/>
                      </a:rPr>
                      <m:t>𝑁</m:t>
                    </m:r>
                    <m:r>
                      <a:rPr lang="en-US" altLang="ru-RU" sz="1800" b="0" i="1" baseline="-25000" dirty="0">
                        <a:latin typeface="Cambria Math" panose="02040503050406030204" pitchFamily="18" charset="0"/>
                      </a:rPr>
                      <m:t>𝐿</m:t>
                    </m:r>
                  </m:oMath>
                </a14:m>
                <a:r>
                  <a:rPr lang="ru-RU" altLang="ru-RU" sz="1800" dirty="0"/>
                  <a:t>: последний декодированный бит равен 0, делаем горизонтальный шаг влево</a:t>
                </a:r>
                <a:endParaRPr lang="ru-RU" altLang="ru-RU" sz="1800" b="1" dirty="0"/>
              </a:p>
              <a:p>
                <a:pPr marL="720725" lvl="1" indent="-342900">
                  <a:spcBef>
                    <a:spcPct val="0"/>
                  </a:spcBef>
                  <a:spcAft>
                    <a:spcPts val="600"/>
                  </a:spcAft>
                  <a:buFont typeface="+mj-lt"/>
                  <a:buAutoNum type="alphaLcParenR"/>
                </a:pPr>
                <a:r>
                  <a:rPr lang="ru-RU" altLang="ru-RU" sz="1800" dirty="0"/>
                  <a:t>Иначе последний декодированный бит будет равен 1, обновляем значение </a:t>
                </a:r>
                <a14:m>
                  <m:oMath xmlns:m="http://schemas.openxmlformats.org/officeDocument/2006/math">
                    <m:r>
                      <a:rPr lang="en-US" altLang="ru-RU" sz="1800" i="1" dirty="0" smtClean="0">
                        <a:latin typeface="Cambria Math" panose="02040503050406030204" pitchFamily="18" charset="0"/>
                      </a:rPr>
                      <m:t>𝐼</m:t>
                    </m:r>
                    <m:r>
                      <a:rPr lang="ru-RU" altLang="ru-RU" sz="1800" i="1" dirty="0" smtClean="0">
                        <a:latin typeface="Cambria Math" panose="02040503050406030204" pitchFamily="18" charset="0"/>
                      </a:rPr>
                      <m:t>≔</m:t>
                    </m:r>
                    <m:r>
                      <a:rPr lang="en-US" altLang="ru-RU" sz="1800" i="1" dirty="0">
                        <a:latin typeface="Cambria Math" panose="02040503050406030204" pitchFamily="18" charset="0"/>
                      </a:rPr>
                      <m:t>𝐼</m:t>
                    </m:r>
                    <m:r>
                      <a:rPr lang="ru-RU" altLang="ru-RU" sz="1800" b="0" i="1" dirty="0" smtClean="0">
                        <a:latin typeface="Cambria Math" panose="02040503050406030204" pitchFamily="18" charset="0"/>
                      </a:rPr>
                      <m:t>−</m:t>
                    </m:r>
                    <m:sSub>
                      <m:sSubPr>
                        <m:ctrlPr>
                          <a:rPr lang="ru-RU" altLang="ru-RU" sz="1800" b="0" i="1" dirty="0" smtClean="0">
                            <a:latin typeface="Cambria Math" panose="02040503050406030204" pitchFamily="18" charset="0"/>
                          </a:rPr>
                        </m:ctrlPr>
                      </m:sSubPr>
                      <m:e>
                        <m:r>
                          <a:rPr lang="en-US" altLang="ru-RU" sz="1800" i="1" dirty="0">
                            <a:latin typeface="Cambria Math" panose="02040503050406030204" pitchFamily="18" charset="0"/>
                          </a:rPr>
                          <m:t>𝑁</m:t>
                        </m:r>
                      </m:e>
                      <m:sub>
                        <m:r>
                          <a:rPr lang="en-US" altLang="ru-RU" sz="1800" b="0" i="1" dirty="0" smtClean="0">
                            <a:latin typeface="Cambria Math" panose="02040503050406030204" pitchFamily="18" charset="0"/>
                          </a:rPr>
                          <m:t>𝐿</m:t>
                        </m:r>
                      </m:sub>
                    </m:sSub>
                  </m:oMath>
                </a14:m>
                <a:r>
                  <a:rPr lang="en-US" altLang="ru-RU" sz="1800" dirty="0"/>
                  <a:t> </a:t>
                </a:r>
                <a:r>
                  <a:rPr lang="ru-RU" altLang="ru-RU" sz="1800" dirty="0"/>
                  <a:t>и делаем вертикальный шаг вверх. </a:t>
                </a:r>
              </a:p>
              <a:p>
                <a:pPr indent="-365125">
                  <a:spcBef>
                    <a:spcPct val="0"/>
                  </a:spcBef>
                  <a:spcAft>
                    <a:spcPts val="600"/>
                  </a:spcAft>
                  <a:buFont typeface="+mj-lt"/>
                  <a:buAutoNum type="arabicPeriod"/>
                </a:pPr>
                <a:r>
                  <a:rPr lang="ru-RU" altLang="ru-RU" sz="2000" dirty="0"/>
                  <a:t>Если не достигнуто начало координат </a:t>
                </a:r>
                <a14:m>
                  <m:oMath xmlns:m="http://schemas.openxmlformats.org/officeDocument/2006/math">
                    <m:d>
                      <m:dPr>
                        <m:ctrlPr>
                          <a:rPr lang="ru-RU" altLang="ru-RU" sz="2000" i="1" dirty="0" smtClean="0">
                            <a:latin typeface="Cambria Math" panose="02040503050406030204" pitchFamily="18" charset="0"/>
                          </a:rPr>
                        </m:ctrlPr>
                      </m:dPr>
                      <m:e>
                        <m:r>
                          <a:rPr lang="ru-RU" altLang="ru-RU" sz="2000" i="1" dirty="0" smtClean="0">
                            <a:latin typeface="Cambria Math" panose="02040503050406030204" pitchFamily="18" charset="0"/>
                          </a:rPr>
                          <m:t>0</m:t>
                        </m:r>
                        <m:r>
                          <a:rPr lang="en-US" altLang="ru-RU" sz="2000" b="0" i="1" dirty="0" smtClean="0">
                            <a:latin typeface="Cambria Math" panose="02040503050406030204" pitchFamily="18" charset="0"/>
                          </a:rPr>
                          <m:t>;</m:t>
                        </m:r>
                        <m:r>
                          <a:rPr lang="ru-RU" altLang="ru-RU" sz="2000" i="1" dirty="0" smtClean="0">
                            <a:latin typeface="Cambria Math" panose="02040503050406030204" pitchFamily="18" charset="0"/>
                          </a:rPr>
                          <m:t>0</m:t>
                        </m:r>
                      </m:e>
                    </m:d>
                  </m:oMath>
                </a14:m>
                <a:r>
                  <a:rPr lang="ru-RU" altLang="ru-RU" sz="2000" dirty="0"/>
                  <a:t>, декодируем новое значение индекса </a:t>
                </a:r>
                <a:r>
                  <a:rPr lang="en-US" altLang="ru-RU" sz="2000" b="1" dirty="0"/>
                  <a:t>I</a:t>
                </a:r>
                <a:endParaRPr lang="ru-RU" altLang="ru-RU" sz="2000" b="1" dirty="0"/>
              </a:p>
            </p:txBody>
          </p:sp>
        </mc:Choice>
        <mc:Fallback xmlns="">
          <p:sp>
            <p:nvSpPr>
              <p:cNvPr id="8" name="Объект 7">
                <a:extLst>
                  <a:ext uri="{FF2B5EF4-FFF2-40B4-BE49-F238E27FC236}">
                    <a16:creationId xmlns:a16="http://schemas.microsoft.com/office/drawing/2014/main" id="{4E59B8E8-8CD6-1948-9DF8-0A7DBFDF1302}"/>
                  </a:ext>
                </a:extLst>
              </p:cNvPr>
              <p:cNvSpPr>
                <a:spLocks noGrp="1" noRot="1" noChangeAspect="1" noMove="1" noResize="1" noEditPoints="1" noAdjustHandles="1" noChangeArrowheads="1" noChangeShapeType="1" noTextEdit="1"/>
              </p:cNvSpPr>
              <p:nvPr>
                <p:ph idx="1"/>
              </p:nvPr>
            </p:nvSpPr>
            <p:spPr>
              <a:blipFill>
                <a:blip r:embed="rId3"/>
                <a:stretch>
                  <a:fillRect l="-578" t="-840"/>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4A808E7A-534A-2145-AAC2-FE5F3FEC6815}"/>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31</a:t>
            </a:fld>
            <a:endParaRPr lang="ru-RU" altLang="ru-RU"/>
          </a:p>
        </p:txBody>
      </p:sp>
      <p:sp>
        <p:nvSpPr>
          <p:cNvPr id="32771"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3"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4"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5"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6"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32779" name="Рисунок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176" y="1481140"/>
            <a:ext cx="37719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447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a:t>
            </a:r>
            <a:br>
              <a:rPr lang="ru-RU" altLang="ru-RU" sz="4000" dirty="0"/>
            </a:br>
            <a:r>
              <a:rPr lang="ru-RU" altLang="ru-RU" sz="4000" dirty="0"/>
              <a:t>численный подход</a:t>
            </a:r>
          </a:p>
        </p:txBody>
      </p:sp>
      <mc:AlternateContent xmlns:mc="http://schemas.openxmlformats.org/markup-compatibility/2006" xmlns:a14="http://schemas.microsoft.com/office/drawing/2010/main">
        <mc:Choice Requires="a14">
          <p:sp>
            <p:nvSpPr>
              <p:cNvPr id="5" name="Объект 4">
                <a:extLst>
                  <a:ext uri="{FF2B5EF4-FFF2-40B4-BE49-F238E27FC236}">
                    <a16:creationId xmlns:a16="http://schemas.microsoft.com/office/drawing/2014/main" id="{EBA33A38-AF55-0344-9053-290819C97D46}"/>
                  </a:ext>
                </a:extLst>
              </p:cNvPr>
              <p:cNvSpPr>
                <a:spLocks noGrp="1"/>
              </p:cNvSpPr>
              <p:nvPr>
                <p:ph idx="1"/>
              </p:nvPr>
            </p:nvSpPr>
            <p:spPr>
              <a:xfrm>
                <a:off x="609600" y="1988840"/>
                <a:ext cx="10972800" cy="4594522"/>
              </a:xfrm>
            </p:spPr>
            <p:txBody>
              <a:bodyPr>
                <a:noAutofit/>
              </a:bodyPr>
              <a:lstStyle/>
              <a:p>
                <a:pPr>
                  <a:spcBef>
                    <a:spcPct val="0"/>
                  </a:spcBef>
                  <a:spcAft>
                    <a:spcPts val="600"/>
                  </a:spcAft>
                  <a:buNone/>
                </a:pPr>
                <a:r>
                  <a:rPr lang="ru-RU" altLang="ru-RU" sz="2000" dirty="0"/>
                  <a:t>Дана строка</a:t>
                </a:r>
                <a:r>
                  <a:rPr lang="en-US" altLang="ru-RU" sz="2000" dirty="0"/>
                  <a:t> </a:t>
                </a:r>
                <a14:m>
                  <m:oMath xmlns:m="http://schemas.openxmlformats.org/officeDocument/2006/math">
                    <m:sSub>
                      <m:sSubPr>
                        <m:ctrlPr>
                          <a:rPr lang="en-US" altLang="ru-RU" sz="2000" b="1" i="1" dirty="0">
                            <a:latin typeface="Cambria Math" panose="02040503050406030204" pitchFamily="18" charset="0"/>
                          </a:rPr>
                        </m:ctrlPr>
                      </m:sSubPr>
                      <m:e>
                        <m:r>
                          <a:rPr lang="en-US" altLang="ru-RU" sz="2000" b="1" i="1" dirty="0">
                            <a:latin typeface="Cambria Math" panose="02040503050406030204" pitchFamily="18" charset="0"/>
                          </a:rPr>
                          <m:t>𝑺</m:t>
                        </m:r>
                      </m:e>
                      <m:sub>
                        <m:r>
                          <a:rPr lang="en-US" altLang="ru-RU" sz="2000" b="1" i="1" dirty="0">
                            <a:latin typeface="Cambria Math" panose="02040503050406030204" pitchFamily="18" charset="0"/>
                          </a:rPr>
                          <m:t>𝒏</m:t>
                        </m:r>
                      </m:sub>
                    </m:sSub>
                    <m:r>
                      <a:rPr lang="en-US" altLang="ru-RU" sz="2000" b="0" i="1" dirty="0">
                        <a:latin typeface="Cambria Math" panose="02040503050406030204" pitchFamily="18" charset="0"/>
                      </a:rPr>
                      <m:t>=</m:t>
                    </m:r>
                    <m:r>
                      <a:rPr lang="en-US" altLang="ru-RU" sz="2000" b="0" i="1" dirty="0">
                        <a:latin typeface="Cambria Math" panose="02040503050406030204" pitchFamily="18" charset="0"/>
                      </a:rPr>
                      <m:t>𝑏</m:t>
                    </m:r>
                    <m:r>
                      <a:rPr lang="en-US" altLang="ru-RU" sz="2000" b="0" i="1" baseline="-25000" dirty="0">
                        <a:latin typeface="Cambria Math" panose="02040503050406030204" pitchFamily="18" charset="0"/>
                      </a:rPr>
                      <m:t>1</m:t>
                    </m:r>
                    <m:r>
                      <a:rPr lang="en-US" altLang="ru-RU" sz="2000" b="0" i="1" dirty="0">
                        <a:latin typeface="Cambria Math" panose="02040503050406030204" pitchFamily="18" charset="0"/>
                      </a:rPr>
                      <m:t>𝑏</m:t>
                    </m:r>
                    <m:r>
                      <a:rPr lang="en-US" altLang="ru-RU" sz="2000" b="0" i="1" baseline="-25000" dirty="0">
                        <a:latin typeface="Cambria Math" panose="02040503050406030204" pitchFamily="18" charset="0"/>
                      </a:rPr>
                      <m:t>2</m:t>
                    </m:r>
                    <m:r>
                      <a:rPr lang="en-US" altLang="ru-RU" sz="2000" b="0" i="1" dirty="0">
                        <a:latin typeface="Cambria Math" panose="02040503050406030204" pitchFamily="18" charset="0"/>
                      </a:rPr>
                      <m:t>…</m:t>
                    </m:r>
                    <m:r>
                      <a:rPr lang="en-US" altLang="ru-RU" sz="2000" b="0" i="1" dirty="0" err="1">
                        <a:latin typeface="Cambria Math" panose="02040503050406030204" pitchFamily="18" charset="0"/>
                      </a:rPr>
                      <m:t>𝑏</m:t>
                    </m:r>
                    <m:r>
                      <a:rPr lang="en-US" altLang="ru-RU" sz="2000" b="0" i="1" baseline="-25000" dirty="0" err="1">
                        <a:latin typeface="Cambria Math" panose="02040503050406030204" pitchFamily="18" charset="0"/>
                      </a:rPr>
                      <m:t>𝑛</m:t>
                    </m:r>
                  </m:oMath>
                </a14:m>
                <a:r>
                  <a:rPr lang="en-US" altLang="ru-RU" sz="2000" dirty="0"/>
                  <a:t>. </a:t>
                </a:r>
                <a:r>
                  <a:rPr lang="ru-RU" altLang="ru-RU" sz="2000" dirty="0"/>
                  <a:t>Вычисляем координаты точки </a:t>
                </a:r>
                <a14:m>
                  <m:oMath xmlns:m="http://schemas.openxmlformats.org/officeDocument/2006/math">
                    <m:sSub>
                      <m:sSubPr>
                        <m:ctrlPr>
                          <a:rPr lang="en-US" altLang="ru-RU" sz="2000" b="0" i="1" dirty="0" smtClean="0">
                            <a:latin typeface="Cambria Math" panose="02040503050406030204" pitchFamily="18" charset="0"/>
                          </a:rPr>
                        </m:ctrlPr>
                      </m:sSubPr>
                      <m:e>
                        <m:r>
                          <a:rPr lang="en-US" altLang="ru-RU" sz="2000" i="1" dirty="0">
                            <a:latin typeface="Cambria Math" panose="02040503050406030204" pitchFamily="18" charset="0"/>
                          </a:rPr>
                          <m:t>𝐵</m:t>
                        </m:r>
                      </m:e>
                      <m:sub>
                        <m:r>
                          <a:rPr lang="en-US" altLang="ru-RU" sz="2000" b="0" i="1" dirty="0" smtClean="0">
                            <a:latin typeface="Cambria Math" panose="02040503050406030204" pitchFamily="18" charset="0"/>
                          </a:rPr>
                          <m:t>𝑁</m:t>
                        </m:r>
                      </m:sub>
                    </m:sSub>
                    <m:r>
                      <a:rPr lang="ru-RU" altLang="ru-RU" sz="2000" i="1" dirty="0">
                        <a:latin typeface="Cambria Math" panose="02040503050406030204" pitchFamily="18" charset="0"/>
                      </a:rPr>
                      <m:t>=</m:t>
                    </m:r>
                    <m:d>
                      <m:dPr>
                        <m:ctrlPr>
                          <a:rPr lang="ru-RU" altLang="ru-RU" sz="2000" i="1" dirty="0" err="1">
                            <a:latin typeface="Cambria Math" panose="02040503050406030204" pitchFamily="18" charset="0"/>
                          </a:rPr>
                        </m:ctrlPr>
                      </m:dPr>
                      <m:e>
                        <m:sSub>
                          <m:sSubPr>
                            <m:ctrlPr>
                              <a:rPr lang="en-US" altLang="ru-RU" sz="2000" i="1" dirty="0" smtClean="0">
                                <a:latin typeface="Cambria Math" panose="02040503050406030204" pitchFamily="18" charset="0"/>
                              </a:rPr>
                            </m:ctrlPr>
                          </m:sSubPr>
                          <m:e>
                            <m:r>
                              <a:rPr lang="en-US" altLang="ru-RU" sz="2000" b="0" i="1" dirty="0" err="1">
                                <a:latin typeface="Cambria Math" panose="02040503050406030204" pitchFamily="18" charset="0"/>
                              </a:rPr>
                              <m:t>𝑥</m:t>
                            </m:r>
                          </m:e>
                          <m:sub>
                            <m:r>
                              <a:rPr lang="en-US" altLang="ru-RU" sz="2000" b="0" i="1" dirty="0" smtClean="0">
                                <a:latin typeface="Cambria Math" panose="02040503050406030204" pitchFamily="18" charset="0"/>
                              </a:rPr>
                              <m:t>𝑛</m:t>
                            </m:r>
                          </m:sub>
                        </m:sSub>
                        <m:r>
                          <a:rPr lang="ru-RU" altLang="ru-RU" sz="2000" b="0" i="1" dirty="0">
                            <a:latin typeface="Cambria Math" panose="02040503050406030204" pitchFamily="18" charset="0"/>
                          </a:rPr>
                          <m:t>, </m:t>
                        </m:r>
                        <m:sSub>
                          <m:sSubPr>
                            <m:ctrlPr>
                              <a:rPr lang="en-US" altLang="ru-RU" sz="2000" i="1" dirty="0" smtClean="0">
                                <a:latin typeface="Cambria Math" panose="02040503050406030204" pitchFamily="18" charset="0"/>
                              </a:rPr>
                            </m:ctrlPr>
                          </m:sSubPr>
                          <m:e>
                            <m:r>
                              <a:rPr lang="en-US" altLang="ru-RU" sz="2000" b="0" i="1" dirty="0" err="1">
                                <a:latin typeface="Cambria Math" panose="02040503050406030204" pitchFamily="18" charset="0"/>
                              </a:rPr>
                              <m:t>𝑦</m:t>
                            </m:r>
                          </m:e>
                          <m:sub>
                            <m:r>
                              <a:rPr lang="en-US" altLang="ru-RU" sz="2000" b="0" i="1" dirty="0" smtClean="0">
                                <a:latin typeface="Cambria Math" panose="02040503050406030204" pitchFamily="18" charset="0"/>
                              </a:rPr>
                              <m:t>𝑛</m:t>
                            </m:r>
                          </m:sub>
                        </m:sSub>
                      </m:e>
                    </m:d>
                    <m:r>
                      <a:rPr lang="ru-RU" altLang="ru-RU" sz="2000" b="0" i="1" dirty="0">
                        <a:latin typeface="Cambria Math" panose="02040503050406030204" pitchFamily="18" charset="0"/>
                      </a:rPr>
                      <m:t>:</m:t>
                    </m:r>
                  </m:oMath>
                </a14:m>
                <a:endParaRPr lang="en-US" altLang="ru-RU" sz="2000" dirty="0"/>
              </a:p>
              <a:p>
                <a:pPr>
                  <a:spcBef>
                    <a:spcPct val="0"/>
                  </a:spcBef>
                  <a:spcAft>
                    <a:spcPts val="600"/>
                  </a:spcAft>
                  <a:buNone/>
                </a:pPr>
                <a14:m>
                  <m:oMathPara xmlns:m="http://schemas.openxmlformats.org/officeDocument/2006/math">
                    <m:oMathParaPr>
                      <m:jc m:val="centerGroup"/>
                    </m:oMathParaPr>
                    <m:oMath xmlns:m="http://schemas.openxmlformats.org/officeDocument/2006/math">
                      <m:r>
                        <a:rPr lang="en-US" altLang="ru-RU" sz="2000" b="0" i="1" dirty="0">
                          <a:latin typeface="Cambria Math" panose="02040503050406030204" pitchFamily="18" charset="0"/>
                        </a:rPr>
                        <m:t>𝑦</m:t>
                      </m:r>
                      <m:r>
                        <a:rPr lang="en-US" altLang="ru-RU" sz="2000" b="0" i="1" baseline="-25000" dirty="0" err="1">
                          <a:latin typeface="Cambria Math" panose="02040503050406030204" pitchFamily="18" charset="0"/>
                        </a:rPr>
                        <m:t>𝑛</m:t>
                      </m:r>
                      <m:r>
                        <a:rPr lang="en-US" altLang="ru-RU" sz="2000" b="0" i="1" dirty="0">
                          <a:latin typeface="Cambria Math" panose="02040503050406030204" pitchFamily="18" charset="0"/>
                        </a:rPr>
                        <m:t> =</m:t>
                      </m:r>
                      <m:nary>
                        <m:naryPr>
                          <m:chr m:val="∑"/>
                          <m:ctrlPr>
                            <a:rPr lang="en-US" altLang="ru-RU" sz="2000" i="1" dirty="0">
                              <a:latin typeface="Cambria Math" panose="02040503050406030204" pitchFamily="18" charset="0"/>
                            </a:rPr>
                          </m:ctrlPr>
                        </m:naryPr>
                        <m:sub>
                          <m:r>
                            <a:rPr lang="en-US" altLang="ru-RU" sz="2000" b="0" i="1" dirty="0">
                              <a:latin typeface="Cambria Math" panose="02040503050406030204" pitchFamily="18" charset="0"/>
                            </a:rPr>
                            <m:t>𝑖</m:t>
                          </m:r>
                          <m:r>
                            <a:rPr lang="en-US" altLang="ru-RU" sz="2000" b="0" i="1" dirty="0">
                              <a:latin typeface="Cambria Math" panose="02040503050406030204" pitchFamily="18" charset="0"/>
                            </a:rPr>
                            <m:t>=1</m:t>
                          </m:r>
                        </m:sub>
                        <m:sup>
                          <m:r>
                            <a:rPr lang="en-US" altLang="ru-RU" sz="2000" b="0" i="1" dirty="0">
                              <a:latin typeface="Cambria Math" panose="02040503050406030204" pitchFamily="18" charset="0"/>
                            </a:rPr>
                            <m:t>𝑛</m:t>
                          </m:r>
                        </m:sup>
                        <m:e>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𝑏</m:t>
                              </m:r>
                            </m:e>
                            <m:sub>
                              <m:r>
                                <a:rPr lang="en-US" altLang="ru-RU" sz="2000" b="0" i="1" dirty="0">
                                  <a:latin typeface="Cambria Math" panose="02040503050406030204" pitchFamily="18" charset="0"/>
                                </a:rPr>
                                <m:t>𝑖</m:t>
                              </m:r>
                            </m:sub>
                          </m:sSub>
                        </m:e>
                      </m:nary>
                      <m:r>
                        <a:rPr lang="en-US" altLang="ru-RU" sz="2000" b="0" i="1" dirty="0" smtClean="0">
                          <a:latin typeface="Cambria Math" panose="02040503050406030204" pitchFamily="18" charset="0"/>
                        </a:rPr>
                        <m:t>,  </m:t>
                      </m:r>
                      <m:r>
                        <a:rPr lang="en-US" altLang="ru-RU" sz="2000" b="0" i="1" dirty="0" smtClean="0">
                          <a:latin typeface="Cambria Math" panose="02040503050406030204" pitchFamily="18" charset="0"/>
                        </a:rPr>
                        <m:t>𝑥𝑛</m:t>
                      </m:r>
                      <m:r>
                        <a:rPr lang="en-US" altLang="ru-RU" sz="2000" b="0" i="1" dirty="0">
                          <a:latin typeface="Cambria Math" panose="02040503050406030204" pitchFamily="18" charset="0"/>
                        </a:rPr>
                        <m:t> = </m:t>
                      </m:r>
                      <m:r>
                        <a:rPr lang="en-US" altLang="ru-RU" sz="2000" b="0" i="1" dirty="0">
                          <a:latin typeface="Cambria Math" panose="02040503050406030204" pitchFamily="18" charset="0"/>
                        </a:rPr>
                        <m:t>𝑛</m:t>
                      </m:r>
                      <m:r>
                        <a:rPr lang="en-US" altLang="ru-RU" sz="2000" b="0" i="1" dirty="0">
                          <a:latin typeface="Cambria Math" panose="02040503050406030204" pitchFamily="18" charset="0"/>
                        </a:rPr>
                        <m:t> – </m:t>
                      </m:r>
                      <m:r>
                        <a:rPr lang="en-US" altLang="ru-RU" sz="2000" b="0" i="1" dirty="0" err="1">
                          <a:latin typeface="Cambria Math" panose="02040503050406030204" pitchFamily="18" charset="0"/>
                        </a:rPr>
                        <m:t>𝑦</m:t>
                      </m:r>
                      <m:r>
                        <a:rPr lang="en-US" altLang="ru-RU" sz="2000" b="0" i="1" baseline="-25000" dirty="0" err="1">
                          <a:latin typeface="Cambria Math" panose="02040503050406030204" pitchFamily="18" charset="0"/>
                        </a:rPr>
                        <m:t>𝑛</m:t>
                      </m:r>
                    </m:oMath>
                  </m:oMathPara>
                </a14:m>
                <a:endParaRPr lang="en-US" altLang="ru-RU" sz="2000" i="1" baseline="-25000" dirty="0"/>
              </a:p>
              <a:p>
                <a:pPr>
                  <a:spcBef>
                    <a:spcPct val="0"/>
                  </a:spcBef>
                  <a:spcAft>
                    <a:spcPts val="600"/>
                  </a:spcAft>
                  <a:buNone/>
                </a:pPr>
                <a:r>
                  <a:rPr lang="ru-RU" altLang="ru-RU" sz="2000" dirty="0"/>
                  <a:t>Восстановление </a:t>
                </a:r>
                <a:r>
                  <a:rPr lang="en-US" altLang="ru-RU" sz="2000" dirty="0"/>
                  <a:t>n</a:t>
                </a:r>
                <a:r>
                  <a:rPr lang="ru-RU" altLang="ru-RU" sz="2000" dirty="0"/>
                  <a:t>-битового индекса по (</a:t>
                </a:r>
                <a:r>
                  <a:rPr lang="en-US" altLang="ru-RU" sz="2000" dirty="0"/>
                  <a:t>n</a:t>
                </a:r>
                <a:r>
                  <a:rPr lang="en-US" altLang="ru-RU" sz="2000" i="1" dirty="0"/>
                  <a:t>-</a:t>
                </a:r>
                <a:r>
                  <a:rPr lang="ru-RU" altLang="ru-RU" sz="2000" dirty="0"/>
                  <a:t>1)-битовому индексу выглядит так:</a:t>
                </a:r>
                <a:endParaRPr lang="en-US" altLang="ru-RU" sz="2000" dirty="0"/>
              </a:p>
              <a:p>
                <a:pPr>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𝐼</m:t>
                          </m:r>
                        </m:e>
                        <m:sub>
                          <m:r>
                            <a:rPr lang="en-US" altLang="ru-RU" sz="2000" b="0" i="1" dirty="0">
                              <a:latin typeface="Cambria Math" panose="02040503050406030204" pitchFamily="18" charset="0"/>
                            </a:rPr>
                            <m:t>𝑛</m:t>
                          </m:r>
                        </m:sub>
                      </m:sSub>
                      <m:d>
                        <m:dPr>
                          <m:ctrlPr>
                            <a:rPr lang="en-US" altLang="ru-RU" sz="2000" i="1" dirty="0">
                              <a:latin typeface="Cambria Math" panose="02040503050406030204" pitchFamily="18" charset="0"/>
                            </a:rPr>
                          </m:ctrlPr>
                        </m:dPr>
                        <m:e>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𝑏</m:t>
                              </m:r>
                            </m:e>
                            <m:sub>
                              <m:r>
                                <a:rPr lang="en-US" altLang="ru-RU" sz="2000" b="0" i="1" dirty="0">
                                  <a:latin typeface="Cambria Math" panose="02040503050406030204" pitchFamily="18" charset="0"/>
                                </a:rPr>
                                <m:t>1</m:t>
                              </m:r>
                            </m:sub>
                          </m:sSub>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𝑏</m:t>
                              </m:r>
                            </m:e>
                            <m:sub>
                              <m:r>
                                <a:rPr lang="en-US" altLang="ru-RU" sz="2000" b="0" i="1" dirty="0">
                                  <a:latin typeface="Cambria Math" panose="02040503050406030204" pitchFamily="18" charset="0"/>
                                </a:rPr>
                                <m:t>2</m:t>
                              </m:r>
                            </m:sub>
                          </m:sSub>
                          <m:r>
                            <a:rPr lang="en-US" altLang="ru-RU" sz="2000" b="0" i="1" dirty="0">
                              <a:latin typeface="Cambria Math" panose="02040503050406030204" pitchFamily="18" charset="0"/>
                            </a:rPr>
                            <m:t>…</m:t>
                          </m:r>
                          <m:sSub>
                            <m:sSubPr>
                              <m:ctrlPr>
                                <a:rPr lang="en-US" altLang="ru-RU" sz="2000" i="1" dirty="0">
                                  <a:latin typeface="Cambria Math" panose="02040503050406030204" pitchFamily="18" charset="0"/>
                                </a:rPr>
                              </m:ctrlPr>
                            </m:sSubPr>
                            <m:e>
                              <m:r>
                                <a:rPr lang="en-US" altLang="ru-RU" sz="2000" b="0" i="1" dirty="0" err="1">
                                  <a:latin typeface="Cambria Math" panose="02040503050406030204" pitchFamily="18" charset="0"/>
                                </a:rPr>
                                <m:t>𝑏</m:t>
                              </m:r>
                            </m:e>
                            <m:sub>
                              <m:r>
                                <a:rPr lang="en-US" altLang="ru-RU" sz="2000" b="0" i="1" dirty="0">
                                  <a:latin typeface="Cambria Math" panose="02040503050406030204" pitchFamily="18" charset="0"/>
                                </a:rPr>
                                <m:t>𝑛</m:t>
                              </m:r>
                            </m:sub>
                          </m:sSub>
                        </m:e>
                      </m:d>
                      <m:r>
                        <a:rPr lang="en-US" altLang="ru-RU" sz="2000" b="0" i="1" dirty="0">
                          <a:latin typeface="Cambria Math" panose="02040503050406030204" pitchFamily="18" charset="0"/>
                        </a:rPr>
                        <m:t>= </m:t>
                      </m:r>
                      <m:sSub>
                        <m:sSubPr>
                          <m:ctrlPr>
                            <a:rPr lang="ru-RU" altLang="ru-RU" sz="2000" i="1" dirty="0">
                              <a:latin typeface="Cambria Math" panose="02040503050406030204" pitchFamily="18" charset="0"/>
                            </a:rPr>
                          </m:ctrlPr>
                        </m:sSubPr>
                        <m:e>
                          <m:r>
                            <a:rPr lang="en-US" altLang="ru-RU" sz="2000" b="0" i="1" dirty="0">
                              <a:latin typeface="Cambria Math" panose="02040503050406030204" pitchFamily="18" charset="0"/>
                            </a:rPr>
                            <m:t>𝐼</m:t>
                          </m:r>
                        </m:e>
                        <m:sub>
                          <m:r>
                            <a:rPr lang="en-US" altLang="ru-RU" sz="2000" b="0" i="1" dirty="0">
                              <a:latin typeface="Cambria Math" panose="02040503050406030204" pitchFamily="18" charset="0"/>
                            </a:rPr>
                            <m:t>𝑛</m:t>
                          </m:r>
                          <m:r>
                            <a:rPr lang="en-US" altLang="ru-RU" sz="2000" b="0" i="1" dirty="0">
                              <a:latin typeface="Cambria Math" panose="02040503050406030204" pitchFamily="18" charset="0"/>
                            </a:rPr>
                            <m:t>−1</m:t>
                          </m:r>
                        </m:sub>
                      </m:sSub>
                      <m:d>
                        <m:dPr>
                          <m:ctrlPr>
                            <a:rPr lang="en-US" altLang="ru-RU" sz="2000" i="1" dirty="0">
                              <a:latin typeface="Cambria Math" panose="02040503050406030204" pitchFamily="18" charset="0"/>
                            </a:rPr>
                          </m:ctrlPr>
                        </m:dPr>
                        <m:e>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𝑏</m:t>
                              </m:r>
                            </m:e>
                            <m:sub>
                              <m:r>
                                <a:rPr lang="en-US" altLang="ru-RU" sz="2000" b="0" i="1" dirty="0">
                                  <a:latin typeface="Cambria Math" panose="02040503050406030204" pitchFamily="18" charset="0"/>
                                </a:rPr>
                                <m:t>1</m:t>
                              </m:r>
                            </m:sub>
                          </m:sSub>
                          <m:sSub>
                            <m:sSubPr>
                              <m:ctrlPr>
                                <a:rPr lang="en-US" altLang="ru-RU" sz="2000" i="1" dirty="0">
                                  <a:latin typeface="Cambria Math" panose="02040503050406030204" pitchFamily="18" charset="0"/>
                                </a:rPr>
                              </m:ctrlPr>
                            </m:sSubPr>
                            <m:e>
                              <m:r>
                                <a:rPr lang="en-US" altLang="ru-RU" sz="2000" b="0" i="1" dirty="0">
                                  <a:latin typeface="Cambria Math" panose="02040503050406030204" pitchFamily="18" charset="0"/>
                                </a:rPr>
                                <m:t>𝑏</m:t>
                              </m:r>
                            </m:e>
                            <m:sub>
                              <m:r>
                                <a:rPr lang="en-US" altLang="ru-RU" sz="2000" b="0" i="1" dirty="0">
                                  <a:latin typeface="Cambria Math" panose="02040503050406030204" pitchFamily="18" charset="0"/>
                                </a:rPr>
                                <m:t>2</m:t>
                              </m:r>
                            </m:sub>
                          </m:sSub>
                          <m:r>
                            <a:rPr lang="en-US" altLang="ru-RU" sz="2000" b="0" i="1" dirty="0">
                              <a:latin typeface="Cambria Math" panose="02040503050406030204" pitchFamily="18" charset="0"/>
                            </a:rPr>
                            <m:t>…</m:t>
                          </m:r>
                          <m:sSub>
                            <m:sSubPr>
                              <m:ctrlPr>
                                <a:rPr lang="en-US" altLang="ru-RU" sz="2000" i="1" dirty="0">
                                  <a:latin typeface="Cambria Math" panose="02040503050406030204" pitchFamily="18" charset="0"/>
                                </a:rPr>
                              </m:ctrlPr>
                            </m:sSubPr>
                            <m:e>
                              <m:r>
                                <a:rPr lang="en-US" altLang="ru-RU" sz="2000" b="0" i="1" dirty="0" err="1">
                                  <a:latin typeface="Cambria Math" panose="02040503050406030204" pitchFamily="18" charset="0"/>
                                </a:rPr>
                                <m:t>𝑏</m:t>
                              </m:r>
                            </m:e>
                            <m:sub>
                              <m:r>
                                <a:rPr lang="en-US" altLang="ru-RU" sz="2000" b="0" i="1" dirty="0">
                                  <a:latin typeface="Cambria Math" panose="02040503050406030204" pitchFamily="18" charset="0"/>
                                </a:rPr>
                                <m:t>𝑛</m:t>
                              </m:r>
                              <m:r>
                                <a:rPr lang="en-US" altLang="ru-RU" sz="2000" b="0" i="1" dirty="0">
                                  <a:latin typeface="Cambria Math" panose="02040503050406030204" pitchFamily="18" charset="0"/>
                                </a:rPr>
                                <m:t>−1</m:t>
                              </m:r>
                            </m:sub>
                          </m:sSub>
                        </m:e>
                      </m:d>
                      <m:r>
                        <a:rPr lang="en-US" altLang="ru-RU" sz="2000" b="0" i="1" dirty="0">
                          <a:latin typeface="Cambria Math" panose="02040503050406030204" pitchFamily="18" charset="0"/>
                        </a:rPr>
                        <m:t> + </m:t>
                      </m:r>
                      <m:sSub>
                        <m:sSubPr>
                          <m:ctrlPr>
                            <a:rPr lang="en-US" altLang="ru-RU" sz="2000" i="1" dirty="0">
                              <a:latin typeface="Cambria Math" panose="02040503050406030204" pitchFamily="18" charset="0"/>
                            </a:rPr>
                          </m:ctrlPr>
                        </m:sSubPr>
                        <m:e>
                          <m:r>
                            <a:rPr lang="en-US" altLang="ru-RU" sz="2000" b="0" i="1" dirty="0" err="1">
                              <a:latin typeface="Cambria Math" panose="02040503050406030204" pitchFamily="18" charset="0"/>
                            </a:rPr>
                            <m:t>𝑏</m:t>
                          </m:r>
                        </m:e>
                        <m:sub>
                          <m:r>
                            <a:rPr lang="en-US" altLang="ru-RU" sz="2000" b="0" i="1" dirty="0">
                              <a:latin typeface="Cambria Math" panose="02040503050406030204" pitchFamily="18" charset="0"/>
                            </a:rPr>
                            <m:t>𝑛</m:t>
                          </m:r>
                        </m:sub>
                      </m:sSub>
                      <m:r>
                        <a:rPr lang="en-US" altLang="ru-RU" sz="2000" b="0" i="1" dirty="0" err="1">
                          <a:latin typeface="Cambria Math" panose="02040503050406030204" pitchFamily="18" charset="0"/>
                        </a:rPr>
                        <m:t>𝑁</m:t>
                      </m:r>
                      <m:d>
                        <m:dPr>
                          <m:ctrlPr>
                            <a:rPr lang="en-US" altLang="ru-RU" sz="2000" i="1" dirty="0">
                              <a:latin typeface="Cambria Math" panose="02040503050406030204" pitchFamily="18" charset="0"/>
                            </a:rPr>
                          </m:ctrlPr>
                        </m:dPr>
                        <m:e>
                          <m:r>
                            <a:rPr lang="en-US" altLang="ru-RU" sz="2000" b="0" i="1" dirty="0" err="1">
                              <a:latin typeface="Cambria Math" panose="02040503050406030204" pitchFamily="18" charset="0"/>
                            </a:rPr>
                            <m:t>𝑥</m:t>
                          </m:r>
                          <m:r>
                            <a:rPr lang="en-US" altLang="ru-RU" sz="2000" b="0" i="1" baseline="-25000" dirty="0" err="1">
                              <a:latin typeface="Cambria Math" panose="02040503050406030204" pitchFamily="18" charset="0"/>
                            </a:rPr>
                            <m:t>𝑛</m:t>
                          </m:r>
                          <m:r>
                            <a:rPr lang="en-US" altLang="ru-RU" sz="2000" b="0" i="1" dirty="0">
                              <a:latin typeface="Cambria Math" panose="02040503050406030204" pitchFamily="18" charset="0"/>
                            </a:rPr>
                            <m:t> – 1, </m:t>
                          </m:r>
                          <m:r>
                            <a:rPr lang="en-US" altLang="ru-RU" sz="2000" b="0" i="1" dirty="0" err="1">
                              <a:latin typeface="Cambria Math" panose="02040503050406030204" pitchFamily="18" charset="0"/>
                            </a:rPr>
                            <m:t>𝑦</m:t>
                          </m:r>
                          <m:r>
                            <a:rPr lang="en-US" altLang="ru-RU" sz="2000" b="0" i="1" baseline="-25000" dirty="0" err="1">
                              <a:latin typeface="Cambria Math" panose="02040503050406030204" pitchFamily="18" charset="0"/>
                            </a:rPr>
                            <m:t>𝑛</m:t>
                          </m:r>
                        </m:e>
                      </m:d>
                      <m:r>
                        <a:rPr lang="en-US" altLang="ru-RU" sz="2000" b="1" i="1" dirty="0" smtClean="0">
                          <a:latin typeface="Cambria Math" panose="02040503050406030204" pitchFamily="18" charset="0"/>
                        </a:rPr>
                        <m:t>=</m:t>
                      </m:r>
                      <m:nary>
                        <m:naryPr>
                          <m:chr m:val="∑"/>
                          <m:ctrlPr>
                            <a:rPr lang="en-US" altLang="ru-RU" sz="2000" i="1" dirty="0">
                              <a:latin typeface="Cambria Math" panose="02040503050406030204" pitchFamily="18" charset="0"/>
                            </a:rPr>
                          </m:ctrlPr>
                        </m:naryPr>
                        <m:sub>
                          <m:r>
                            <a:rPr lang="en-US" altLang="ru-RU" sz="2000" i="1" dirty="0">
                              <a:latin typeface="Cambria Math" panose="02040503050406030204" pitchFamily="18" charset="0"/>
                            </a:rPr>
                            <m:t>𝑖</m:t>
                          </m:r>
                          <m:r>
                            <a:rPr lang="en-US" altLang="ru-RU" sz="2000" i="1" dirty="0">
                              <a:latin typeface="Cambria Math" panose="02040503050406030204" pitchFamily="18" charset="0"/>
                            </a:rPr>
                            <m:t>=1</m:t>
                          </m:r>
                        </m:sub>
                        <m:sup>
                          <m:r>
                            <a:rPr lang="en-US" altLang="ru-RU" sz="2000" i="1" dirty="0">
                              <a:latin typeface="Cambria Math" panose="02040503050406030204" pitchFamily="18" charset="0"/>
                            </a:rPr>
                            <m:t>𝑛</m:t>
                          </m:r>
                        </m:sup>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𝑖</m:t>
                              </m:r>
                            </m:sub>
                          </m:sSub>
                          <m:r>
                            <a:rPr lang="en-US" altLang="ru-RU" sz="2000" i="1" dirty="0">
                              <a:latin typeface="Cambria Math" panose="02040503050406030204" pitchFamily="18" charset="0"/>
                            </a:rPr>
                            <m:t>𝑁</m:t>
                          </m:r>
                          <m:d>
                            <m:dPr>
                              <m:ctrlPr>
                                <a:rPr lang="en-US" altLang="ru-RU" sz="2000" i="1" dirty="0">
                                  <a:latin typeface="Cambria Math" panose="02040503050406030204" pitchFamily="18" charset="0"/>
                                </a:rPr>
                              </m:ctrlPr>
                            </m:dPr>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𝑥</m:t>
                                  </m:r>
                                </m:e>
                                <m:sub>
                                  <m:r>
                                    <a:rPr lang="en-US" altLang="ru-RU" sz="2000" i="1" dirty="0">
                                      <a:latin typeface="Cambria Math" panose="02040503050406030204" pitchFamily="18" charset="0"/>
                                    </a:rPr>
                                    <m:t>𝑖</m:t>
                                  </m:r>
                                </m:sub>
                              </m:sSub>
                              <m:r>
                                <a:rPr lang="en-US" altLang="ru-RU" sz="2000" i="1" dirty="0">
                                  <a:latin typeface="Cambria Math" panose="02040503050406030204" pitchFamily="18" charset="0"/>
                                </a:rPr>
                                <m:t>−1,</m:t>
                              </m:r>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𝑦</m:t>
                                  </m:r>
                                </m:e>
                                <m:sub>
                                  <m:r>
                                    <a:rPr lang="en-US" altLang="ru-RU" sz="2000" i="1" dirty="0">
                                      <a:latin typeface="Cambria Math" panose="02040503050406030204" pitchFamily="18" charset="0"/>
                                    </a:rPr>
                                    <m:t>𝑖</m:t>
                                  </m:r>
                                </m:sub>
                              </m:sSub>
                            </m:e>
                          </m:d>
                        </m:e>
                      </m:nary>
                      <m:r>
                        <a:rPr lang="en-US" altLang="ru-RU" sz="2000" i="1" dirty="0">
                          <a:latin typeface="Cambria Math" panose="02040503050406030204" pitchFamily="18" charset="0"/>
                        </a:rPr>
                        <m:t>=</m:t>
                      </m:r>
                    </m:oMath>
                    <m:oMath xmlns:m="http://schemas.openxmlformats.org/officeDocument/2006/math">
                      <m:r>
                        <a:rPr lang="en-US" altLang="ru-RU" sz="2000" b="0" i="1" dirty="0" smtClean="0">
                          <a:latin typeface="Cambria Math" panose="02040503050406030204" pitchFamily="18" charset="0"/>
                        </a:rPr>
                        <m:t>=</m:t>
                      </m:r>
                      <m:nary>
                        <m:naryPr>
                          <m:chr m:val="∑"/>
                          <m:ctrlPr>
                            <a:rPr lang="en-US" altLang="ru-RU" sz="2000" i="1" dirty="0">
                              <a:latin typeface="Cambria Math" panose="02040503050406030204" pitchFamily="18" charset="0"/>
                            </a:rPr>
                          </m:ctrlPr>
                        </m:naryPr>
                        <m:sub>
                          <m:r>
                            <a:rPr lang="en-US" altLang="ru-RU" sz="2000" i="1" dirty="0">
                              <a:latin typeface="Cambria Math" panose="02040503050406030204" pitchFamily="18" charset="0"/>
                            </a:rPr>
                            <m:t>𝑖</m:t>
                          </m:r>
                          <m:r>
                            <a:rPr lang="en-US" altLang="ru-RU" sz="2000" i="1" dirty="0">
                              <a:latin typeface="Cambria Math" panose="02040503050406030204" pitchFamily="18" charset="0"/>
                            </a:rPr>
                            <m:t>=1</m:t>
                          </m:r>
                        </m:sub>
                        <m:sup>
                          <m:r>
                            <a:rPr lang="en-US" altLang="ru-RU" sz="2000" i="1" dirty="0">
                              <a:latin typeface="Cambria Math" panose="02040503050406030204" pitchFamily="18" charset="0"/>
                            </a:rPr>
                            <m:t>𝑛</m:t>
                          </m:r>
                        </m:sup>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𝑖</m:t>
                              </m:r>
                            </m:sub>
                          </m:sSub>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r>
                                <a:rPr lang="en-US" altLang="ru-RU" sz="2000" i="1" dirty="0">
                                  <a:latin typeface="Cambria Math" panose="02040503050406030204" pitchFamily="18" charset="0"/>
                                </a:rPr>
                                <m:t>𝑖</m:t>
                              </m:r>
                              <m:r>
                                <a:rPr lang="en-US" altLang="ru-RU" sz="2000" i="1" dirty="0">
                                  <a:latin typeface="Cambria Math" panose="02040503050406030204" pitchFamily="18" charset="0"/>
                                </a:rPr>
                                <m:t>−1</m:t>
                              </m:r>
                            </m:sub>
                            <m:sup>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𝑦</m:t>
                                  </m:r>
                                </m:e>
                                <m:sub>
                                  <m:r>
                                    <a:rPr lang="en-US" altLang="ru-RU" sz="2000" i="1" dirty="0">
                                      <a:latin typeface="Cambria Math" panose="02040503050406030204" pitchFamily="18" charset="0"/>
                                    </a:rPr>
                                    <m:t>𝑖</m:t>
                                  </m:r>
                                </m:sub>
                              </m:sSub>
                            </m:sup>
                          </m:sSubSup>
                        </m:e>
                      </m:nary>
                      <m:r>
                        <a:rPr lang="ru-RU" altLang="ru-RU" sz="2000" i="1" dirty="0">
                          <a:latin typeface="Cambria Math" panose="02040503050406030204" pitchFamily="18" charset="0"/>
                        </a:rPr>
                        <m:t>=</m:t>
                      </m:r>
                      <m:nary>
                        <m:naryPr>
                          <m:chr m:val="∑"/>
                          <m:ctrlPr>
                            <a:rPr lang="en-US" altLang="ru-RU" sz="2000" i="1" dirty="0">
                              <a:latin typeface="Cambria Math" panose="02040503050406030204" pitchFamily="18" charset="0"/>
                            </a:rPr>
                          </m:ctrlPr>
                        </m:naryPr>
                        <m:sub>
                          <m:eqArr>
                            <m:eqArrPr>
                              <m:ctrlPr>
                                <a:rPr lang="en-US" altLang="ru-RU" sz="2000" i="1" dirty="0">
                                  <a:latin typeface="Cambria Math" panose="02040503050406030204" pitchFamily="18" charset="0"/>
                                </a:rPr>
                              </m:ctrlPr>
                            </m:eqArrPr>
                            <m:e>
                              <m:r>
                                <a:rPr lang="en-US" altLang="ru-RU" sz="2000" i="1" dirty="0">
                                  <a:latin typeface="Cambria Math" panose="02040503050406030204" pitchFamily="18" charset="0"/>
                                </a:rPr>
                                <m:t>𝑖</m:t>
                              </m:r>
                              <m:r>
                                <a:rPr lang="en-US" altLang="ru-RU" sz="2000" i="1" dirty="0">
                                  <a:latin typeface="Cambria Math" panose="02040503050406030204" pitchFamily="18" charset="0"/>
                                </a:rPr>
                                <m:t>=1</m:t>
                              </m:r>
                            </m:e>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𝑖</m:t>
                                  </m:r>
                                </m:sub>
                              </m:sSub>
                              <m:r>
                                <a:rPr lang="en-US" altLang="ru-RU" sz="2000" i="1" dirty="0">
                                  <a:latin typeface="Cambria Math" panose="02040503050406030204" pitchFamily="18" charset="0"/>
                                </a:rPr>
                                <m:t>=1</m:t>
                              </m:r>
                            </m:e>
                          </m:eqArr>
                        </m:sub>
                        <m:sup>
                          <m:r>
                            <a:rPr lang="en-US" altLang="ru-RU" sz="2000" i="1" dirty="0">
                              <a:latin typeface="Cambria Math" panose="02040503050406030204" pitchFamily="18" charset="0"/>
                            </a:rPr>
                            <m:t>𝑛</m:t>
                          </m:r>
                        </m:sup>
                        <m:e>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r>
                                <a:rPr lang="en-US" altLang="ru-RU" sz="2000" i="1" dirty="0">
                                  <a:latin typeface="Cambria Math" panose="02040503050406030204" pitchFamily="18" charset="0"/>
                                </a:rPr>
                                <m:t>𝑖</m:t>
                              </m:r>
                              <m:r>
                                <a:rPr lang="en-US" altLang="ru-RU" sz="2000" b="0" i="1" dirty="0" smtClean="0">
                                  <a:latin typeface="Cambria Math" panose="02040503050406030204" pitchFamily="18" charset="0"/>
                                </a:rPr>
                                <m:t>−1</m:t>
                              </m:r>
                            </m:sub>
                            <m:sup>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𝑦</m:t>
                                  </m:r>
                                </m:e>
                                <m:sub>
                                  <m:r>
                                    <a:rPr lang="en-US" altLang="ru-RU" sz="2000" i="1" dirty="0">
                                      <a:latin typeface="Cambria Math" panose="02040503050406030204" pitchFamily="18" charset="0"/>
                                    </a:rPr>
                                    <m:t>𝑖</m:t>
                                  </m:r>
                                </m:sub>
                              </m:sSub>
                            </m:sup>
                          </m:sSubSup>
                        </m:e>
                      </m:nary>
                      <m:r>
                        <a:rPr lang="ru-RU" altLang="ru-RU" sz="2000" i="1" dirty="0">
                          <a:latin typeface="Cambria Math" panose="02040503050406030204" pitchFamily="18" charset="0"/>
                        </a:rPr>
                        <m:t>=</m:t>
                      </m:r>
                      <m:nary>
                        <m:naryPr>
                          <m:chr m:val="∑"/>
                          <m:ctrlPr>
                            <a:rPr lang="en-US" altLang="ru-RU" sz="2000" i="1" dirty="0">
                              <a:latin typeface="Cambria Math" panose="02040503050406030204" pitchFamily="18" charset="0"/>
                            </a:rPr>
                          </m:ctrlPr>
                        </m:naryPr>
                        <m:sub>
                          <m:eqArr>
                            <m:eqArrPr>
                              <m:ctrlPr>
                                <a:rPr lang="en-US" altLang="ru-RU" sz="2000" i="1" dirty="0">
                                  <a:latin typeface="Cambria Math" panose="02040503050406030204" pitchFamily="18" charset="0"/>
                                </a:rPr>
                              </m:ctrlPr>
                            </m:eqArrPr>
                            <m:e>
                              <m:r>
                                <a:rPr lang="en-US" altLang="ru-RU" sz="2000" i="1" dirty="0">
                                  <a:latin typeface="Cambria Math" panose="02040503050406030204" pitchFamily="18" charset="0"/>
                                </a:rPr>
                                <m:t>𝑖</m:t>
                              </m:r>
                              <m:r>
                                <a:rPr lang="en-US" altLang="ru-RU" sz="2000" i="1" dirty="0">
                                  <a:latin typeface="Cambria Math" panose="02040503050406030204" pitchFamily="18" charset="0"/>
                                </a:rPr>
                                <m:t>=</m:t>
                              </m:r>
                              <m:r>
                                <a:rPr lang="ru-RU" altLang="ru-RU" sz="2000" i="1" dirty="0">
                                  <a:latin typeface="Cambria Math" panose="02040503050406030204" pitchFamily="18" charset="0"/>
                                </a:rPr>
                                <m:t>0</m:t>
                              </m:r>
                            </m:e>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𝑖</m:t>
                                  </m:r>
                                  <m:r>
                                    <a:rPr lang="ru-RU" altLang="ru-RU" sz="2000" i="1" dirty="0">
                                      <a:latin typeface="Cambria Math" panose="02040503050406030204" pitchFamily="18" charset="0"/>
                                    </a:rPr>
                                    <m:t>+1</m:t>
                                  </m:r>
                                </m:sub>
                              </m:sSub>
                              <m:r>
                                <a:rPr lang="en-US" altLang="ru-RU" sz="2000" i="1" dirty="0">
                                  <a:latin typeface="Cambria Math" panose="02040503050406030204" pitchFamily="18" charset="0"/>
                                </a:rPr>
                                <m:t>=1</m:t>
                              </m:r>
                            </m:e>
                          </m:eqArr>
                        </m:sub>
                        <m:sup>
                          <m:r>
                            <a:rPr lang="en-US" altLang="ru-RU" sz="2000" i="1" dirty="0">
                              <a:latin typeface="Cambria Math" panose="02040503050406030204" pitchFamily="18" charset="0"/>
                            </a:rPr>
                            <m:t>𝑛</m:t>
                          </m:r>
                          <m:r>
                            <a:rPr lang="ru-RU" altLang="ru-RU" sz="2000" i="1" dirty="0">
                              <a:latin typeface="Cambria Math" panose="02040503050406030204" pitchFamily="18" charset="0"/>
                            </a:rPr>
                            <m:t>−1</m:t>
                          </m:r>
                        </m:sup>
                        <m:e>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r>
                                <a:rPr lang="en-US" altLang="ru-RU" sz="2000" i="1" dirty="0">
                                  <a:latin typeface="Cambria Math" panose="02040503050406030204" pitchFamily="18" charset="0"/>
                                </a:rPr>
                                <m:t>𝑖</m:t>
                              </m:r>
                            </m:sub>
                            <m:sup>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𝑦</m:t>
                                  </m:r>
                                </m:e>
                                <m:sub>
                                  <m:r>
                                    <a:rPr lang="en-US" altLang="ru-RU" sz="2000" i="1" dirty="0">
                                      <a:latin typeface="Cambria Math" panose="02040503050406030204" pitchFamily="18" charset="0"/>
                                    </a:rPr>
                                    <m:t>𝑖</m:t>
                                  </m:r>
                                  <m:r>
                                    <a:rPr lang="ru-RU" altLang="ru-RU" sz="2000" i="1" dirty="0">
                                      <a:latin typeface="Cambria Math" panose="02040503050406030204" pitchFamily="18" charset="0"/>
                                    </a:rPr>
                                    <m:t>+1</m:t>
                                  </m:r>
                                </m:sub>
                              </m:sSub>
                            </m:sup>
                          </m:sSubSup>
                        </m:e>
                      </m:nary>
                    </m:oMath>
                  </m:oMathPara>
                </a14:m>
                <a:endParaRPr lang="en-US" altLang="ru-RU" sz="2000" dirty="0"/>
              </a:p>
            </p:txBody>
          </p:sp>
        </mc:Choice>
        <mc:Fallback xmlns="">
          <p:sp>
            <p:nvSpPr>
              <p:cNvPr id="5" name="Объект 4">
                <a:extLst>
                  <a:ext uri="{FF2B5EF4-FFF2-40B4-BE49-F238E27FC236}">
                    <a16:creationId xmlns:a16="http://schemas.microsoft.com/office/drawing/2014/main" id="{EBA33A38-AF55-0344-9053-290819C97D46}"/>
                  </a:ext>
                </a:extLst>
              </p:cNvPr>
              <p:cNvSpPr>
                <a:spLocks noGrp="1" noRot="1" noChangeAspect="1" noMove="1" noResize="1" noEditPoints="1" noAdjustHandles="1" noChangeArrowheads="1" noChangeShapeType="1" noTextEdit="1"/>
              </p:cNvSpPr>
              <p:nvPr>
                <p:ph idx="1"/>
              </p:nvPr>
            </p:nvSpPr>
            <p:spPr>
              <a:xfrm>
                <a:off x="609600" y="1988840"/>
                <a:ext cx="10972800" cy="4594522"/>
              </a:xfrm>
              <a:blipFill>
                <a:blip r:embed="rId3"/>
                <a:stretch>
                  <a:fillRect l="-578" t="-12948" b="-7438"/>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1411730C-A918-D74C-A83E-C56DED62065C}"/>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32</a:t>
            </a:fld>
            <a:endParaRPr lang="ru-RU" altLang="ru-RU" dirty="0"/>
          </a:p>
        </p:txBody>
      </p:sp>
      <p:sp>
        <p:nvSpPr>
          <p:cNvPr id="3379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2038079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a:t>
            </a:r>
            <a:br>
              <a:rPr lang="ru-RU" altLang="ru-RU" sz="4000" dirty="0"/>
            </a:br>
            <a:r>
              <a:rPr lang="ru-RU" altLang="ru-RU" sz="4000" dirty="0"/>
              <a:t>численный подход</a:t>
            </a:r>
          </a:p>
        </p:txBody>
      </p:sp>
      <mc:AlternateContent xmlns:mc="http://schemas.openxmlformats.org/markup-compatibility/2006" xmlns:a14="http://schemas.microsoft.com/office/drawing/2010/main">
        <mc:Choice Requires="a14">
          <p:sp>
            <p:nvSpPr>
              <p:cNvPr id="5" name="Объект 4">
                <a:extLst>
                  <a:ext uri="{FF2B5EF4-FFF2-40B4-BE49-F238E27FC236}">
                    <a16:creationId xmlns:a16="http://schemas.microsoft.com/office/drawing/2014/main" id="{EBA33A38-AF55-0344-9053-290819C97D46}"/>
                  </a:ext>
                </a:extLst>
              </p:cNvPr>
              <p:cNvSpPr>
                <a:spLocks noGrp="1"/>
              </p:cNvSpPr>
              <p:nvPr>
                <p:ph idx="1"/>
              </p:nvPr>
            </p:nvSpPr>
            <p:spPr>
              <a:xfrm>
                <a:off x="609600" y="1600201"/>
                <a:ext cx="10972800" cy="4983161"/>
              </a:xfrm>
            </p:spPr>
            <p:txBody>
              <a:bodyPr>
                <a:noAutofit/>
              </a:bodyPr>
              <a:lstStyle/>
              <a:p>
                <a:pPr marL="12700" indent="-12700">
                  <a:spcBef>
                    <a:spcPct val="0"/>
                  </a:spcBef>
                  <a:spcAft>
                    <a:spcPts val="600"/>
                  </a:spcAft>
                  <a:buNone/>
                </a:pPr>
                <a:r>
                  <a:rPr lang="ru-RU" altLang="ru-RU" sz="2000" dirty="0"/>
                  <a:t>Выделим номера</a:t>
                </a:r>
                <a:r>
                  <a:rPr lang="en-US" altLang="ru-RU" sz="2000" dirty="0"/>
                  <a:t> (</a:t>
                </a:r>
                <a:r>
                  <a:rPr lang="ru-RU" altLang="ru-RU" sz="2000" dirty="0"/>
                  <a:t>при индексации с нуля</a:t>
                </a:r>
                <a:r>
                  <a:rPr lang="en-US" altLang="ru-RU" sz="2000" dirty="0"/>
                  <a:t>)</a:t>
                </a:r>
                <a:r>
                  <a:rPr lang="ru-RU" altLang="ru-RU" sz="2000" dirty="0"/>
                  <a:t> единичных позиций</a:t>
                </a:r>
                <a:r>
                  <a:rPr lang="en-US" altLang="ru-RU" sz="2000" dirty="0"/>
                  <a:t> </a:t>
                </a:r>
                <a14:m>
                  <m:oMath xmlns:m="http://schemas.openxmlformats.org/officeDocument/2006/math">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m:t>
                        </m:r>
                        <m:r>
                          <a:rPr lang="en-US" altLang="ru-RU" sz="2000" i="1" dirty="0">
                            <a:latin typeface="Cambria Math" panose="02040503050406030204" pitchFamily="18" charset="0"/>
                          </a:rPr>
                          <m:t>𝑛</m:t>
                        </m:r>
                      </m:e>
                      <m:sub>
                        <m:r>
                          <a:rPr lang="en-US" altLang="ru-RU" sz="2000" i="1" dirty="0">
                            <a:latin typeface="Cambria Math" panose="02040503050406030204" pitchFamily="18" charset="0"/>
                          </a:rPr>
                          <m:t>𝑗</m:t>
                        </m:r>
                      </m:sub>
                    </m:sSub>
                    <m:r>
                      <a:rPr lang="en-US" altLang="ru-RU" sz="2000" i="1" dirty="0">
                        <a:latin typeface="Cambria Math" panose="02040503050406030204" pitchFamily="18" charset="0"/>
                      </a:rPr>
                      <m:t>},  </m:t>
                    </m:r>
                    <m:r>
                      <a:rPr lang="en-US" altLang="ru-RU" sz="2000" i="1" dirty="0">
                        <a:latin typeface="Cambria Math" panose="02040503050406030204" pitchFamily="18" charset="0"/>
                      </a:rPr>
                      <m:t>𝑗</m:t>
                    </m:r>
                    <m:r>
                      <a:rPr lang="en-US" altLang="ru-RU" sz="2000" i="1" dirty="0">
                        <a:latin typeface="Cambria Math" panose="02040503050406030204" pitchFamily="18" charset="0"/>
                      </a:rPr>
                      <m:t>=1,…,</m:t>
                    </m:r>
                    <m:r>
                      <a:rPr lang="en-US" altLang="ru-RU" sz="2000" i="1" dirty="0">
                        <a:latin typeface="Cambria Math" panose="02040503050406030204" pitchFamily="18" charset="0"/>
                      </a:rPr>
                      <m:t>𝑘</m:t>
                    </m:r>
                  </m:oMath>
                </a14:m>
                <a:r>
                  <a:rPr lang="en-US" altLang="ru-RU" sz="2000" dirty="0"/>
                  <a:t> </a:t>
                </a:r>
                <a:r>
                  <a:rPr lang="ru-RU" altLang="ru-RU" sz="2000" dirty="0"/>
                  <a:t>в строке </a:t>
                </a:r>
                <a14:m>
                  <m:oMath xmlns:m="http://schemas.openxmlformats.org/officeDocument/2006/math">
                    <m:sSub>
                      <m:sSubPr>
                        <m:ctrlPr>
                          <a:rPr lang="ru-RU" altLang="ru-RU" sz="2000" i="1" dirty="0">
                            <a:latin typeface="Cambria Math" panose="02040503050406030204" pitchFamily="18" charset="0"/>
                          </a:rPr>
                        </m:ctrlPr>
                      </m:sSubPr>
                      <m:e>
                        <m:r>
                          <a:rPr lang="en-US" altLang="ru-RU" sz="2000" i="1" dirty="0">
                            <a:latin typeface="Cambria Math" panose="02040503050406030204" pitchFamily="18" charset="0"/>
                          </a:rPr>
                          <m:t>𝑆</m:t>
                        </m:r>
                      </m:e>
                      <m:sub>
                        <m:r>
                          <a:rPr lang="en-US" altLang="ru-RU" sz="2000" i="1" dirty="0">
                            <a:latin typeface="Cambria Math" panose="02040503050406030204" pitchFamily="18" charset="0"/>
                          </a:rPr>
                          <m:t>𝑛</m:t>
                        </m:r>
                      </m:sub>
                    </m:sSub>
                    <m:r>
                      <a:rPr lang="ru-RU" altLang="ru-RU" sz="2000" dirty="0">
                        <a:latin typeface="Cambria Math" panose="02040503050406030204" pitchFamily="18" charset="0"/>
                      </a:rPr>
                      <m:t>: </m:t>
                    </m:r>
                    <m:sSub>
                      <m:sSubPr>
                        <m:ctrlPr>
                          <a:rPr lang="en-US" altLang="ru-RU" sz="2000" i="1">
                            <a:latin typeface="Cambria Math" panose="02040503050406030204" pitchFamily="18" charset="0"/>
                          </a:rPr>
                        </m:ctrlPr>
                      </m:sSubPr>
                      <m:e>
                        <m:r>
                          <a:rPr lang="en-US" altLang="ru-RU" sz="2000" i="1">
                            <a:latin typeface="Cambria Math" panose="02040503050406030204" pitchFamily="18" charset="0"/>
                          </a:rPr>
                          <m:t>𝑏</m:t>
                        </m:r>
                      </m:e>
                      <m:sub>
                        <m:sSub>
                          <m:sSubPr>
                            <m:ctrlPr>
                              <a:rPr lang="en-US" altLang="ru-RU" sz="2000" i="1">
                                <a:latin typeface="Cambria Math" panose="02040503050406030204" pitchFamily="18" charset="0"/>
                              </a:rPr>
                            </m:ctrlPr>
                          </m:sSubPr>
                          <m:e>
                            <m:r>
                              <a:rPr lang="en-US" altLang="ru-RU" sz="2000" i="1">
                                <a:latin typeface="Cambria Math" panose="02040503050406030204" pitchFamily="18" charset="0"/>
                              </a:rPr>
                              <m:t>𝑛</m:t>
                            </m:r>
                          </m:e>
                          <m:sub>
                            <m:r>
                              <a:rPr lang="en-US" altLang="ru-RU" sz="2000" i="1">
                                <a:latin typeface="Cambria Math" panose="02040503050406030204" pitchFamily="18" charset="0"/>
                              </a:rPr>
                              <m:t>𝑗</m:t>
                            </m:r>
                          </m:sub>
                        </m:sSub>
                        <m:r>
                          <a:rPr lang="ru-RU" altLang="ru-RU" sz="2000" i="1">
                            <a:latin typeface="Cambria Math" panose="02040503050406030204" pitchFamily="18" charset="0"/>
                          </a:rPr>
                          <m:t>+1</m:t>
                        </m:r>
                      </m:sub>
                    </m:sSub>
                    <m:r>
                      <a:rPr lang="en-US" altLang="ru-RU" sz="2000" i="1">
                        <a:latin typeface="Cambria Math" panose="02040503050406030204" pitchFamily="18" charset="0"/>
                      </a:rPr>
                      <m:t>=1</m:t>
                    </m:r>
                  </m:oMath>
                </a14:m>
                <a:r>
                  <a:rPr lang="en-US" altLang="ru-RU" sz="2000" dirty="0">
                    <a:latin typeface="Cambria Math" panose="02040503050406030204" pitchFamily="18" charset="0"/>
                  </a:rPr>
                  <a:t>:</a:t>
                </a:r>
              </a:p>
              <a:p>
                <a:pPr marL="12700" indent="-12700">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𝐼</m:t>
                          </m:r>
                        </m:e>
                        <m:sub>
                          <m:r>
                            <a:rPr lang="en-US" altLang="ru-RU" sz="2000" i="1" dirty="0">
                              <a:latin typeface="Cambria Math" panose="02040503050406030204" pitchFamily="18" charset="0"/>
                            </a:rPr>
                            <m:t>𝑛</m:t>
                          </m:r>
                        </m:sub>
                      </m:sSub>
                      <m:d>
                        <m:dPr>
                          <m:ctrlPr>
                            <a:rPr lang="en-US" altLang="ru-RU" sz="2000" i="1" dirty="0">
                              <a:latin typeface="Cambria Math" panose="02040503050406030204" pitchFamily="18" charset="0"/>
                            </a:rPr>
                          </m:ctrlPr>
                        </m:dPr>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1</m:t>
                              </m:r>
                            </m:sub>
                          </m:sSub>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2</m:t>
                              </m:r>
                            </m:sub>
                          </m:sSub>
                          <m:r>
                            <a:rPr lang="en-US" altLang="ru-RU" sz="2000" i="1" dirty="0">
                              <a:latin typeface="Cambria Math" panose="02040503050406030204" pitchFamily="18" charset="0"/>
                            </a:rPr>
                            <m:t>…</m:t>
                          </m:r>
                          <m:sSub>
                            <m:sSubPr>
                              <m:ctrlPr>
                                <a:rPr lang="en-US" altLang="ru-RU" sz="2000" i="1" dirty="0">
                                  <a:latin typeface="Cambria Math" panose="02040503050406030204" pitchFamily="18" charset="0"/>
                                </a:rPr>
                              </m:ctrlPr>
                            </m:sSubPr>
                            <m:e>
                              <m:r>
                                <a:rPr lang="en-US" altLang="ru-RU" sz="2000" i="1" dirty="0" err="1">
                                  <a:latin typeface="Cambria Math" panose="02040503050406030204" pitchFamily="18" charset="0"/>
                                </a:rPr>
                                <m:t>𝑏</m:t>
                              </m:r>
                            </m:e>
                            <m:sub>
                              <m:r>
                                <a:rPr lang="en-US" altLang="ru-RU" sz="2000" i="1" dirty="0">
                                  <a:latin typeface="Cambria Math" panose="02040503050406030204" pitchFamily="18" charset="0"/>
                                </a:rPr>
                                <m:t>𝑛</m:t>
                              </m:r>
                            </m:sub>
                          </m:sSub>
                        </m:e>
                      </m:d>
                      <m:r>
                        <a:rPr lang="en-US" altLang="ru-RU" sz="2000" i="1" dirty="0">
                          <a:latin typeface="Cambria Math" panose="02040503050406030204" pitchFamily="18" charset="0"/>
                        </a:rPr>
                        <m:t>= </m:t>
                      </m:r>
                      <m:nary>
                        <m:naryPr>
                          <m:chr m:val="∑"/>
                          <m:ctrlPr>
                            <a:rPr lang="en-US" altLang="ru-RU" sz="2000" i="1" dirty="0">
                              <a:latin typeface="Cambria Math" panose="02040503050406030204" pitchFamily="18" charset="0"/>
                            </a:rPr>
                          </m:ctrlPr>
                        </m:naryPr>
                        <m:sub>
                          <m:eqArr>
                            <m:eqArrPr>
                              <m:ctrlPr>
                                <a:rPr lang="en-US" altLang="ru-RU" sz="2000" i="1" dirty="0">
                                  <a:latin typeface="Cambria Math" panose="02040503050406030204" pitchFamily="18" charset="0"/>
                                </a:rPr>
                              </m:ctrlPr>
                            </m:eqArrPr>
                            <m:e>
                              <m:r>
                                <a:rPr lang="en-US" altLang="ru-RU" sz="2000" i="1" dirty="0">
                                  <a:latin typeface="Cambria Math" panose="02040503050406030204" pitchFamily="18" charset="0"/>
                                </a:rPr>
                                <m:t>𝑖</m:t>
                              </m:r>
                              <m:r>
                                <a:rPr lang="en-US" altLang="ru-RU" sz="2000" i="1" dirty="0">
                                  <a:latin typeface="Cambria Math" panose="02040503050406030204" pitchFamily="18" charset="0"/>
                                </a:rPr>
                                <m:t>=</m:t>
                              </m:r>
                              <m:r>
                                <a:rPr lang="ru-RU" altLang="ru-RU" sz="2000" i="1" dirty="0">
                                  <a:latin typeface="Cambria Math" panose="02040503050406030204" pitchFamily="18" charset="0"/>
                                </a:rPr>
                                <m:t>0</m:t>
                              </m:r>
                            </m:e>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𝑖</m:t>
                                  </m:r>
                                  <m:r>
                                    <a:rPr lang="ru-RU" altLang="ru-RU" sz="2000" i="1" dirty="0">
                                      <a:latin typeface="Cambria Math" panose="02040503050406030204" pitchFamily="18" charset="0"/>
                                    </a:rPr>
                                    <m:t>+1</m:t>
                                  </m:r>
                                </m:sub>
                              </m:sSub>
                              <m:r>
                                <a:rPr lang="en-US" altLang="ru-RU" sz="2000" i="1" dirty="0">
                                  <a:latin typeface="Cambria Math" panose="02040503050406030204" pitchFamily="18" charset="0"/>
                                </a:rPr>
                                <m:t>=1</m:t>
                              </m:r>
                            </m:e>
                          </m:eqArr>
                        </m:sub>
                        <m:sup>
                          <m:r>
                            <a:rPr lang="en-US" altLang="ru-RU" sz="2000" i="1" dirty="0">
                              <a:latin typeface="Cambria Math" panose="02040503050406030204" pitchFamily="18" charset="0"/>
                            </a:rPr>
                            <m:t>𝑛</m:t>
                          </m:r>
                          <m:r>
                            <a:rPr lang="ru-RU" altLang="ru-RU" sz="2000" i="1" dirty="0">
                              <a:latin typeface="Cambria Math" panose="02040503050406030204" pitchFamily="18" charset="0"/>
                            </a:rPr>
                            <m:t>−1</m:t>
                          </m:r>
                        </m:sup>
                        <m:e>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r>
                                <a:rPr lang="en-US" altLang="ru-RU" sz="2000" i="1" dirty="0">
                                  <a:latin typeface="Cambria Math" panose="02040503050406030204" pitchFamily="18" charset="0"/>
                                </a:rPr>
                                <m:t>𝑖</m:t>
                              </m:r>
                            </m:sub>
                            <m:sup>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𝑦</m:t>
                                  </m:r>
                                </m:e>
                                <m:sub>
                                  <m:r>
                                    <a:rPr lang="en-US" altLang="ru-RU" sz="2000" i="1" dirty="0">
                                      <a:latin typeface="Cambria Math" panose="02040503050406030204" pitchFamily="18" charset="0"/>
                                    </a:rPr>
                                    <m:t>𝑖</m:t>
                                  </m:r>
                                  <m:r>
                                    <a:rPr lang="ru-RU" altLang="ru-RU" sz="2000" i="1" dirty="0">
                                      <a:latin typeface="Cambria Math" panose="02040503050406030204" pitchFamily="18" charset="0"/>
                                    </a:rPr>
                                    <m:t>+1</m:t>
                                  </m:r>
                                </m:sub>
                              </m:sSub>
                            </m:sup>
                          </m:sSubSup>
                        </m:e>
                      </m:nary>
                      <m:r>
                        <a:rPr lang="en-US" altLang="ru-RU" sz="2000" b="0" i="1" dirty="0" smtClean="0">
                          <a:latin typeface="Cambria Math" panose="02040503050406030204" pitchFamily="18" charset="0"/>
                        </a:rPr>
                        <m:t>     →      </m:t>
                      </m:r>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𝐼</m:t>
                          </m:r>
                        </m:e>
                        <m:sub>
                          <m:r>
                            <a:rPr lang="en-US" altLang="ru-RU" sz="2000" i="1" dirty="0">
                              <a:latin typeface="Cambria Math" panose="02040503050406030204" pitchFamily="18" charset="0"/>
                            </a:rPr>
                            <m:t>𝑛</m:t>
                          </m:r>
                        </m:sub>
                      </m:sSub>
                      <m:d>
                        <m:dPr>
                          <m:ctrlPr>
                            <a:rPr lang="en-US" altLang="ru-RU" sz="2000" i="1" dirty="0">
                              <a:latin typeface="Cambria Math" panose="02040503050406030204" pitchFamily="18" charset="0"/>
                            </a:rPr>
                          </m:ctrlPr>
                        </m:dPr>
                        <m:e>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1</m:t>
                              </m:r>
                            </m:sub>
                          </m:sSub>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2</m:t>
                              </m:r>
                            </m:sub>
                          </m:sSub>
                          <m:r>
                            <a:rPr lang="en-US" altLang="ru-RU" sz="2000" i="1" dirty="0">
                              <a:latin typeface="Cambria Math" panose="02040503050406030204" pitchFamily="18" charset="0"/>
                            </a:rPr>
                            <m:t>…</m:t>
                          </m:r>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𝑏</m:t>
                              </m:r>
                            </m:e>
                            <m:sub>
                              <m:r>
                                <a:rPr lang="en-US" altLang="ru-RU" sz="2000" i="1" dirty="0">
                                  <a:latin typeface="Cambria Math" panose="02040503050406030204" pitchFamily="18" charset="0"/>
                                </a:rPr>
                                <m:t>𝑛</m:t>
                              </m:r>
                            </m:sub>
                          </m:sSub>
                        </m:e>
                      </m:d>
                      <m:r>
                        <a:rPr lang="en-US" altLang="ru-RU" sz="2000" i="1" dirty="0">
                          <a:latin typeface="Cambria Math" panose="02040503050406030204" pitchFamily="18" charset="0"/>
                        </a:rPr>
                        <m:t>= </m:t>
                      </m:r>
                      <m:nary>
                        <m:naryPr>
                          <m:chr m:val="∑"/>
                          <m:ctrlPr>
                            <a:rPr lang="en-US" altLang="ru-RU" sz="2000" i="1" dirty="0">
                              <a:latin typeface="Cambria Math" panose="02040503050406030204" pitchFamily="18" charset="0"/>
                            </a:rPr>
                          </m:ctrlPr>
                        </m:naryPr>
                        <m:sub>
                          <m:r>
                            <a:rPr lang="en-US" altLang="ru-RU" sz="2000" i="1" dirty="0">
                              <a:latin typeface="Cambria Math" panose="02040503050406030204" pitchFamily="18" charset="0"/>
                            </a:rPr>
                            <m:t>𝑗</m:t>
                          </m:r>
                          <m:r>
                            <a:rPr lang="en-US" altLang="ru-RU" sz="2000" i="1" dirty="0">
                              <a:latin typeface="Cambria Math" panose="02040503050406030204" pitchFamily="18" charset="0"/>
                            </a:rPr>
                            <m:t>=1</m:t>
                          </m:r>
                        </m:sub>
                        <m:sup>
                          <m:r>
                            <a:rPr lang="en-US" altLang="ru-RU" sz="2000" i="1" dirty="0">
                              <a:latin typeface="Cambria Math" panose="02040503050406030204" pitchFamily="18" charset="0"/>
                            </a:rPr>
                            <m:t>𝑘</m:t>
                          </m:r>
                        </m:sup>
                        <m:e>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sSub>
                                <m:sSubPr>
                                  <m:ctrlPr>
                                    <a:rPr lang="en-US" altLang="ru-RU" sz="2000" i="1" dirty="0">
                                      <a:latin typeface="Cambria Math" panose="02040503050406030204" pitchFamily="18" charset="0"/>
                                    </a:rPr>
                                  </m:ctrlPr>
                                </m:sSubPr>
                                <m:e>
                                  <m:r>
                                    <a:rPr lang="en-US" altLang="ru-RU" sz="2000" i="1" dirty="0">
                                      <a:latin typeface="Cambria Math" panose="02040503050406030204" pitchFamily="18" charset="0"/>
                                    </a:rPr>
                                    <m:t>𝑛</m:t>
                                  </m:r>
                                </m:e>
                                <m:sub>
                                  <m:r>
                                    <a:rPr lang="en-US" altLang="ru-RU" sz="2000" i="1" dirty="0">
                                      <a:latin typeface="Cambria Math" panose="02040503050406030204" pitchFamily="18" charset="0"/>
                                    </a:rPr>
                                    <m:t>𝑗</m:t>
                                  </m:r>
                                </m:sub>
                              </m:sSub>
                            </m:sub>
                            <m:sup>
                              <m:r>
                                <a:rPr lang="en-US" altLang="ru-RU" sz="2000" i="1" dirty="0">
                                  <a:latin typeface="Cambria Math" panose="02040503050406030204" pitchFamily="18" charset="0"/>
                                </a:rPr>
                                <m:t>𝑗</m:t>
                              </m:r>
                            </m:sup>
                          </m:sSubSup>
                        </m:e>
                      </m:nary>
                    </m:oMath>
                  </m:oMathPara>
                </a14:m>
                <a:endParaRPr lang="en-US" altLang="ru-RU" sz="2000" dirty="0"/>
              </a:p>
              <a:p>
                <a:pPr marL="12700" indent="-12700">
                  <a:spcBef>
                    <a:spcPct val="0"/>
                  </a:spcBef>
                  <a:spcAft>
                    <a:spcPts val="600"/>
                  </a:spcAft>
                  <a:buNone/>
                </a:pPr>
                <a:r>
                  <a:rPr lang="ru-RU" altLang="ru-RU" sz="2000" u="sng" dirty="0"/>
                  <a:t>– биномиальная (комбинаторная) система счисления</a:t>
                </a:r>
                <a:br>
                  <a:rPr lang="en-US" altLang="ru-RU" sz="2000" u="sng" dirty="0"/>
                </a:br>
                <a:endParaRPr lang="ru-RU" altLang="ru-RU" sz="2000" u="sng" dirty="0"/>
              </a:p>
              <a:p>
                <a:pPr marL="12700" indent="-12700">
                  <a:spcBef>
                    <a:spcPct val="0"/>
                  </a:spcBef>
                  <a:spcAft>
                    <a:spcPts val="600"/>
                  </a:spcAft>
                  <a:buNone/>
                </a:pPr>
                <a:r>
                  <a:rPr lang="ru-RU" altLang="ru-RU" sz="2000" dirty="0"/>
                  <a:t>Кодирование:</a:t>
                </a:r>
              </a:p>
              <a:p>
                <a:pPr>
                  <a:spcBef>
                    <a:spcPct val="0"/>
                  </a:spcBef>
                  <a:spcAft>
                    <a:spcPts val="600"/>
                  </a:spcAft>
                </a:pPr>
                <a:r>
                  <a:rPr lang="ru-RU" altLang="ru-RU" sz="2000" dirty="0"/>
                  <a:t>Начинаем с </a:t>
                </a:r>
                <a14:m>
                  <m:oMath xmlns:m="http://schemas.openxmlformats.org/officeDocument/2006/math">
                    <m:r>
                      <a:rPr lang="en-US" altLang="ru-RU" sz="2000" i="1" dirty="0">
                        <a:latin typeface="Cambria Math" panose="02040503050406030204" pitchFamily="18" charset="0"/>
                      </a:rPr>
                      <m:t>𝑘</m:t>
                    </m:r>
                    <m:r>
                      <a:rPr lang="en-US" altLang="ru-RU" sz="2000" i="1" dirty="0" smtClean="0">
                        <a:latin typeface="Cambria Math" panose="02040503050406030204" pitchFamily="18" charset="0"/>
                      </a:rPr>
                      <m:t>=</m:t>
                    </m:r>
                    <m:r>
                      <a:rPr lang="en-US" altLang="ru-RU" sz="2000" b="0" i="1" dirty="0" smtClean="0">
                        <a:latin typeface="Cambria Math" panose="02040503050406030204" pitchFamily="18" charset="0"/>
                      </a:rPr>
                      <m:t>0</m:t>
                    </m:r>
                    <m:r>
                      <a:rPr lang="en-US" altLang="ru-RU" sz="2000" b="0" i="0" dirty="0" smtClean="0">
                        <a:latin typeface="Cambria Math" panose="02040503050406030204" pitchFamily="18" charset="0"/>
                      </a:rPr>
                      <m:t>, </m:t>
                    </m:r>
                    <m:r>
                      <a:rPr lang="en-US" altLang="ru-RU" sz="2000" b="0" i="1" dirty="0" smtClean="0">
                        <a:latin typeface="Cambria Math" panose="02040503050406030204" pitchFamily="18" charset="0"/>
                      </a:rPr>
                      <m:t>𝐼</m:t>
                    </m:r>
                    <m:r>
                      <a:rPr lang="en-US" altLang="ru-RU" sz="2000" b="0" i="0" dirty="0" smtClean="0">
                        <a:latin typeface="Cambria Math" panose="02040503050406030204" pitchFamily="18" charset="0"/>
                      </a:rPr>
                      <m:t>=1</m:t>
                    </m:r>
                  </m:oMath>
                </a14:m>
                <a:endParaRPr lang="en-US" altLang="ru-RU" sz="2000" dirty="0"/>
              </a:p>
              <a:p>
                <a:pPr>
                  <a:spcBef>
                    <a:spcPct val="0"/>
                  </a:spcBef>
                  <a:spcAft>
                    <a:spcPts val="600"/>
                  </a:spcAft>
                </a:pPr>
                <a:r>
                  <a:rPr lang="ru-RU" altLang="ru-RU" sz="2000" dirty="0"/>
                  <a:t>При чтении нулевого бита ничего не делаем</a:t>
                </a:r>
              </a:p>
              <a:p>
                <a:pPr>
                  <a:spcBef>
                    <a:spcPct val="0"/>
                  </a:spcBef>
                  <a:spcAft>
                    <a:spcPts val="600"/>
                  </a:spcAft>
                </a:pPr>
                <a:r>
                  <a:rPr lang="ru-RU" altLang="ru-RU" sz="2000" dirty="0"/>
                  <a:t>При чтении единичного бита в позиции </a:t>
                </a:r>
                <a14:m>
                  <m:oMath xmlns:m="http://schemas.openxmlformats.org/officeDocument/2006/math">
                    <m:r>
                      <a:rPr lang="en-US" altLang="ru-RU" sz="2000" i="1" dirty="0">
                        <a:latin typeface="Cambria Math" panose="02040503050406030204" pitchFamily="18" charset="0"/>
                      </a:rPr>
                      <m:t>𝑛</m:t>
                    </m:r>
                  </m:oMath>
                </a14:m>
                <a:r>
                  <a:rPr lang="ru-RU" altLang="ru-RU" sz="2000" dirty="0"/>
                  <a:t> инкрементируем число единиц: </a:t>
                </a:r>
                <a14:m>
                  <m:oMath xmlns:m="http://schemas.openxmlformats.org/officeDocument/2006/math">
                    <m:r>
                      <a:rPr lang="en-US" altLang="ru-RU" sz="2000" b="0" i="1" smtClean="0">
                        <a:latin typeface="Cambria Math" panose="02040503050406030204" pitchFamily="18" charset="0"/>
                      </a:rPr>
                      <m:t>𝑘</m:t>
                    </m:r>
                    <m:r>
                      <a:rPr lang="en-US" altLang="ru-RU" sz="2000" b="0" i="1" smtClean="0">
                        <a:latin typeface="Cambria Math" panose="02040503050406030204" pitchFamily="18" charset="0"/>
                      </a:rPr>
                      <m:t>≔</m:t>
                    </m:r>
                    <m:r>
                      <a:rPr lang="en-US" altLang="ru-RU" sz="2000" b="0" i="1" smtClean="0">
                        <a:latin typeface="Cambria Math" panose="02040503050406030204" pitchFamily="18" charset="0"/>
                      </a:rPr>
                      <m:t>𝑘</m:t>
                    </m:r>
                    <m:r>
                      <a:rPr lang="en-US" altLang="ru-RU" sz="2000" b="0" i="1" smtClean="0">
                        <a:latin typeface="Cambria Math" panose="02040503050406030204" pitchFamily="18" charset="0"/>
                      </a:rPr>
                      <m:t>+1</m:t>
                    </m:r>
                  </m:oMath>
                </a14:m>
                <a:r>
                  <a:rPr lang="ru-RU" altLang="ru-RU" sz="2000" dirty="0"/>
                  <a:t> и обновляем индекс: </a:t>
                </a:r>
                <a14:m>
                  <m:oMath xmlns:m="http://schemas.openxmlformats.org/officeDocument/2006/math">
                    <m:r>
                      <a:rPr lang="en-US" altLang="ru-RU" sz="2000" b="0" i="1" smtClean="0">
                        <a:latin typeface="Cambria Math" panose="02040503050406030204" pitchFamily="18" charset="0"/>
                      </a:rPr>
                      <m:t>𝐼</m:t>
                    </m:r>
                    <m:r>
                      <a:rPr lang="en-US" altLang="ru-RU" sz="2000" b="0" i="1" smtClean="0">
                        <a:latin typeface="Cambria Math" panose="02040503050406030204" pitchFamily="18" charset="0"/>
                      </a:rPr>
                      <m:t>≔</m:t>
                    </m:r>
                    <m:r>
                      <a:rPr lang="en-US" altLang="ru-RU" sz="2000" b="0" i="1" smtClean="0">
                        <a:latin typeface="Cambria Math" panose="02040503050406030204" pitchFamily="18" charset="0"/>
                      </a:rPr>
                      <m:t>𝐼</m:t>
                    </m:r>
                    <m:r>
                      <a:rPr lang="en-US" altLang="ru-RU" sz="2000" b="0" i="1" smtClean="0">
                        <a:latin typeface="Cambria Math" panose="02040503050406030204" pitchFamily="18" charset="0"/>
                      </a:rPr>
                      <m:t>+</m:t>
                    </m:r>
                    <m:sSubSup>
                      <m:sSubSupPr>
                        <m:ctrlPr>
                          <a:rPr lang="en-US" altLang="ru-RU" sz="2000" i="1" dirty="0">
                            <a:latin typeface="Cambria Math" panose="02040503050406030204" pitchFamily="18" charset="0"/>
                          </a:rPr>
                        </m:ctrlPr>
                      </m:sSubSupPr>
                      <m:e>
                        <m:r>
                          <a:rPr lang="en-US" altLang="ru-RU" sz="2000" i="1" dirty="0">
                            <a:latin typeface="Cambria Math" panose="02040503050406030204" pitchFamily="18" charset="0"/>
                          </a:rPr>
                          <m:t>𝐶</m:t>
                        </m:r>
                      </m:e>
                      <m:sub>
                        <m:r>
                          <a:rPr lang="en-US" altLang="ru-RU" sz="2000" b="0" i="1" dirty="0" smtClean="0">
                            <a:latin typeface="Cambria Math" panose="02040503050406030204" pitchFamily="18" charset="0"/>
                          </a:rPr>
                          <m:t>𝑛</m:t>
                        </m:r>
                      </m:sub>
                      <m:sup>
                        <m:r>
                          <a:rPr lang="en-US" altLang="ru-RU" sz="2000" b="0" i="1" dirty="0" smtClean="0">
                            <a:latin typeface="Cambria Math" panose="02040503050406030204" pitchFamily="18" charset="0"/>
                          </a:rPr>
                          <m:t>𝑘</m:t>
                        </m:r>
                      </m:sup>
                    </m:sSubSup>
                  </m:oMath>
                </a14:m>
                <a:endParaRPr lang="en-US" altLang="ru-RU" sz="2000" dirty="0"/>
              </a:p>
              <a:p>
                <a:pPr>
                  <a:spcBef>
                    <a:spcPct val="0"/>
                  </a:spcBef>
                  <a:spcAft>
                    <a:spcPts val="600"/>
                  </a:spcAft>
                </a:pPr>
                <a:r>
                  <a:rPr lang="ru-RU" altLang="ru-RU" sz="2000" dirty="0"/>
                  <a:t>Завершаем после чтения блока </a:t>
                </a:r>
                <a:r>
                  <a:rPr lang="en-US" altLang="ru-RU" sz="2000" i="1" dirty="0"/>
                  <a:t>n</a:t>
                </a:r>
                <a:r>
                  <a:rPr lang="en-US" altLang="ru-RU" sz="2000" dirty="0"/>
                  <a:t> </a:t>
                </a:r>
                <a:r>
                  <a:rPr lang="ru-RU" altLang="ru-RU" sz="2000" dirty="0"/>
                  <a:t>бит</a:t>
                </a:r>
                <a:endParaRPr lang="en-US" altLang="ru-RU" sz="2000" dirty="0"/>
              </a:p>
            </p:txBody>
          </p:sp>
        </mc:Choice>
        <mc:Fallback xmlns="">
          <p:sp>
            <p:nvSpPr>
              <p:cNvPr id="5" name="Объект 4">
                <a:extLst>
                  <a:ext uri="{FF2B5EF4-FFF2-40B4-BE49-F238E27FC236}">
                    <a16:creationId xmlns:a16="http://schemas.microsoft.com/office/drawing/2014/main" id="{EBA33A38-AF55-0344-9053-290819C97D46}"/>
                  </a:ext>
                </a:extLst>
              </p:cNvPr>
              <p:cNvSpPr>
                <a:spLocks noGrp="1" noRot="1" noChangeAspect="1" noMove="1" noResize="1" noEditPoints="1" noAdjustHandles="1" noChangeArrowheads="1" noChangeShapeType="1" noTextEdit="1"/>
              </p:cNvSpPr>
              <p:nvPr>
                <p:ph idx="1"/>
              </p:nvPr>
            </p:nvSpPr>
            <p:spPr>
              <a:xfrm>
                <a:off x="609600" y="1600201"/>
                <a:ext cx="10972800" cy="4983161"/>
              </a:xfrm>
              <a:blipFill>
                <a:blip r:embed="rId3"/>
                <a:stretch>
                  <a:fillRect l="-578" t="-3562"/>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1411730C-A918-D74C-A83E-C56DED62065C}"/>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33</a:t>
            </a:fld>
            <a:endParaRPr lang="ru-RU" altLang="ru-RU" dirty="0"/>
          </a:p>
        </p:txBody>
      </p:sp>
      <p:sp>
        <p:nvSpPr>
          <p:cNvPr id="3379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43218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274638"/>
            <a:ext cx="10972800" cy="1143000"/>
          </a:xfrm>
        </p:spPr>
        <p:txBody>
          <a:bodyPr/>
          <a:lstStyle/>
          <a:p>
            <a:r>
              <a:rPr lang="ru-RU" altLang="ru-RU" sz="4000" dirty="0"/>
              <a:t>Комбинаторное кодирование: </a:t>
            </a:r>
            <a:br>
              <a:rPr lang="ru-RU" altLang="ru-RU" sz="4000" dirty="0"/>
            </a:br>
            <a:r>
              <a:rPr lang="ru-RU" altLang="ru-RU" sz="4000" dirty="0"/>
              <a:t>численный подход</a:t>
            </a:r>
          </a:p>
        </p:txBody>
      </p:sp>
      <mc:AlternateContent xmlns:mc="http://schemas.openxmlformats.org/markup-compatibility/2006" xmlns:a14="http://schemas.microsoft.com/office/drawing/2010/main">
        <mc:Choice Requires="a14">
          <p:sp>
            <p:nvSpPr>
              <p:cNvPr id="5" name="Объект 4">
                <a:extLst>
                  <a:ext uri="{FF2B5EF4-FFF2-40B4-BE49-F238E27FC236}">
                    <a16:creationId xmlns:a16="http://schemas.microsoft.com/office/drawing/2014/main" id="{EBA33A38-AF55-0344-9053-290819C97D46}"/>
                  </a:ext>
                </a:extLst>
              </p:cNvPr>
              <p:cNvSpPr>
                <a:spLocks noGrp="1"/>
              </p:cNvSpPr>
              <p:nvPr>
                <p:ph idx="1"/>
              </p:nvPr>
            </p:nvSpPr>
            <p:spPr>
              <a:xfrm>
                <a:off x="609600" y="1600201"/>
                <a:ext cx="10972800" cy="4983161"/>
              </a:xfrm>
            </p:spPr>
            <p:txBody>
              <a:bodyPr>
                <a:noAutofit/>
              </a:bodyPr>
              <a:lstStyle/>
              <a:p>
                <a:pPr>
                  <a:spcBef>
                    <a:spcPct val="0"/>
                  </a:spcBef>
                  <a:spcAft>
                    <a:spcPts val="600"/>
                  </a:spcAft>
                </a:pPr>
                <a:r>
                  <a:rPr lang="ru-RU" altLang="ru-RU" sz="2400" dirty="0"/>
                  <a:t>Коэффициенты </a:t>
                </a:r>
                <a14:m>
                  <m:oMath xmlns:m="http://schemas.openxmlformats.org/officeDocument/2006/math">
                    <m:sSubSup>
                      <m:sSubSupPr>
                        <m:ctrlPr>
                          <a:rPr lang="en-US" altLang="ru-RU" sz="2400" i="1" dirty="0">
                            <a:latin typeface="Cambria Math" panose="02040503050406030204" pitchFamily="18" charset="0"/>
                          </a:rPr>
                        </m:ctrlPr>
                      </m:sSubSupPr>
                      <m:e>
                        <m:r>
                          <a:rPr lang="en-US" altLang="ru-RU" sz="2400" i="1" dirty="0">
                            <a:latin typeface="Cambria Math" panose="02040503050406030204" pitchFamily="18" charset="0"/>
                          </a:rPr>
                          <m:t>𝐶</m:t>
                        </m:r>
                      </m:e>
                      <m:sub>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𝑛</m:t>
                            </m:r>
                          </m:e>
                          <m:sub>
                            <m:r>
                              <a:rPr lang="en-US" altLang="ru-RU" sz="2400" i="1" dirty="0">
                                <a:latin typeface="Cambria Math" panose="02040503050406030204" pitchFamily="18" charset="0"/>
                              </a:rPr>
                              <m:t>𝑗</m:t>
                            </m:r>
                          </m:sub>
                        </m:sSub>
                      </m:sub>
                      <m:sup>
                        <m:r>
                          <a:rPr lang="en-US" altLang="ru-RU" sz="2400" i="1" dirty="0">
                            <a:latin typeface="Cambria Math" panose="02040503050406030204" pitchFamily="18" charset="0"/>
                          </a:rPr>
                          <m:t>𝑗</m:t>
                        </m:r>
                      </m:sup>
                    </m:sSubSup>
                  </m:oMath>
                </a14:m>
                <a:r>
                  <a:rPr lang="ru-RU" altLang="ru-RU" sz="2400" dirty="0"/>
                  <a:t> могут быть предварительно рассчитаны и помещены в таблицу, после чего кодирование/декодирование использует только сложение/вычитание</a:t>
                </a:r>
              </a:p>
              <a:p>
                <a:pPr>
                  <a:spcBef>
                    <a:spcPct val="0"/>
                  </a:spcBef>
                  <a:spcAft>
                    <a:spcPts val="600"/>
                  </a:spcAft>
                </a:pPr>
                <a:r>
                  <a:rPr lang="ru-RU" altLang="ru-RU" sz="2400" dirty="0"/>
                  <a:t>Размер таблицы квадратично зависит от длины блока</a:t>
                </a:r>
              </a:p>
              <a:p>
                <a:pPr>
                  <a:spcBef>
                    <a:spcPct val="0"/>
                  </a:spcBef>
                  <a:spcAft>
                    <a:spcPts val="600"/>
                  </a:spcAft>
                </a:pPr>
                <a:r>
                  <a:rPr lang="ru-RU" altLang="ru-RU" sz="2400" dirty="0"/>
                  <a:t>Декодирование, работающее через сравнения при обходе с конца, может быть ускорено с помощью бинарного дерева поиска</a:t>
                </a:r>
              </a:p>
              <a:p>
                <a:pPr>
                  <a:spcBef>
                    <a:spcPct val="0"/>
                  </a:spcBef>
                  <a:spcAft>
                    <a:spcPts val="600"/>
                  </a:spcAft>
                </a:pPr>
                <a:endParaRPr lang="ru-RU" altLang="ru-RU" sz="2400" dirty="0"/>
              </a:p>
              <a:p>
                <a:pPr>
                  <a:spcBef>
                    <a:spcPct val="0"/>
                  </a:spcBef>
                  <a:spcAft>
                    <a:spcPts val="600"/>
                  </a:spcAft>
                </a:pPr>
                <a:r>
                  <a:rPr lang="ru-RU" altLang="ru-RU" sz="2400" dirty="0"/>
                  <a:t>Также, помимо индекса, нужно обозначить точку </a:t>
                </a:r>
                <a:r>
                  <a:rPr lang="en-US" altLang="ru-RU" sz="2400" b="1" i="1" dirty="0"/>
                  <a:t>B</a:t>
                </a:r>
                <a:r>
                  <a:rPr lang="ru-RU" altLang="ru-RU" sz="2400" dirty="0"/>
                  <a:t>, поскольку нумеровали мы пути между </a:t>
                </a:r>
                <a:r>
                  <a:rPr lang="en-US" altLang="ru-RU" sz="2400" b="1" i="1" dirty="0"/>
                  <a:t>A</a:t>
                </a:r>
                <a:r>
                  <a:rPr lang="ru-RU" altLang="ru-RU" sz="2400" dirty="0"/>
                  <a:t> и </a:t>
                </a:r>
                <a:r>
                  <a:rPr lang="en-US" altLang="ru-RU" sz="2400" b="1" i="1" dirty="0"/>
                  <a:t>B</a:t>
                </a:r>
                <a:r>
                  <a:rPr lang="en-US" altLang="ru-RU" sz="2400" dirty="0"/>
                  <a:t>.</a:t>
                </a:r>
                <a:r>
                  <a:rPr lang="ru-RU" altLang="ru-RU" sz="2400" dirty="0"/>
                  <a:t> В данном случае класс описывается общим количеством нулей и единиц </a:t>
                </a:r>
                <a14:m>
                  <m:oMath xmlns:m="http://schemas.openxmlformats.org/officeDocument/2006/math">
                    <m:d>
                      <m:dPr>
                        <m:ctrlPr>
                          <a:rPr lang="ru-RU" altLang="ru-RU" sz="2400" i="1" dirty="0" smtClean="0">
                            <a:latin typeface="Cambria Math" panose="02040503050406030204" pitchFamily="18" charset="0"/>
                          </a:rPr>
                        </m:ctrlPr>
                      </m:dPr>
                      <m:e>
                        <m:r>
                          <a:rPr lang="ru-RU" altLang="ru-RU" sz="2400" i="1" dirty="0" smtClean="0">
                            <a:latin typeface="Cambria Math" panose="02040503050406030204" pitchFamily="18" charset="0"/>
                          </a:rPr>
                          <m:t>5;3</m:t>
                        </m:r>
                      </m:e>
                    </m:d>
                  </m:oMath>
                </a14:m>
                <a:endParaRPr lang="en-US" altLang="ru-RU" sz="2400" dirty="0"/>
              </a:p>
            </p:txBody>
          </p:sp>
        </mc:Choice>
        <mc:Fallback xmlns="">
          <p:sp>
            <p:nvSpPr>
              <p:cNvPr id="5" name="Объект 4">
                <a:extLst>
                  <a:ext uri="{FF2B5EF4-FFF2-40B4-BE49-F238E27FC236}">
                    <a16:creationId xmlns:a16="http://schemas.microsoft.com/office/drawing/2014/main" id="{EBA33A38-AF55-0344-9053-290819C97D46}"/>
                  </a:ext>
                </a:extLst>
              </p:cNvPr>
              <p:cNvSpPr>
                <a:spLocks noGrp="1" noRot="1" noChangeAspect="1" noMove="1" noResize="1" noEditPoints="1" noAdjustHandles="1" noChangeArrowheads="1" noChangeShapeType="1" noTextEdit="1"/>
              </p:cNvSpPr>
              <p:nvPr>
                <p:ph idx="1"/>
              </p:nvPr>
            </p:nvSpPr>
            <p:spPr>
              <a:xfrm>
                <a:off x="609600" y="1600201"/>
                <a:ext cx="10972800" cy="4983161"/>
              </a:xfrm>
              <a:blipFill>
                <a:blip r:embed="rId3"/>
                <a:stretch>
                  <a:fillRect l="-809" r="-1156"/>
                </a:stretch>
              </a:blipFill>
            </p:spPr>
            <p:txBody>
              <a:bodyPr/>
              <a:lstStyle/>
              <a:p>
                <a:r>
                  <a:rPr lang="ru-RU">
                    <a:noFill/>
                  </a:rPr>
                  <a:t> </a:t>
                </a:r>
              </a:p>
            </p:txBody>
          </p:sp>
        </mc:Fallback>
      </mc:AlternateContent>
      <p:sp>
        <p:nvSpPr>
          <p:cNvPr id="2" name="Номер слайда 1">
            <a:extLst>
              <a:ext uri="{FF2B5EF4-FFF2-40B4-BE49-F238E27FC236}">
                <a16:creationId xmlns:a16="http://schemas.microsoft.com/office/drawing/2014/main" id="{1411730C-A918-D74C-A83E-C56DED62065C}"/>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34</a:t>
            </a:fld>
            <a:endParaRPr lang="ru-RU" altLang="ru-RU" dirty="0"/>
          </a:p>
        </p:txBody>
      </p:sp>
      <p:sp>
        <p:nvSpPr>
          <p:cNvPr id="33795"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6"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7"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8"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799"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0"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3801"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extLst>
      <p:ext uri="{BB962C8B-B14F-4D97-AF65-F5344CB8AC3E}">
        <p14:creationId xmlns:p14="http://schemas.microsoft.com/office/powerpoint/2010/main" val="35383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142875"/>
            <a:ext cx="8229600" cy="928688"/>
          </a:xfrm>
        </p:spPr>
        <p:txBody>
          <a:bodyPr/>
          <a:lstStyle/>
          <a:p>
            <a:pPr eaLnBrk="1" hangingPunct="1"/>
            <a:r>
              <a:rPr lang="ru-RU" altLang="ru-RU" sz="3200"/>
              <a:t>Комбинаторное кодирование (</a:t>
            </a:r>
            <a:r>
              <a:rPr lang="ru-RU" altLang="ru-RU" sz="3200" dirty="0"/>
              <a:t>скрыто)</a:t>
            </a:r>
          </a:p>
        </p:txBody>
      </p:sp>
      <p:sp>
        <p:nvSpPr>
          <p:cNvPr id="34819"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0"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1"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2"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3"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4"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5"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4826" name="Прямоугольник 63"/>
          <p:cNvSpPr>
            <a:spLocks noChangeArrowheads="1"/>
          </p:cNvSpPr>
          <p:nvPr/>
        </p:nvSpPr>
        <p:spPr bwMode="auto">
          <a:xfrm>
            <a:off x="1516855" y="1036184"/>
            <a:ext cx="9158289"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dirty="0"/>
              <a:t>Глядя на количества путей на рисунке и на выражения, по которым они вычисляются, в этой конструкции можно узнать треугольник Паскаля (повернутый на 45</a:t>
            </a:r>
            <a:r>
              <a:rPr lang="ru-RU" altLang="ru-RU" sz="1600" baseline="30000" dirty="0"/>
              <a:t>о</a:t>
            </a:r>
            <a:r>
              <a:rPr lang="ru-RU" altLang="ru-RU" sz="1600" dirty="0"/>
              <a:t> относительно точки </a:t>
            </a:r>
            <a:r>
              <a:rPr lang="ru-RU" altLang="ru-RU" sz="1600" b="1" i="1" dirty="0"/>
              <a:t>А</a:t>
            </a:r>
            <a:r>
              <a:rPr lang="ru-RU" altLang="ru-RU" sz="1600" dirty="0"/>
              <a:t> наверх), поэтому количество путей </a:t>
            </a:r>
            <a:r>
              <a:rPr lang="en-US" altLang="ru-RU" sz="1600" b="1" i="1" dirty="0"/>
              <a:t>N</a:t>
            </a:r>
            <a:r>
              <a:rPr lang="ru-RU" altLang="ru-RU" sz="1600" dirty="0"/>
              <a:t>(</a:t>
            </a:r>
            <a:r>
              <a:rPr lang="en-US" altLang="ru-RU" sz="1600" b="1" i="1" dirty="0"/>
              <a:t>x</a:t>
            </a:r>
            <a:r>
              <a:rPr lang="ru-RU" altLang="ru-RU" sz="1600" dirty="0"/>
              <a:t>, </a:t>
            </a:r>
            <a:r>
              <a:rPr lang="en-US" altLang="ru-RU" sz="1600" b="1" i="1" dirty="0"/>
              <a:t>y</a:t>
            </a:r>
            <a:r>
              <a:rPr lang="ru-RU" altLang="ru-RU" sz="1600" dirty="0"/>
              <a:t>) – это биномиальные коэффициенты: </a:t>
            </a:r>
            <a:r>
              <a:rPr lang="en-US" altLang="ru-RU" sz="1600" b="1" i="1" dirty="0"/>
              <a:t>N</a:t>
            </a:r>
            <a:r>
              <a:rPr lang="en-US" altLang="ru-RU" sz="1600" dirty="0"/>
              <a:t>(</a:t>
            </a:r>
            <a:r>
              <a:rPr lang="en-US" altLang="ru-RU" sz="1600" b="1" i="1" dirty="0"/>
              <a:t>x</a:t>
            </a:r>
            <a:r>
              <a:rPr lang="en-US" altLang="ru-RU" sz="1600" dirty="0"/>
              <a:t>, </a:t>
            </a:r>
            <a:r>
              <a:rPr lang="en-US" altLang="ru-RU" sz="1600" b="1" i="1" dirty="0"/>
              <a:t>y</a:t>
            </a:r>
            <a:r>
              <a:rPr lang="en-US" altLang="ru-RU" sz="1600" dirty="0"/>
              <a:t>) = (</a:t>
            </a:r>
            <a:r>
              <a:rPr lang="en-US" altLang="ru-RU" sz="1600" b="1" i="1" dirty="0"/>
              <a:t>x</a:t>
            </a:r>
            <a:r>
              <a:rPr lang="en-US" altLang="ru-RU" sz="1600" dirty="0"/>
              <a:t> + </a:t>
            </a:r>
            <a:r>
              <a:rPr lang="en-US" altLang="ru-RU" sz="1600" b="1" i="1" dirty="0"/>
              <a:t>y</a:t>
            </a:r>
            <a:r>
              <a:rPr lang="en-US" altLang="ru-RU" sz="1600" dirty="0"/>
              <a:t>)!/(</a:t>
            </a:r>
            <a:r>
              <a:rPr lang="en-US" altLang="ru-RU" sz="1600" b="1" i="1" dirty="0" err="1"/>
              <a:t>x</a:t>
            </a:r>
            <a:r>
              <a:rPr lang="en-US" altLang="ru-RU" sz="1600" dirty="0" err="1"/>
              <a:t>!</a:t>
            </a:r>
            <a:r>
              <a:rPr lang="en-US" altLang="ru-RU" sz="1600" b="1" i="1" dirty="0" err="1"/>
              <a:t>y</a:t>
            </a:r>
            <a:r>
              <a:rPr lang="en-US" altLang="ru-RU" sz="1600" dirty="0"/>
              <a:t>!) = </a:t>
            </a:r>
            <a:r>
              <a:rPr lang="en-US" altLang="ru-RU" sz="1600" b="1" i="1" dirty="0"/>
              <a:t>n</a:t>
            </a:r>
            <a:r>
              <a:rPr lang="en-US" altLang="ru-RU" sz="1600" dirty="0"/>
              <a:t>!/(</a:t>
            </a:r>
            <a:r>
              <a:rPr lang="en-US" altLang="ru-RU" sz="1600" b="1" i="1" dirty="0" err="1"/>
              <a:t>x</a:t>
            </a:r>
            <a:r>
              <a:rPr lang="en-US" altLang="ru-RU" sz="1600" dirty="0" err="1"/>
              <a:t>!</a:t>
            </a:r>
            <a:r>
              <a:rPr lang="en-US" altLang="ru-RU" sz="1600" b="1" i="1" dirty="0" err="1"/>
              <a:t>y</a:t>
            </a:r>
            <a:r>
              <a:rPr lang="en-US" altLang="ru-RU" sz="1600" dirty="0"/>
              <a:t>!) </a:t>
            </a:r>
            <a:r>
              <a:rPr lang="ru-RU" altLang="ru-RU" sz="1600" dirty="0"/>
              <a:t>≡</a:t>
            </a:r>
            <a:r>
              <a:rPr lang="en-US" altLang="ru-RU" sz="1600" dirty="0"/>
              <a:t> C(</a:t>
            </a:r>
            <a:r>
              <a:rPr lang="en-US" altLang="ru-RU" sz="1600" b="1" i="1" dirty="0"/>
              <a:t>n</a:t>
            </a:r>
            <a:r>
              <a:rPr lang="en-US" altLang="ru-RU" sz="1600" dirty="0"/>
              <a:t>, </a:t>
            </a:r>
            <a:r>
              <a:rPr lang="en-US" altLang="ru-RU" sz="1600" b="1" i="1" dirty="0"/>
              <a:t>x</a:t>
            </a:r>
            <a:r>
              <a:rPr lang="en-US" altLang="ru-RU" sz="1600" dirty="0"/>
              <a:t>) = C(</a:t>
            </a:r>
            <a:r>
              <a:rPr lang="en-US" altLang="ru-RU" sz="1600" b="1" i="1" dirty="0"/>
              <a:t>n</a:t>
            </a:r>
            <a:r>
              <a:rPr lang="en-US" altLang="ru-RU" sz="1600" dirty="0"/>
              <a:t>, </a:t>
            </a:r>
            <a:r>
              <a:rPr lang="en-US" altLang="ru-RU" sz="1600" b="1" i="1" dirty="0"/>
              <a:t>y</a:t>
            </a:r>
            <a:r>
              <a:rPr lang="en-US" altLang="ru-RU" sz="1600" dirty="0"/>
              <a:t>)</a:t>
            </a:r>
            <a:r>
              <a:rPr lang="ru-RU" altLang="ru-RU" sz="1600" dirty="0"/>
              <a:t>.</a:t>
            </a:r>
          </a:p>
          <a:p>
            <a:pPr>
              <a:spcBef>
                <a:spcPct val="0"/>
              </a:spcBef>
              <a:buFontTx/>
              <a:buNone/>
            </a:pPr>
            <a:r>
              <a:rPr lang="ru-RU" altLang="ru-RU" sz="1600" dirty="0"/>
              <a:t>Тогда вычисление количества путей можно выполнить таким образом:</a:t>
            </a:r>
          </a:p>
          <a:p>
            <a:pPr>
              <a:spcBef>
                <a:spcPct val="0"/>
              </a:spcBef>
              <a:buFontTx/>
              <a:buNone/>
            </a:pPr>
            <a:r>
              <a:rPr lang="en-US" altLang="ru-RU" sz="1600" b="1" i="1" dirty="0"/>
              <a:t>N</a:t>
            </a:r>
            <a:r>
              <a:rPr lang="en-US" altLang="ru-RU" sz="1600" dirty="0"/>
              <a:t>(</a:t>
            </a:r>
            <a:r>
              <a:rPr lang="en-US" altLang="ru-RU" sz="1600" b="1" i="1" dirty="0"/>
              <a:t>x</a:t>
            </a:r>
            <a:r>
              <a:rPr lang="en-US" altLang="ru-RU" sz="1600" b="1" i="1" baseline="-25000" dirty="0"/>
              <a:t>i</a:t>
            </a:r>
            <a:r>
              <a:rPr lang="ru-RU" altLang="ru-RU" sz="1600" dirty="0"/>
              <a:t> – 1</a:t>
            </a:r>
            <a:r>
              <a:rPr lang="en-US" altLang="ru-RU" sz="1600" dirty="0"/>
              <a:t>, </a:t>
            </a:r>
            <a:r>
              <a:rPr lang="en-US" altLang="ru-RU" sz="1600" b="1" i="1" dirty="0" err="1"/>
              <a:t>y</a:t>
            </a:r>
            <a:r>
              <a:rPr lang="en-US" altLang="ru-RU" sz="1600" b="1" i="1" baseline="-25000" dirty="0" err="1"/>
              <a:t>i</a:t>
            </a:r>
            <a:r>
              <a:rPr lang="en-US" altLang="ru-RU" sz="1600" dirty="0"/>
              <a:t>) = C(</a:t>
            </a:r>
            <a:r>
              <a:rPr lang="en-US" altLang="ru-RU" sz="1600" b="1" i="1" dirty="0"/>
              <a:t>x</a:t>
            </a:r>
            <a:r>
              <a:rPr lang="en-US" altLang="ru-RU" sz="1600" b="1" i="1" baseline="-25000" dirty="0"/>
              <a:t>i</a:t>
            </a:r>
            <a:r>
              <a:rPr lang="ru-RU" altLang="ru-RU" sz="1600" dirty="0"/>
              <a:t> – 1</a:t>
            </a:r>
            <a:r>
              <a:rPr lang="en-US" altLang="ru-RU" sz="1600" dirty="0"/>
              <a:t> + </a:t>
            </a:r>
            <a:r>
              <a:rPr lang="en-US" altLang="ru-RU" sz="1600" b="1" i="1" dirty="0" err="1"/>
              <a:t>y</a:t>
            </a:r>
            <a:r>
              <a:rPr lang="en-US" altLang="ru-RU" sz="1600" b="1" i="1" baseline="-25000" dirty="0" err="1"/>
              <a:t>i</a:t>
            </a:r>
            <a:r>
              <a:rPr lang="en-US" altLang="ru-RU" sz="1600" dirty="0"/>
              <a:t>, </a:t>
            </a:r>
            <a:r>
              <a:rPr lang="en-US" altLang="ru-RU" sz="1600" b="1" i="1" dirty="0"/>
              <a:t>x</a:t>
            </a:r>
            <a:r>
              <a:rPr lang="en-US" altLang="ru-RU" sz="1600" b="1" i="1" baseline="-25000" dirty="0"/>
              <a:t>i</a:t>
            </a:r>
            <a:r>
              <a:rPr lang="en-US" altLang="ru-RU" sz="1600" dirty="0"/>
              <a:t>) = C(</a:t>
            </a:r>
            <a:r>
              <a:rPr lang="en-US" altLang="ru-RU" sz="1600" b="1" i="1" dirty="0" err="1"/>
              <a:t>i</a:t>
            </a:r>
            <a:r>
              <a:rPr lang="ru-RU" altLang="ru-RU" sz="1600" dirty="0"/>
              <a:t> – 1</a:t>
            </a:r>
            <a:r>
              <a:rPr lang="en-US" altLang="ru-RU" sz="1600" dirty="0"/>
              <a:t>, </a:t>
            </a:r>
            <a:r>
              <a:rPr lang="en-US" altLang="ru-RU" sz="1600" b="1" i="1" dirty="0"/>
              <a:t>x</a:t>
            </a:r>
            <a:r>
              <a:rPr lang="en-US" altLang="ru-RU" sz="1600" b="1" i="1" baseline="-25000" dirty="0"/>
              <a:t>i</a:t>
            </a:r>
            <a:r>
              <a:rPr lang="ru-RU" altLang="ru-RU" sz="1600" dirty="0"/>
              <a:t> – 1</a:t>
            </a:r>
            <a:r>
              <a:rPr lang="en-US" altLang="ru-RU" sz="1600" dirty="0"/>
              <a:t>) = C(</a:t>
            </a:r>
            <a:r>
              <a:rPr lang="en-US" altLang="ru-RU" sz="1600" b="1" i="1" dirty="0" err="1"/>
              <a:t>i</a:t>
            </a:r>
            <a:r>
              <a:rPr lang="ru-RU" altLang="ru-RU" sz="1600" dirty="0"/>
              <a:t> – 1</a:t>
            </a:r>
            <a:r>
              <a:rPr lang="en-US" altLang="ru-RU" sz="1600" dirty="0"/>
              <a:t>, </a:t>
            </a:r>
            <a:r>
              <a:rPr lang="en-US" altLang="ru-RU" sz="1600" b="1" i="1" dirty="0" err="1"/>
              <a:t>y</a:t>
            </a:r>
            <a:r>
              <a:rPr lang="en-US" altLang="ru-RU" sz="1600" b="1" i="1" baseline="-25000" dirty="0" err="1"/>
              <a:t>i</a:t>
            </a:r>
            <a:r>
              <a:rPr lang="en-US" altLang="ru-RU" sz="1600" dirty="0"/>
              <a:t>)</a:t>
            </a:r>
            <a:r>
              <a:rPr lang="ru-RU" altLang="ru-RU" sz="1600" dirty="0"/>
              <a:t>.</a:t>
            </a:r>
          </a:p>
          <a:p>
            <a:pPr>
              <a:spcBef>
                <a:spcPct val="0"/>
              </a:spcBef>
              <a:buFontTx/>
              <a:buNone/>
            </a:pPr>
            <a:r>
              <a:rPr lang="ru-RU" altLang="ru-RU" sz="1600" dirty="0"/>
              <a:t>Ненулевой вклад в сумму будет внесен только от тех </a:t>
            </a:r>
            <a:r>
              <a:rPr lang="en-US" altLang="ru-RU" sz="1600" b="1" i="1" dirty="0" err="1"/>
              <a:t>i</a:t>
            </a:r>
            <a:r>
              <a:rPr lang="en-US" altLang="ru-RU" sz="1600" dirty="0"/>
              <a:t>, </a:t>
            </a:r>
            <a:r>
              <a:rPr lang="ru-RU" altLang="ru-RU" sz="1600" dirty="0"/>
              <a:t>для которых </a:t>
            </a:r>
            <a:r>
              <a:rPr lang="en-US" altLang="ru-RU" sz="1600" b="1" i="1" dirty="0"/>
              <a:t>b</a:t>
            </a:r>
            <a:r>
              <a:rPr lang="en-US" altLang="ru-RU" sz="1600" b="1" i="1" baseline="-25000" dirty="0"/>
              <a:t>i</a:t>
            </a:r>
            <a:r>
              <a:rPr lang="ru-RU" altLang="ru-RU" sz="1600" dirty="0"/>
              <a:t> = 1. Т.к. номера </a:t>
            </a:r>
            <a:r>
              <a:rPr lang="en-US" altLang="ru-RU" sz="1600" b="1" i="1" dirty="0" err="1"/>
              <a:t>y</a:t>
            </a:r>
            <a:r>
              <a:rPr lang="en-US" altLang="ru-RU" sz="1600" b="1" i="1" baseline="-25000" dirty="0" err="1"/>
              <a:t>i</a:t>
            </a:r>
            <a:r>
              <a:rPr lang="ru-RU" altLang="ru-RU" sz="1600" dirty="0"/>
              <a:t> выше, это число равно </a:t>
            </a:r>
            <a:r>
              <a:rPr lang="ru-RU" altLang="ru-RU" sz="1600" b="1" dirty="0"/>
              <a:t>1</a:t>
            </a:r>
            <a:r>
              <a:rPr lang="ru-RU" altLang="ru-RU" sz="1600" dirty="0"/>
              <a:t> в первых</a:t>
            </a:r>
            <a:r>
              <a:rPr lang="ru-RU" altLang="ru-RU" sz="1600" b="1" i="1" dirty="0"/>
              <a:t> </a:t>
            </a:r>
            <a:r>
              <a:rPr lang="en-US" altLang="ru-RU" sz="1600" b="1" i="1" dirty="0" err="1"/>
              <a:t>i</a:t>
            </a:r>
            <a:r>
              <a:rPr lang="ru-RU" altLang="ru-RU" sz="1600" dirty="0"/>
              <a:t> шагах, поэтому переписать эту сумму, используя только свойства битовой строки:</a:t>
            </a:r>
          </a:p>
          <a:p>
            <a:pPr>
              <a:spcBef>
                <a:spcPct val="0"/>
              </a:spcBef>
              <a:buFontTx/>
              <a:buNone/>
            </a:pPr>
            <a:endParaRPr lang="ru-RU" altLang="ru-RU" sz="1600" dirty="0"/>
          </a:p>
          <a:p>
            <a:pPr>
              <a:spcBef>
                <a:spcPct val="0"/>
              </a:spcBef>
              <a:buFontTx/>
              <a:buNone/>
            </a:pPr>
            <a:endParaRPr lang="ru-RU" altLang="ru-RU" sz="1600" dirty="0"/>
          </a:p>
          <a:p>
            <a:pPr>
              <a:spcBef>
                <a:spcPct val="0"/>
              </a:spcBef>
              <a:buFontTx/>
              <a:buNone/>
            </a:pPr>
            <a:r>
              <a:rPr lang="ru-RU" altLang="ru-RU" sz="1600" dirty="0"/>
              <a:t>где </a:t>
            </a:r>
            <a:r>
              <a:rPr lang="en-US" altLang="ru-RU" sz="1600" b="1" i="1" dirty="0"/>
              <a:t>k</a:t>
            </a:r>
            <a:r>
              <a:rPr lang="ru-RU" altLang="ru-RU" sz="1600" dirty="0"/>
              <a:t> – число единиц в битовой строке </a:t>
            </a:r>
            <a:r>
              <a:rPr lang="en-US" altLang="ru-RU" sz="1600" b="1" dirty="0"/>
              <a:t>S</a:t>
            </a:r>
            <a:r>
              <a:rPr lang="en-US" altLang="ru-RU" sz="1600" b="1" baseline="-25000" dirty="0"/>
              <a:t>n</a:t>
            </a:r>
            <a:r>
              <a:rPr lang="ru-RU" altLang="ru-RU" sz="1600" dirty="0"/>
              <a:t>, а последовательность {</a:t>
            </a:r>
            <a:r>
              <a:rPr lang="en-US" altLang="ru-RU" sz="1600" b="1" i="1" dirty="0" err="1"/>
              <a:t>n</a:t>
            </a:r>
            <a:r>
              <a:rPr lang="en-US" altLang="ru-RU" sz="1600" b="1" i="1" baseline="-25000" dirty="0" err="1"/>
              <a:t>j</a:t>
            </a:r>
            <a:r>
              <a:rPr lang="ru-RU" altLang="ru-RU" sz="1600" dirty="0"/>
              <a:t>} – это </a:t>
            </a:r>
            <a:r>
              <a:rPr lang="ru-RU" altLang="ru-RU" sz="1600" dirty="0" err="1"/>
              <a:t>подпоследовательность</a:t>
            </a:r>
            <a:r>
              <a:rPr lang="ru-RU" altLang="ru-RU" sz="1600" dirty="0"/>
              <a:t>, полученная из исходной последовательности: номера элементов </a:t>
            </a:r>
            <a:r>
              <a:rPr lang="en-US" altLang="ru-RU" sz="1600" b="1" i="1" dirty="0"/>
              <a:t>j</a:t>
            </a:r>
            <a:r>
              <a:rPr lang="ru-RU" altLang="ru-RU" sz="1600" dirty="0"/>
              <a:t> в ней равны (</a:t>
            </a:r>
            <a:r>
              <a:rPr lang="en-US" altLang="ru-RU" sz="1600" b="1" i="1" dirty="0" err="1"/>
              <a:t>i</a:t>
            </a:r>
            <a:r>
              <a:rPr lang="ru-RU" altLang="ru-RU" sz="1600" b="1" i="1" dirty="0"/>
              <a:t> </a:t>
            </a:r>
            <a:r>
              <a:rPr lang="ru-RU" altLang="ru-RU" sz="1600" dirty="0"/>
              <a:t>– 1), и </a:t>
            </a:r>
            <a:r>
              <a:rPr lang="ru-RU" altLang="ru-RU" sz="1600" dirty="0" err="1"/>
              <a:t>подпоследовательность</a:t>
            </a:r>
            <a:r>
              <a:rPr lang="ru-RU" altLang="ru-RU" sz="1600" dirty="0"/>
              <a:t> состоит только из тех величин, для которых </a:t>
            </a:r>
            <a:r>
              <a:rPr lang="en-US" altLang="ru-RU" sz="1600" b="1" i="1" dirty="0"/>
              <a:t>b</a:t>
            </a:r>
            <a:r>
              <a:rPr lang="en-US" altLang="ru-RU" sz="1600" b="1" i="1" baseline="-25000" dirty="0"/>
              <a:t>i</a:t>
            </a:r>
            <a:r>
              <a:rPr lang="ru-RU" altLang="ru-RU" sz="1600" dirty="0"/>
              <a:t> = 1. Или другими словами: </a:t>
            </a:r>
            <a:r>
              <a:rPr lang="en-US" altLang="ru-RU" sz="1600" b="1" i="1" dirty="0" err="1"/>
              <a:t>n</a:t>
            </a:r>
            <a:r>
              <a:rPr lang="en-US" altLang="ru-RU" sz="1600" b="1" i="1" baseline="-25000" dirty="0" err="1"/>
              <a:t>j</a:t>
            </a:r>
            <a:r>
              <a:rPr lang="ru-RU" altLang="ru-RU" sz="1600" dirty="0"/>
              <a:t> – битовый индекс, отсчитываемый от 0, который выбирает только единицы из исходной строки </a:t>
            </a:r>
            <a:r>
              <a:rPr lang="en-US" altLang="ru-RU" sz="1600" b="1" dirty="0"/>
              <a:t>S</a:t>
            </a:r>
            <a:r>
              <a:rPr lang="en-US" altLang="ru-RU" sz="1600" b="1" baseline="-25000" dirty="0"/>
              <a:t>n</a:t>
            </a:r>
            <a:r>
              <a:rPr lang="ru-RU" altLang="ru-RU" sz="1600" dirty="0"/>
              <a:t>. </a:t>
            </a:r>
            <a:r>
              <a:rPr lang="ru-RU" altLang="ru-RU" sz="1600" dirty="0" err="1"/>
              <a:t>Т.о</a:t>
            </a:r>
            <a:r>
              <a:rPr lang="ru-RU" altLang="ru-RU" sz="1600" dirty="0"/>
              <a:t>. вычисление индекса реализуется эффективно, т.к. в формуле непосредственно используются только свойства битовой строки и инкрементальный путь (индекс зависит только от величин, соответствующих уже пройденным на данный момент точкам, и не зависит от будущих, включая пределы </a:t>
            </a:r>
            <a:r>
              <a:rPr lang="en-US" altLang="ru-RU" sz="1600" b="1" i="1" dirty="0"/>
              <a:t>n</a:t>
            </a:r>
            <a:r>
              <a:rPr lang="en-US" altLang="ru-RU" sz="1600" dirty="0"/>
              <a:t> </a:t>
            </a:r>
            <a:r>
              <a:rPr lang="ru-RU" altLang="ru-RU" sz="1600" dirty="0"/>
              <a:t>и </a:t>
            </a:r>
            <a:r>
              <a:rPr lang="en-US" altLang="ru-RU" sz="1600" b="1" i="1" dirty="0"/>
              <a:t>k</a:t>
            </a:r>
            <a:r>
              <a:rPr lang="ru-RU" altLang="ru-RU" sz="1600" dirty="0"/>
              <a:t>). Эта формула также известна как </a:t>
            </a:r>
            <a:r>
              <a:rPr lang="ru-RU" altLang="ru-RU" sz="1600" i="1" dirty="0"/>
              <a:t>Комбинаторная система счисления</a:t>
            </a:r>
            <a:r>
              <a:rPr lang="ru-RU" altLang="ru-RU" sz="1600" dirty="0"/>
              <a:t> (КСС), основанием для составления </a:t>
            </a:r>
            <a:r>
              <a:rPr lang="en-US" altLang="ru-RU" sz="1600" b="1" dirty="0"/>
              <a:t>I</a:t>
            </a:r>
            <a:r>
              <a:rPr lang="en-US" altLang="ru-RU" sz="1600" b="1" baseline="-25000" dirty="0"/>
              <a:t>n</a:t>
            </a:r>
            <a:r>
              <a:rPr lang="ru-RU" altLang="ru-RU" sz="1600" dirty="0"/>
              <a:t> в которой являются числа </a:t>
            </a:r>
            <a:r>
              <a:rPr lang="en-US" altLang="ru-RU" sz="1600" b="1" i="1" dirty="0"/>
              <a:t>n</a:t>
            </a:r>
            <a:r>
              <a:rPr lang="ru-RU" altLang="ru-RU" sz="1600" b="1" i="1" baseline="-25000" dirty="0"/>
              <a:t>1</a:t>
            </a:r>
            <a:r>
              <a:rPr lang="ru-RU" altLang="ru-RU" sz="1600" dirty="0"/>
              <a:t>, </a:t>
            </a:r>
            <a:r>
              <a:rPr lang="en-US" altLang="ru-RU" sz="1600" b="1" i="1" dirty="0"/>
              <a:t>n</a:t>
            </a:r>
            <a:r>
              <a:rPr lang="ru-RU" altLang="ru-RU" sz="1600" b="1" i="1" baseline="-25000" dirty="0"/>
              <a:t>2</a:t>
            </a:r>
            <a:r>
              <a:rPr lang="ru-RU" altLang="ru-RU" sz="1600" dirty="0"/>
              <a:t>, …, </a:t>
            </a:r>
            <a:r>
              <a:rPr lang="en-US" altLang="ru-RU" sz="1600" b="1" i="1" dirty="0" err="1"/>
              <a:t>n</a:t>
            </a:r>
            <a:r>
              <a:rPr lang="en-US" altLang="ru-RU" sz="1600" b="1" i="1" baseline="-25000" dirty="0" err="1"/>
              <a:t>k</a:t>
            </a:r>
            <a:r>
              <a:rPr lang="ru-RU" altLang="ru-RU" sz="1600" dirty="0"/>
              <a:t>. </a:t>
            </a:r>
          </a:p>
          <a:p>
            <a:pPr>
              <a:spcBef>
                <a:spcPct val="0"/>
              </a:spcBef>
              <a:buFontTx/>
              <a:buNone/>
            </a:pPr>
            <a:r>
              <a:rPr lang="ru-RU" altLang="ru-RU" sz="1600" i="1" dirty="0"/>
              <a:t>Преобразование из КСС в двоичное (или иное) число – это комбинаторное кодирование битовой строки.</a:t>
            </a:r>
          </a:p>
        </p:txBody>
      </p:sp>
      <p:graphicFrame>
        <p:nvGraphicFramePr>
          <p:cNvPr id="34827" name="Object 5"/>
          <p:cNvGraphicFramePr>
            <a:graphicFrameLocks noChangeAspect="1"/>
          </p:cNvGraphicFramePr>
          <p:nvPr/>
        </p:nvGraphicFramePr>
        <p:xfrm>
          <a:off x="3952875" y="3179763"/>
          <a:ext cx="4286250" cy="609600"/>
        </p:xfrm>
        <a:graphic>
          <a:graphicData uri="http://schemas.openxmlformats.org/presentationml/2006/ole">
            <mc:AlternateContent xmlns:mc="http://schemas.openxmlformats.org/markup-compatibility/2006">
              <mc:Choice xmlns:v="urn:schemas-microsoft-com:vml" Requires="v">
                <p:oleObj spid="_x0000_s40004" name="Equation" r:id="rId4" imgW="2857500" imgH="406400" progId="Equation.DSMT4">
                  <p:embed/>
                </p:oleObj>
              </mc:Choice>
              <mc:Fallback>
                <p:oleObj name="Equation" r:id="rId4" imgW="2857500" imgH="406400" progId="Equation.DSMT4">
                  <p:embed/>
                  <p:pic>
                    <p:nvPicPr>
                      <p:cNvPr id="3482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3179763"/>
                        <a:ext cx="42862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Номер слайда 1">
            <a:extLst>
              <a:ext uri="{FF2B5EF4-FFF2-40B4-BE49-F238E27FC236}">
                <a16:creationId xmlns:a16="http://schemas.microsoft.com/office/drawing/2014/main" id="{AF6A0504-F5ED-9140-80E9-CC9052437413}"/>
              </a:ext>
            </a:extLst>
          </p:cNvPr>
          <p:cNvSpPr>
            <a:spLocks noGrp="1"/>
          </p:cNvSpPr>
          <p:nvPr>
            <p:ph type="sldNum" sz="quarter" idx="12"/>
          </p:nvPr>
        </p:nvSpPr>
        <p:spPr/>
        <p:txBody>
          <a:bodyPr/>
          <a:lstStyle/>
          <a:p>
            <a:pPr>
              <a:defRPr/>
            </a:pPr>
            <a:fld id="{6F4E816A-55D9-470B-B890-87BE52ECB9E1}" type="slidenum">
              <a:rPr lang="ru-RU" altLang="ru-RU" smtClean="0"/>
              <a:pPr>
                <a:defRPr/>
              </a:pPr>
              <a:t>35</a:t>
            </a:fld>
            <a:endParaRPr lang="ru-RU" altLang="ru-RU"/>
          </a:p>
        </p:txBody>
      </p:sp>
    </p:spTree>
    <p:extLst>
      <p:ext uri="{BB962C8B-B14F-4D97-AF65-F5344CB8AC3E}">
        <p14:creationId xmlns:p14="http://schemas.microsoft.com/office/powerpoint/2010/main" val="2076978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42875"/>
            <a:ext cx="8229600" cy="928688"/>
          </a:xfrm>
        </p:spPr>
        <p:txBody>
          <a:bodyPr/>
          <a:lstStyle/>
          <a:p>
            <a:pPr eaLnBrk="1" hangingPunct="1"/>
            <a:r>
              <a:rPr lang="ru-RU" altLang="ru-RU" sz="3200" dirty="0"/>
              <a:t>Комбинаторное кодирование: пример</a:t>
            </a:r>
          </a:p>
        </p:txBody>
      </p:sp>
      <p:sp>
        <p:nvSpPr>
          <p:cNvPr id="35843"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4"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5"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6"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7"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8"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5849"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mc:AlternateContent xmlns:mc="http://schemas.openxmlformats.org/markup-compatibility/2006" xmlns:a14="http://schemas.microsoft.com/office/drawing/2010/main">
        <mc:Choice Requires="a14">
          <p:sp>
            <p:nvSpPr>
              <p:cNvPr id="35850" name="Прямоугольник 63"/>
              <p:cNvSpPr>
                <a:spLocks noChangeArrowheads="1"/>
              </p:cNvSpPr>
              <p:nvPr/>
            </p:nvSpPr>
            <p:spPr bwMode="auto">
              <a:xfrm>
                <a:off x="983432" y="1123689"/>
                <a:ext cx="10477363" cy="25823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a:spcBef>
                    <a:spcPct val="0"/>
                  </a:spcBef>
                  <a:spcAft>
                    <a:spcPts val="600"/>
                  </a:spcAft>
                  <a:buNone/>
                </a:pPr>
                <a:r>
                  <a:rPr lang="ru-RU" altLang="ru-RU" sz="1800" dirty="0"/>
                  <a:t>Используем двоичный алфавит.</a:t>
                </a:r>
                <a:r>
                  <a:rPr lang="en-US" altLang="ru-RU" sz="1800" dirty="0"/>
                  <a:t> </a:t>
                </a:r>
                <a:r>
                  <a:rPr lang="ru-RU" altLang="ru-RU" sz="1800" dirty="0"/>
                  <a:t>Кодируем блоки по </a:t>
                </a:r>
                <a14:m>
                  <m:oMath xmlns:m="http://schemas.openxmlformats.org/officeDocument/2006/math">
                    <m:r>
                      <a:rPr lang="en-US" altLang="ru-RU" sz="1800" i="1" dirty="0" smtClean="0">
                        <a:latin typeface="Cambria Math" panose="02040503050406030204" pitchFamily="18" charset="0"/>
                      </a:rPr>
                      <m:t>𝑛</m:t>
                    </m:r>
                    <m:r>
                      <a:rPr lang="en-US" altLang="ru-RU" sz="1800" i="1" dirty="0">
                        <a:latin typeface="Cambria Math" panose="02040503050406030204" pitchFamily="18" charset="0"/>
                      </a:rPr>
                      <m:t>=</m:t>
                    </m:r>
                    <m:r>
                      <a:rPr lang="ru-RU" altLang="ru-RU" sz="1800" i="1" dirty="0" smtClean="0">
                        <a:latin typeface="Cambria Math" panose="02040503050406030204" pitchFamily="18" charset="0"/>
                      </a:rPr>
                      <m:t>63</m:t>
                    </m:r>
                  </m:oMath>
                </a14:m>
                <a:r>
                  <a:rPr lang="ru-RU" altLang="ru-RU" sz="1800" dirty="0"/>
                  <a:t> бита.</a:t>
                </a:r>
              </a:p>
              <a:p>
                <a:pPr eaLnBrk="1">
                  <a:spcBef>
                    <a:spcPct val="0"/>
                  </a:spcBef>
                  <a:spcAft>
                    <a:spcPts val="600"/>
                  </a:spcAft>
                  <a:buNone/>
                </a:pPr>
                <a:r>
                  <a:rPr lang="ru-RU" altLang="ru-RU" sz="1800" dirty="0"/>
                  <a:t>Пусть </a:t>
                </a:r>
                <a14:m>
                  <m:oMath xmlns:m="http://schemas.openxmlformats.org/officeDocument/2006/math">
                    <m:r>
                      <a:rPr lang="en-US" altLang="ru-RU" sz="1800" i="1">
                        <a:latin typeface="Cambria Math" panose="02040503050406030204" pitchFamily="18" charset="0"/>
                      </a:rPr>
                      <m:t>𝑘</m:t>
                    </m:r>
                  </m:oMath>
                </a14:m>
                <a:r>
                  <a:rPr lang="en-US" altLang="ru-RU" sz="1800" dirty="0"/>
                  <a:t> – </a:t>
                </a:r>
                <a:r>
                  <a:rPr lang="ru-RU" altLang="ru-RU" sz="1800" dirty="0"/>
                  <a:t>количество единиц в блоке, </a:t>
                </a:r>
                <a14:m>
                  <m:oMath xmlns:m="http://schemas.openxmlformats.org/officeDocument/2006/math">
                    <m:r>
                      <a:rPr lang="en-US" altLang="ru-RU" sz="1800" i="1" dirty="0">
                        <a:latin typeface="Cambria Math" panose="02040503050406030204" pitchFamily="18" charset="0"/>
                      </a:rPr>
                      <m:t>𝑘</m:t>
                    </m:r>
                    <m:r>
                      <a:rPr lang="ru-RU" altLang="ru-RU" sz="1800" i="1" dirty="0">
                        <a:latin typeface="Cambria Math" panose="02040503050406030204" pitchFamily="18" charset="0"/>
                      </a:rPr>
                      <m:t>∈</m:t>
                    </m:r>
                    <m:d>
                      <m:dPr>
                        <m:begChr m:val="{"/>
                        <m:endChr m:val="}"/>
                        <m:ctrlPr>
                          <a:rPr lang="ru-RU" altLang="ru-RU" sz="1800" i="1" dirty="0">
                            <a:latin typeface="Cambria Math" panose="02040503050406030204" pitchFamily="18" charset="0"/>
                          </a:rPr>
                        </m:ctrlPr>
                      </m:dPr>
                      <m:e>
                        <m:r>
                          <a:rPr lang="en-US" altLang="ru-RU" sz="1800" i="1" dirty="0">
                            <a:latin typeface="Cambria Math" panose="02040503050406030204" pitchFamily="18" charset="0"/>
                          </a:rPr>
                          <m:t>0, …, </m:t>
                        </m:r>
                        <m:r>
                          <a:rPr lang="en-US" altLang="ru-RU" sz="1800" i="1" dirty="0">
                            <a:latin typeface="Cambria Math" panose="02040503050406030204" pitchFamily="18" charset="0"/>
                          </a:rPr>
                          <m:t>𝑛</m:t>
                        </m:r>
                      </m:e>
                    </m:d>
                  </m:oMath>
                </a14:m>
                <a:r>
                  <a:rPr lang="en-US" altLang="ru-RU" sz="1800" dirty="0"/>
                  <a:t>.</a:t>
                </a:r>
                <a:r>
                  <a:rPr lang="ru-RU" altLang="ru-RU" sz="1800" dirty="0"/>
                  <a:t> </a:t>
                </a:r>
                <a:br>
                  <a:rPr lang="en-US" altLang="ru-RU" sz="1800" dirty="0"/>
                </a:br>
                <a:r>
                  <a:rPr lang="ru-RU" altLang="ru-RU" sz="1800" dirty="0"/>
                  <a:t>Оно кодируется </a:t>
                </a:r>
                <a14:m>
                  <m:oMath xmlns:m="http://schemas.openxmlformats.org/officeDocument/2006/math">
                    <m:r>
                      <a:rPr lang="en-US" altLang="ru-RU" sz="1800" i="1" dirty="0">
                        <a:latin typeface="Cambria Math" panose="02040503050406030204" pitchFamily="18" charset="0"/>
                      </a:rPr>
                      <m:t>𝐵</m:t>
                    </m:r>
                    <m:r>
                      <a:rPr lang="en-US" altLang="ru-RU" sz="1800" i="1" baseline="-25000" dirty="0" err="1">
                        <a:latin typeface="Cambria Math" panose="02040503050406030204" pitchFamily="18" charset="0"/>
                      </a:rPr>
                      <m:t>𝑛</m:t>
                    </m:r>
                    <m:r>
                      <a:rPr lang="en-US" altLang="ru-RU" sz="1800" i="1" dirty="0">
                        <a:latin typeface="Cambria Math" panose="02040503050406030204" pitchFamily="18" charset="0"/>
                      </a:rPr>
                      <m:t> = </m:t>
                    </m:r>
                    <m:d>
                      <m:dPr>
                        <m:begChr m:val="⌈"/>
                        <m:endChr m:val="⌉"/>
                        <m:ctrlPr>
                          <a:rPr lang="en-US" altLang="ru-RU" sz="1800" i="1" dirty="0">
                            <a:latin typeface="Cambria Math" panose="02040503050406030204" pitchFamily="18" charset="0"/>
                          </a:rPr>
                        </m:ctrlPr>
                      </m:dPr>
                      <m:e>
                        <m:sSub>
                          <m:sSubPr>
                            <m:ctrlPr>
                              <a:rPr lang="ru-RU" altLang="ru-RU" sz="1800" i="1" dirty="0">
                                <a:latin typeface="Cambria Math" panose="02040503050406030204" pitchFamily="18" charset="0"/>
                              </a:rPr>
                            </m:ctrlPr>
                          </m:sSubPr>
                          <m:e>
                            <m:r>
                              <m:rPr>
                                <m:sty m:val="p"/>
                              </m:rPr>
                              <a:rPr lang="en-US" altLang="ru-RU" sz="1800" dirty="0">
                                <a:latin typeface="Cambria Math" panose="02040503050406030204" pitchFamily="18" charset="0"/>
                              </a:rPr>
                              <m:t>log</m:t>
                            </m:r>
                          </m:e>
                          <m:sub>
                            <m:r>
                              <a:rPr lang="ru-RU" altLang="ru-RU" sz="1800" i="1" dirty="0">
                                <a:latin typeface="Cambria Math" panose="02040503050406030204" pitchFamily="18" charset="0"/>
                              </a:rPr>
                              <m:t>2</m:t>
                            </m:r>
                          </m:sub>
                        </m:sSub>
                        <m:r>
                          <a:rPr lang="ru-RU" altLang="ru-RU" sz="1800" i="1" dirty="0">
                            <a:latin typeface="Cambria Math" panose="02040503050406030204" pitchFamily="18" charset="0"/>
                          </a:rPr>
                          <m:t> </m:t>
                        </m:r>
                        <m:d>
                          <m:dPr>
                            <m:ctrlPr>
                              <a:rPr lang="en-US" altLang="ru-RU" sz="1800" b="0" i="1" dirty="0" smtClean="0">
                                <a:latin typeface="Cambria Math" panose="02040503050406030204" pitchFamily="18" charset="0"/>
                              </a:rPr>
                            </m:ctrlPr>
                          </m:dPr>
                          <m:e>
                            <m:r>
                              <a:rPr lang="en-US" altLang="ru-RU" sz="1800" i="1" dirty="0">
                                <a:latin typeface="Cambria Math" panose="02040503050406030204" pitchFamily="18" charset="0"/>
                              </a:rPr>
                              <m:t>𝑛</m:t>
                            </m:r>
                            <m:r>
                              <a:rPr lang="en-US" altLang="ru-RU" sz="1800" b="0" i="1" dirty="0" smtClean="0">
                                <a:latin typeface="Cambria Math" panose="02040503050406030204" pitchFamily="18" charset="0"/>
                              </a:rPr>
                              <m:t>+1</m:t>
                            </m:r>
                          </m:e>
                        </m:d>
                      </m:e>
                    </m:d>
                    <m:r>
                      <a:rPr lang="en-US" altLang="ru-RU" sz="1800" i="1" dirty="0">
                        <a:latin typeface="Cambria Math" panose="02040503050406030204" pitchFamily="18" charset="0"/>
                      </a:rPr>
                      <m:t> = 6 </m:t>
                    </m:r>
                    <m:r>
                      <a:rPr lang="ru-RU" altLang="ru-RU" sz="1800" i="1" dirty="0">
                        <a:latin typeface="Cambria Math" panose="02040503050406030204" pitchFamily="18" charset="0"/>
                      </a:rPr>
                      <m:t>битами</m:t>
                    </m:r>
                  </m:oMath>
                </a14:m>
                <a:endParaRPr lang="ru-RU" altLang="ru-RU" sz="1800" dirty="0"/>
              </a:p>
              <a:p>
                <a:pPr eaLnBrk="1">
                  <a:spcBef>
                    <a:spcPct val="0"/>
                  </a:spcBef>
                  <a:spcAft>
                    <a:spcPts val="600"/>
                  </a:spcAft>
                  <a:buNone/>
                </a:pPr>
                <a:r>
                  <a:rPr lang="ru-RU" altLang="ru-RU" sz="1800" dirty="0"/>
                  <a:t>Количество различных вариантов блока, содержащего </a:t>
                </a:r>
                <a14:m>
                  <m:oMath xmlns:m="http://schemas.openxmlformats.org/officeDocument/2006/math">
                    <m:r>
                      <a:rPr lang="en-US" altLang="ru-RU" sz="1800" i="1">
                        <a:latin typeface="Cambria Math" panose="02040503050406030204" pitchFamily="18" charset="0"/>
                      </a:rPr>
                      <m:t>𝑘</m:t>
                    </m:r>
                  </m:oMath>
                </a14:m>
                <a:r>
                  <a:rPr lang="ru-RU" altLang="ru-RU" sz="1800" dirty="0"/>
                  <a:t> единиц</a:t>
                </a:r>
                <a:r>
                  <a:rPr lang="en-US" altLang="ru-RU" sz="1800" dirty="0"/>
                  <a:t> </a:t>
                </a:r>
                <a:r>
                  <a:rPr lang="ru-RU" altLang="ru-RU" sz="1800" dirty="0"/>
                  <a:t>и </a:t>
                </a:r>
                <a14:m>
                  <m:oMath xmlns:m="http://schemas.openxmlformats.org/officeDocument/2006/math">
                    <m:r>
                      <a:rPr lang="en-US" altLang="ru-RU" sz="1800" i="1">
                        <a:latin typeface="Cambria Math" panose="02040503050406030204" pitchFamily="18" charset="0"/>
                      </a:rPr>
                      <m:t>𝑛</m:t>
                    </m:r>
                    <m:r>
                      <a:rPr lang="en-US" altLang="ru-RU" sz="1800" i="1">
                        <a:latin typeface="Cambria Math" panose="02040503050406030204" pitchFamily="18" charset="0"/>
                      </a:rPr>
                      <m:t>−</m:t>
                    </m:r>
                    <m:r>
                      <a:rPr lang="en-US" altLang="ru-RU" sz="1800" i="1">
                        <a:latin typeface="Cambria Math" panose="02040503050406030204" pitchFamily="18" charset="0"/>
                      </a:rPr>
                      <m:t>𝑘</m:t>
                    </m:r>
                  </m:oMath>
                </a14:m>
                <a:r>
                  <a:rPr lang="en-US" altLang="ru-RU" sz="1800" dirty="0"/>
                  <a:t> </a:t>
                </a:r>
                <a:r>
                  <a:rPr lang="ru-RU" altLang="ru-RU" sz="1800" dirty="0"/>
                  <a:t>нулей:</a:t>
                </a:r>
                <a:r>
                  <a:rPr lang="en-US" altLang="ru-RU" sz="1800" dirty="0"/>
                  <a:t> </a:t>
                </a:r>
                <a:br>
                  <a:rPr lang="ru-RU" altLang="ru-RU" sz="1800" dirty="0"/>
                </a:br>
                <a14:m>
                  <m:oMathPara xmlns:m="http://schemas.openxmlformats.org/officeDocument/2006/math">
                    <m:oMathParaPr>
                      <m:jc m:val="centerGroup"/>
                    </m:oMathParaPr>
                    <m:oMath xmlns:m="http://schemas.openxmlformats.org/officeDocument/2006/math">
                      <m:r>
                        <a:rPr lang="en-US" altLang="ru-RU" sz="1800" i="1" dirty="0">
                          <a:latin typeface="Cambria Math" panose="02040503050406030204" pitchFamily="18" charset="0"/>
                        </a:rPr>
                        <m:t>𝐾</m:t>
                      </m:r>
                      <m:r>
                        <a:rPr lang="en-US" altLang="ru-RU" sz="1800" i="1" dirty="0">
                          <a:latin typeface="Cambria Math" panose="02040503050406030204" pitchFamily="18" charset="0"/>
                        </a:rPr>
                        <m:t> =</m:t>
                      </m:r>
                      <m:sSubSup>
                        <m:sSubSupPr>
                          <m:ctrlPr>
                            <a:rPr lang="en-US" altLang="ru-RU" sz="1800" i="1" dirty="0">
                              <a:latin typeface="Cambria Math" panose="02040503050406030204" pitchFamily="18" charset="0"/>
                            </a:rPr>
                          </m:ctrlPr>
                        </m:sSubSupPr>
                        <m:e>
                          <m:r>
                            <a:rPr lang="en-US" altLang="ru-RU" sz="1800" i="1" dirty="0">
                              <a:latin typeface="Cambria Math" panose="02040503050406030204" pitchFamily="18" charset="0"/>
                            </a:rPr>
                            <m:t>𝐶</m:t>
                          </m:r>
                        </m:e>
                        <m:sub>
                          <m:r>
                            <a:rPr lang="en-US" altLang="ru-RU" sz="1800" i="1" dirty="0">
                              <a:latin typeface="Cambria Math" panose="02040503050406030204" pitchFamily="18" charset="0"/>
                            </a:rPr>
                            <m:t>𝑛</m:t>
                          </m:r>
                        </m:sub>
                        <m:sup>
                          <m:r>
                            <a:rPr lang="en-US" altLang="ru-RU" sz="1800" i="1" dirty="0">
                              <a:latin typeface="Cambria Math" panose="02040503050406030204" pitchFamily="18" charset="0"/>
                            </a:rPr>
                            <m:t>𝑘</m:t>
                          </m:r>
                        </m:sup>
                      </m:sSubSup>
                      <m:r>
                        <a:rPr lang="en-US" altLang="ru-RU" sz="1800" i="1" dirty="0">
                          <a:latin typeface="Cambria Math" panose="02040503050406030204" pitchFamily="18" charset="0"/>
                        </a:rPr>
                        <m:t>=</m:t>
                      </m:r>
                      <m:f>
                        <m:fPr>
                          <m:ctrlPr>
                            <a:rPr lang="en-US" altLang="ru-RU" sz="1800" i="1" dirty="0">
                              <a:latin typeface="Cambria Math" panose="02040503050406030204" pitchFamily="18" charset="0"/>
                            </a:rPr>
                          </m:ctrlPr>
                        </m:fPr>
                        <m:num>
                          <m:r>
                            <a:rPr lang="en-US" altLang="ru-RU" sz="1800" i="1" dirty="0">
                              <a:latin typeface="Cambria Math" panose="02040503050406030204" pitchFamily="18" charset="0"/>
                            </a:rPr>
                            <m:t>𝑛</m:t>
                          </m:r>
                          <m:r>
                            <a:rPr lang="en-US" altLang="ru-RU" sz="1800" i="1" dirty="0">
                              <a:latin typeface="Cambria Math" panose="02040503050406030204" pitchFamily="18" charset="0"/>
                            </a:rPr>
                            <m:t>!</m:t>
                          </m:r>
                        </m:num>
                        <m:den>
                          <m:r>
                            <a:rPr lang="en-US" altLang="ru-RU" sz="1800" i="1" dirty="0">
                              <a:latin typeface="Cambria Math" panose="02040503050406030204" pitchFamily="18" charset="0"/>
                            </a:rPr>
                            <m:t>𝑘</m:t>
                          </m:r>
                          <m:r>
                            <a:rPr lang="en-US" altLang="ru-RU" sz="1800" i="1" dirty="0">
                              <a:latin typeface="Cambria Math" panose="02040503050406030204" pitchFamily="18" charset="0"/>
                            </a:rPr>
                            <m:t>!</m:t>
                          </m:r>
                          <m:d>
                            <m:dPr>
                              <m:ctrlPr>
                                <a:rPr lang="en-US" altLang="ru-RU" sz="1800" i="1" dirty="0">
                                  <a:latin typeface="Cambria Math" panose="02040503050406030204" pitchFamily="18" charset="0"/>
                                </a:rPr>
                              </m:ctrlPr>
                            </m:dPr>
                            <m:e>
                              <m:r>
                                <a:rPr lang="en-US" altLang="ru-RU" sz="1800" i="1" dirty="0">
                                  <a:latin typeface="Cambria Math" panose="02040503050406030204" pitchFamily="18" charset="0"/>
                                </a:rPr>
                                <m:t>𝑛</m:t>
                              </m:r>
                              <m:r>
                                <a:rPr lang="en-US" altLang="ru-RU" sz="1800" i="1" dirty="0">
                                  <a:latin typeface="Cambria Math" panose="02040503050406030204" pitchFamily="18" charset="0"/>
                                </a:rPr>
                                <m:t> –</m:t>
                              </m:r>
                              <m:r>
                                <a:rPr lang="en-US" altLang="ru-RU" sz="1800" i="1" dirty="0">
                                  <a:latin typeface="Cambria Math" panose="02040503050406030204" pitchFamily="18" charset="0"/>
                                </a:rPr>
                                <m:t>𝑘</m:t>
                              </m:r>
                            </m:e>
                          </m:d>
                          <m:r>
                            <a:rPr lang="en-US" altLang="ru-RU" sz="1800" i="1" dirty="0">
                              <a:latin typeface="Cambria Math" panose="02040503050406030204" pitchFamily="18" charset="0"/>
                            </a:rPr>
                            <m:t>!</m:t>
                          </m:r>
                        </m:den>
                      </m:f>
                      <m:r>
                        <a:rPr lang="en-US" altLang="ru-RU" sz="1800" i="1" dirty="0">
                          <a:latin typeface="Cambria Math" panose="02040503050406030204" pitchFamily="18" charset="0"/>
                        </a:rPr>
                        <m:t>.</m:t>
                      </m:r>
                    </m:oMath>
                  </m:oMathPara>
                </a14:m>
                <a:br>
                  <a:rPr lang="en-US" altLang="ru-RU" sz="1800" dirty="0"/>
                </a:br>
                <a:r>
                  <a:rPr lang="ru-RU" altLang="ru-RU" sz="1800" dirty="0"/>
                  <a:t>Длина кода для случая </a:t>
                </a:r>
                <a14:m>
                  <m:oMath xmlns:m="http://schemas.openxmlformats.org/officeDocument/2006/math">
                    <m:r>
                      <a:rPr lang="en-US" altLang="ru-RU" sz="1800" i="1">
                        <a:latin typeface="Cambria Math" panose="02040503050406030204" pitchFamily="18" charset="0"/>
                      </a:rPr>
                      <m:t>𝑘</m:t>
                    </m:r>
                  </m:oMath>
                </a14:m>
                <a:r>
                  <a:rPr lang="en-US" altLang="ru-RU" sz="1800" dirty="0"/>
                  <a:t> </a:t>
                </a:r>
                <a:r>
                  <a:rPr lang="ru-RU" altLang="ru-RU" sz="1800" dirty="0"/>
                  <a:t>единиц</a:t>
                </a:r>
                <a:r>
                  <a:rPr lang="en-US" altLang="ru-RU" sz="1800" dirty="0"/>
                  <a:t>:</a:t>
                </a:r>
                <a:r>
                  <a:rPr lang="ru-RU" altLang="ru-RU" sz="1800" dirty="0"/>
                  <a:t> </a:t>
                </a:r>
                <a14:m>
                  <m:oMath xmlns:m="http://schemas.openxmlformats.org/officeDocument/2006/math">
                    <m:sSub>
                      <m:sSubPr>
                        <m:ctrlPr>
                          <a:rPr lang="en-US" altLang="ru-RU" sz="1800" i="1" dirty="0">
                            <a:latin typeface="Cambria Math" panose="02040503050406030204" pitchFamily="18" charset="0"/>
                          </a:rPr>
                        </m:ctrlPr>
                      </m:sSubPr>
                      <m:e>
                        <m:r>
                          <a:rPr lang="en-US" altLang="ru-RU" sz="1800" i="1" dirty="0">
                            <a:latin typeface="Cambria Math" panose="02040503050406030204" pitchFamily="18" charset="0"/>
                          </a:rPr>
                          <m:t>𝐵</m:t>
                        </m:r>
                      </m:e>
                      <m:sub>
                        <m:r>
                          <a:rPr lang="en-US" altLang="ru-RU" sz="1800" i="1" dirty="0">
                            <a:latin typeface="Cambria Math" panose="02040503050406030204" pitchFamily="18" charset="0"/>
                          </a:rPr>
                          <m:t>𝑘</m:t>
                        </m:r>
                      </m:sub>
                    </m:sSub>
                    <m:r>
                      <a:rPr lang="en-US" altLang="ru-RU" sz="1800" i="1" dirty="0">
                        <a:latin typeface="Cambria Math" panose="02040503050406030204" pitchFamily="18" charset="0"/>
                      </a:rPr>
                      <m:t> = </m:t>
                    </m:r>
                    <m:d>
                      <m:dPr>
                        <m:begChr m:val="⌈"/>
                        <m:endChr m:val="⌉"/>
                        <m:ctrlPr>
                          <a:rPr lang="en-US" altLang="ru-RU" sz="1800" i="1" dirty="0">
                            <a:latin typeface="Cambria Math" panose="02040503050406030204" pitchFamily="18" charset="0"/>
                          </a:rPr>
                        </m:ctrlPr>
                      </m:dPr>
                      <m:e>
                        <m:func>
                          <m:funcPr>
                            <m:ctrlPr>
                              <a:rPr lang="en-US" altLang="ru-RU" sz="1800" i="1" dirty="0">
                                <a:latin typeface="Cambria Math" panose="02040503050406030204" pitchFamily="18" charset="0"/>
                              </a:rPr>
                            </m:ctrlPr>
                          </m:funcPr>
                          <m:fName>
                            <m:sSub>
                              <m:sSubPr>
                                <m:ctrlPr>
                                  <a:rPr lang="en-US" altLang="ru-RU" sz="1800" i="1" dirty="0">
                                    <a:latin typeface="Cambria Math" panose="02040503050406030204" pitchFamily="18" charset="0"/>
                                  </a:rPr>
                                </m:ctrlPr>
                              </m:sSubPr>
                              <m:e>
                                <m:r>
                                  <m:rPr>
                                    <m:sty m:val="p"/>
                                  </m:rPr>
                                  <a:rPr lang="en-US" altLang="ru-RU" sz="1800" dirty="0">
                                    <a:latin typeface="Cambria Math" panose="02040503050406030204" pitchFamily="18" charset="0"/>
                                  </a:rPr>
                                  <m:t>log</m:t>
                                </m:r>
                              </m:e>
                              <m:sub>
                                <m:r>
                                  <a:rPr lang="en-US" altLang="ru-RU" sz="1800" i="1" dirty="0">
                                    <a:latin typeface="Cambria Math" panose="02040503050406030204" pitchFamily="18" charset="0"/>
                                  </a:rPr>
                                  <m:t>2</m:t>
                                </m:r>
                              </m:sub>
                            </m:sSub>
                          </m:fName>
                          <m:e>
                            <m:r>
                              <a:rPr lang="en-US" altLang="ru-RU" sz="1800" i="1" dirty="0">
                                <a:latin typeface="Cambria Math" panose="02040503050406030204" pitchFamily="18" charset="0"/>
                              </a:rPr>
                              <m:t>𝐾</m:t>
                            </m:r>
                          </m:e>
                        </m:func>
                      </m:e>
                    </m:d>
                  </m:oMath>
                </a14:m>
                <a:r>
                  <a:rPr lang="en-US" altLang="ru-RU" sz="1800" dirty="0"/>
                  <a:t>.</a:t>
                </a:r>
                <a:br>
                  <a:rPr lang="en-US" altLang="ru-RU" sz="1800" dirty="0"/>
                </a:br>
                <a:r>
                  <a:rPr lang="ru-RU" altLang="ru-RU" sz="1800" dirty="0"/>
                  <a:t>Доля использованных кодов</a:t>
                </a:r>
                <a:r>
                  <a:rPr lang="en-US" altLang="ru-RU" sz="1800" dirty="0"/>
                  <a:t>:</a:t>
                </a:r>
                <a:r>
                  <a:rPr lang="ru-RU" altLang="ru-RU" sz="1800" dirty="0"/>
                  <a:t> </a:t>
                </a:r>
                <a14:m>
                  <m:oMath xmlns:m="http://schemas.openxmlformats.org/officeDocument/2006/math">
                    <m:r>
                      <a:rPr lang="en-US" altLang="ru-RU" sz="1800" i="1" dirty="0">
                        <a:latin typeface="Cambria Math" panose="02040503050406030204" pitchFamily="18" charset="0"/>
                      </a:rPr>
                      <m:t>𝐾</m:t>
                    </m:r>
                    <m:r>
                      <a:rPr lang="en-US" altLang="ru-RU" sz="1800" i="1" dirty="0">
                        <a:latin typeface="Cambria Math" panose="02040503050406030204" pitchFamily="18" charset="0"/>
                      </a:rPr>
                      <m:t>/</m:t>
                    </m:r>
                    <m:sSup>
                      <m:sSupPr>
                        <m:ctrlPr>
                          <a:rPr lang="en-US" altLang="ru-RU" sz="1800" i="1" dirty="0">
                            <a:latin typeface="Cambria Math" panose="02040503050406030204" pitchFamily="18" charset="0"/>
                          </a:rPr>
                        </m:ctrlPr>
                      </m:sSupPr>
                      <m:e>
                        <m:r>
                          <a:rPr lang="en-US" altLang="ru-RU" sz="1800" dirty="0">
                            <a:latin typeface="Cambria Math" panose="02040503050406030204" pitchFamily="18" charset="0"/>
                          </a:rPr>
                          <m:t>2</m:t>
                        </m:r>
                      </m:e>
                      <m:sup>
                        <m:sSub>
                          <m:sSubPr>
                            <m:ctrlPr>
                              <a:rPr lang="en-US" altLang="ru-RU" sz="1800" i="1" dirty="0">
                                <a:latin typeface="Cambria Math" panose="02040503050406030204" pitchFamily="18" charset="0"/>
                              </a:rPr>
                            </m:ctrlPr>
                          </m:sSubPr>
                          <m:e>
                            <m:r>
                              <a:rPr lang="en-US" altLang="ru-RU" sz="1800" i="1" dirty="0">
                                <a:latin typeface="Cambria Math" panose="02040503050406030204" pitchFamily="18" charset="0"/>
                              </a:rPr>
                              <m:t>𝐵</m:t>
                            </m:r>
                          </m:e>
                          <m:sub>
                            <m:r>
                              <a:rPr lang="en-US" altLang="ru-RU" sz="1800" i="1" dirty="0">
                                <a:latin typeface="Cambria Math" panose="02040503050406030204" pitchFamily="18" charset="0"/>
                              </a:rPr>
                              <m:t>𝑘</m:t>
                            </m:r>
                          </m:sub>
                        </m:sSub>
                      </m:sup>
                    </m:sSup>
                  </m:oMath>
                </a14:m>
                <a:r>
                  <a:rPr lang="en-US" altLang="ru-RU" sz="1800" dirty="0"/>
                  <a:t> . </a:t>
                </a:r>
                <a:r>
                  <a:rPr lang="ru-RU" altLang="ru-RU" sz="1800" dirty="0"/>
                  <a:t>		Коэффициент сжатия</a:t>
                </a:r>
                <a:r>
                  <a:rPr lang="en-US" altLang="ru-RU" sz="1800" dirty="0"/>
                  <a:t>:</a:t>
                </a:r>
                <a:r>
                  <a:rPr lang="ru-RU" altLang="ru-RU" sz="1800" dirty="0"/>
                  <a:t> </a:t>
                </a:r>
                <a14:m>
                  <m:oMath xmlns:m="http://schemas.openxmlformats.org/officeDocument/2006/math">
                    <m:r>
                      <a:rPr lang="en-US" altLang="ru-RU" sz="1800" i="1" dirty="0">
                        <a:latin typeface="Cambria Math" panose="02040503050406030204" pitchFamily="18" charset="0"/>
                      </a:rPr>
                      <m:t>𝑅</m:t>
                    </m:r>
                    <m:r>
                      <a:rPr lang="en-US" altLang="ru-RU" sz="1800" i="1" dirty="0">
                        <a:latin typeface="Cambria Math" panose="02040503050406030204" pitchFamily="18" charset="0"/>
                      </a:rPr>
                      <m:t>=</m:t>
                    </m:r>
                    <m:f>
                      <m:fPr>
                        <m:ctrlPr>
                          <a:rPr lang="en-US" altLang="ru-RU" sz="1800" i="1" dirty="0">
                            <a:latin typeface="Cambria Math" panose="02040503050406030204" pitchFamily="18" charset="0"/>
                          </a:rPr>
                        </m:ctrlPr>
                      </m:fPr>
                      <m:num>
                        <m:sSub>
                          <m:sSubPr>
                            <m:ctrlPr>
                              <a:rPr lang="en-US" altLang="ru-RU" sz="1800" i="1" dirty="0">
                                <a:latin typeface="Cambria Math" panose="02040503050406030204" pitchFamily="18" charset="0"/>
                              </a:rPr>
                            </m:ctrlPr>
                          </m:sSubPr>
                          <m:e>
                            <m:r>
                              <a:rPr lang="en-US" altLang="ru-RU" sz="1800" i="1" dirty="0" err="1">
                                <a:latin typeface="Cambria Math" panose="02040503050406030204" pitchFamily="18" charset="0"/>
                              </a:rPr>
                              <m:t>𝐵</m:t>
                            </m:r>
                          </m:e>
                          <m:sub>
                            <m:r>
                              <a:rPr lang="en-US" altLang="ru-RU" sz="1800" i="1" dirty="0">
                                <a:latin typeface="Cambria Math" panose="02040503050406030204" pitchFamily="18" charset="0"/>
                              </a:rPr>
                              <m:t>𝑛</m:t>
                            </m:r>
                          </m:sub>
                        </m:sSub>
                        <m:r>
                          <a:rPr lang="en-US" altLang="ru-RU" sz="1800" i="1" dirty="0">
                            <a:latin typeface="Cambria Math" panose="02040503050406030204" pitchFamily="18" charset="0"/>
                          </a:rPr>
                          <m:t>+ </m:t>
                        </m:r>
                        <m:sSub>
                          <m:sSubPr>
                            <m:ctrlPr>
                              <a:rPr lang="en-US" altLang="ru-RU" sz="1800" i="1" dirty="0">
                                <a:latin typeface="Cambria Math" panose="02040503050406030204" pitchFamily="18" charset="0"/>
                              </a:rPr>
                            </m:ctrlPr>
                          </m:sSubPr>
                          <m:e>
                            <m:r>
                              <a:rPr lang="en-US" altLang="ru-RU" sz="1800" i="1" dirty="0" err="1">
                                <a:latin typeface="Cambria Math" panose="02040503050406030204" pitchFamily="18" charset="0"/>
                              </a:rPr>
                              <m:t>𝐵</m:t>
                            </m:r>
                          </m:e>
                          <m:sub>
                            <m:r>
                              <a:rPr lang="en-US" altLang="ru-RU" sz="1800" i="1" dirty="0">
                                <a:latin typeface="Cambria Math" panose="02040503050406030204" pitchFamily="18" charset="0"/>
                              </a:rPr>
                              <m:t>𝑘</m:t>
                            </m:r>
                          </m:sub>
                        </m:sSub>
                      </m:num>
                      <m:den>
                        <m:r>
                          <a:rPr lang="en-US" altLang="ru-RU" sz="1800" i="1" dirty="0">
                            <a:latin typeface="Cambria Math" panose="02040503050406030204" pitchFamily="18" charset="0"/>
                          </a:rPr>
                          <m:t>𝑛</m:t>
                        </m:r>
                      </m:den>
                    </m:f>
                  </m:oMath>
                </a14:m>
                <a:r>
                  <a:rPr lang="en-US" altLang="ru-RU" sz="1800" dirty="0"/>
                  <a:t>.</a:t>
                </a:r>
                <a:endParaRPr lang="ru-RU" altLang="ru-RU" sz="1800" dirty="0"/>
              </a:p>
            </p:txBody>
          </p:sp>
        </mc:Choice>
        <mc:Fallback xmlns="">
          <p:sp>
            <p:nvSpPr>
              <p:cNvPr id="35850" name="Прямоугольник 63"/>
              <p:cNvSpPr>
                <a:spLocks noRot="1" noChangeAspect="1" noMove="1" noResize="1" noEditPoints="1" noAdjustHandles="1" noChangeArrowheads="1" noChangeShapeType="1" noTextEdit="1"/>
              </p:cNvSpPr>
              <p:nvPr/>
            </p:nvSpPr>
            <p:spPr bwMode="auto">
              <a:xfrm>
                <a:off x="983432" y="1123689"/>
                <a:ext cx="10477363" cy="2582310"/>
              </a:xfrm>
              <a:prstGeom prst="rect">
                <a:avLst/>
              </a:prstGeom>
              <a:blipFill>
                <a:blip r:embed="rId3"/>
                <a:stretch>
                  <a:fillRect l="-484" t="-980" b="-4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graphicFrame>
        <p:nvGraphicFramePr>
          <p:cNvPr id="14" name="Диаграмма 13"/>
          <p:cNvGraphicFramePr/>
          <p:nvPr>
            <p:extLst>
              <p:ext uri="{D42A27DB-BD31-4B8C-83A1-F6EECF244321}">
                <p14:modId xmlns:p14="http://schemas.microsoft.com/office/powerpoint/2010/main" val="1514002847"/>
              </p:ext>
            </p:extLst>
          </p:nvPr>
        </p:nvGraphicFramePr>
        <p:xfrm>
          <a:off x="1166984" y="3900988"/>
          <a:ext cx="3456384" cy="2448272"/>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61543A8-6F7E-E14A-BC2E-CC194BE2C06E}"/>
              </a:ext>
            </a:extLst>
          </p:cNvPr>
          <p:cNvSpPr txBox="1"/>
          <p:nvPr/>
        </p:nvSpPr>
        <p:spPr>
          <a:xfrm>
            <a:off x="12344400" y="2984500"/>
            <a:ext cx="184731" cy="369332"/>
          </a:xfrm>
          <a:prstGeom prst="rect">
            <a:avLst/>
          </a:prstGeom>
          <a:noFill/>
        </p:spPr>
        <p:txBody>
          <a:bodyPr wrap="none" rtlCol="0">
            <a:spAutoFit/>
          </a:bodyPr>
          <a:lstStyle/>
          <a:p>
            <a:endParaRPr lang="ru-RU" dirty="0"/>
          </a:p>
        </p:txBody>
      </p:sp>
      <p:graphicFrame>
        <p:nvGraphicFramePr>
          <p:cNvPr id="15" name="Chart 1">
            <a:extLst>
              <a:ext uri="{FF2B5EF4-FFF2-40B4-BE49-F238E27FC236}">
                <a16:creationId xmlns:a16="http://schemas.microsoft.com/office/drawing/2014/main" id="{17379694-D06D-7D4C-9BF2-A6DB5478D57E}"/>
              </a:ext>
            </a:extLst>
          </p:cNvPr>
          <p:cNvGraphicFramePr>
            <a:graphicFrameLocks/>
          </p:cNvGraphicFramePr>
          <p:nvPr>
            <p:extLst>
              <p:ext uri="{D42A27DB-BD31-4B8C-83A1-F6EECF244321}">
                <p14:modId xmlns:p14="http://schemas.microsoft.com/office/powerpoint/2010/main" val="1078165530"/>
              </p:ext>
            </p:extLst>
          </p:nvPr>
        </p:nvGraphicFramePr>
        <p:xfrm>
          <a:off x="5883873" y="3677999"/>
          <a:ext cx="5141143" cy="3180001"/>
        </p:xfrm>
        <a:graphic>
          <a:graphicData uri="http://schemas.openxmlformats.org/drawingml/2006/chart">
            <c:chart xmlns:c="http://schemas.openxmlformats.org/drawingml/2006/chart" xmlns:r="http://schemas.openxmlformats.org/officeDocument/2006/relationships" r:id="rId5"/>
          </a:graphicData>
        </a:graphic>
      </p:graphicFrame>
      <p:sp>
        <p:nvSpPr>
          <p:cNvPr id="2" name="Номер слайда 1">
            <a:extLst>
              <a:ext uri="{FF2B5EF4-FFF2-40B4-BE49-F238E27FC236}">
                <a16:creationId xmlns:a16="http://schemas.microsoft.com/office/drawing/2014/main" id="{AE41FA7F-54A7-D842-A1FF-934310B7ADC0}"/>
              </a:ext>
            </a:extLst>
          </p:cNvPr>
          <p:cNvSpPr>
            <a:spLocks noGrp="1"/>
          </p:cNvSpPr>
          <p:nvPr>
            <p:ph type="sldNum" sz="quarter" idx="12"/>
          </p:nvPr>
        </p:nvSpPr>
        <p:spPr/>
        <p:txBody>
          <a:bodyPr/>
          <a:lstStyle/>
          <a:p>
            <a:pPr>
              <a:defRPr/>
            </a:pPr>
            <a:fld id="{6F4E816A-55D9-470B-B890-87BE52ECB9E1}" type="slidenum">
              <a:rPr lang="ru-RU" altLang="ru-RU" smtClean="0"/>
              <a:pPr>
                <a:defRPr/>
              </a:pPr>
              <a:t>36</a:t>
            </a:fld>
            <a:endParaRPr lang="ru-RU" altLang="ru-RU"/>
          </a:p>
        </p:txBody>
      </p:sp>
    </p:spTree>
    <p:extLst>
      <p:ext uri="{BB962C8B-B14F-4D97-AF65-F5344CB8AC3E}">
        <p14:creationId xmlns:p14="http://schemas.microsoft.com/office/powerpoint/2010/main" val="210305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06BC3-4342-8A42-B449-6463CE962FB9}"/>
              </a:ext>
            </a:extLst>
          </p:cNvPr>
          <p:cNvSpPr>
            <a:spLocks noGrp="1"/>
          </p:cNvSpPr>
          <p:nvPr>
            <p:ph type="title"/>
          </p:nvPr>
        </p:nvSpPr>
        <p:spPr/>
        <p:txBody>
          <a:bodyPr/>
          <a:lstStyle/>
          <a:p>
            <a:r>
              <a:rPr lang="ru-RU" altLang="ru-RU" sz="3600">
                <a:solidFill>
                  <a:srgbClr val="000000"/>
                </a:solidFill>
              </a:rPr>
              <a:t>Подсчёт средней величины сжатия</a:t>
            </a:r>
            <a:endParaRPr lang="ru-RU" sz="4800"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330685-BC97-B54C-BCAB-0B860046F9F8}"/>
                  </a:ext>
                </a:extLst>
              </p:cNvPr>
              <p:cNvSpPr>
                <a:spLocks noGrp="1"/>
              </p:cNvSpPr>
              <p:nvPr>
                <p:ph idx="1"/>
              </p:nvPr>
            </p:nvSpPr>
            <p:spPr>
              <a:xfrm>
                <a:off x="476472" y="1417636"/>
                <a:ext cx="5760640" cy="4594521"/>
              </a:xfrm>
            </p:spPr>
            <p:txBody>
              <a:bodyPr/>
              <a:lstStyle/>
              <a:p>
                <a:pPr marL="0" indent="0">
                  <a:buNone/>
                </a:pPr>
                <a:r>
                  <a:rPr lang="ru-RU" sz="2400" dirty="0"/>
                  <a:t>Пусть вероятность единицы равна </a:t>
                </a:r>
                <a:r>
                  <a:rPr lang="en-US" sz="2400" i="1" dirty="0">
                    <a:latin typeface="Cambria" panose="02040503050406030204" pitchFamily="18" charset="0"/>
                  </a:rPr>
                  <a:t>p</a:t>
                </a:r>
              </a:p>
              <a:p>
                <a:pPr marL="0" indent="0">
                  <a:buNone/>
                </a:pPr>
                <a:r>
                  <a:rPr lang="ru-RU" sz="2400" dirty="0"/>
                  <a:t>В случае источника без памяти распределение вероятности для </a:t>
                </a:r>
                <a:br>
                  <a:rPr lang="en-US" sz="2400" dirty="0"/>
                </a:br>
                <a:r>
                  <a:rPr lang="ru-RU" sz="2400" dirty="0"/>
                  <a:t>числа единиц в блоке биномиальное:</a:t>
                </a:r>
                <a:br>
                  <a:rPr lang="en-US" sz="2400" dirty="0"/>
                </a:b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𝐶</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𝑘</m:t>
                          </m:r>
                        </m:sup>
                      </m:sSub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m:oMathPara>
                </a14:m>
                <a:endParaRPr lang="ru-RU" sz="2400" dirty="0"/>
              </a:p>
              <a:p>
                <a:pPr marL="0" indent="0">
                  <a:buNone/>
                </a:pPr>
                <a:r>
                  <a:rPr lang="ru-RU" sz="2400" dirty="0"/>
                  <a:t>Среднее сжатие</a:t>
                </a:r>
                <a:r>
                  <a:rPr lang="en-US" sz="2400" dirty="0"/>
                  <a:t> </a:t>
                </a:r>
                <a:r>
                  <a:rPr lang="ru-RU" sz="2400" dirty="0"/>
                  <a:t>при распределении </a:t>
                </a:r>
                <a:r>
                  <a:rPr lang="en-US" sz="2400" i="1" dirty="0"/>
                  <a:t>p</a:t>
                </a:r>
                <a:r>
                  <a:rPr lang="ru-RU" sz="2400" dirty="0"/>
                  <a:t>:</a:t>
                </a:r>
              </a:p>
              <a:p>
                <a:pPr marL="0" indent="0">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𝑅</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𝑘</m:t>
                          </m:r>
                        </m:e>
                      </m:d>
                    </m:oMath>
                  </m:oMathPara>
                </a14:m>
                <a:endParaRPr lang="en-US" sz="2400" dirty="0"/>
              </a:p>
              <a:p>
                <a:pPr marL="0" indent="0">
                  <a:buNone/>
                </a:pPr>
                <a:r>
                  <a:rPr lang="ru-RU" sz="2400" dirty="0"/>
                  <a:t>Приближённо среднее равно значению в пике распределения:</a:t>
                </a:r>
              </a:p>
              <a:p>
                <a:pPr marL="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d>
                        <m:dPr>
                          <m:ctrlPr>
                            <a:rPr lang="en-US" sz="2400" i="1">
                              <a:latin typeface="Cambria Math" panose="02040503050406030204" pitchFamily="18" charset="0"/>
                            </a:rPr>
                          </m:ctrlPr>
                        </m:dPr>
                        <m:e>
                          <m:r>
                            <a:rPr lang="en-US" sz="2400" i="1">
                              <a:latin typeface="Cambria Math" panose="02040503050406030204" pitchFamily="18" charset="0"/>
                            </a:rPr>
                            <m:t>𝑝</m:t>
                          </m:r>
                        </m:e>
                      </m:d>
                      <m:r>
                        <a:rPr lang="en-US" sz="2400" i="1" dirty="0">
                          <a:latin typeface="Cambria Math" panose="02040503050406030204" pitchFamily="18" charset="0"/>
                        </a:rPr>
                        <m:t>≈</m:t>
                      </m:r>
                      <m:r>
                        <a:rPr lang="en-US" sz="2400" i="1" dirty="0">
                          <a:latin typeface="Cambria Math" panose="02040503050406030204" pitchFamily="18" charset="0"/>
                        </a:rPr>
                        <m:t>𝑅</m:t>
                      </m:r>
                      <m:d>
                        <m:dPr>
                          <m:ctrlPr>
                            <a:rPr lang="en-US" sz="2400" i="1" dirty="0">
                              <a:latin typeface="Cambria Math" panose="02040503050406030204" pitchFamily="18" charset="0"/>
                            </a:rPr>
                          </m:ctrlPr>
                        </m:dPr>
                        <m:e>
                          <m:r>
                            <a:rPr lang="en-US" sz="2400" i="1" dirty="0">
                              <a:latin typeface="Cambria Math" panose="02040503050406030204" pitchFamily="18" charset="0"/>
                            </a:rPr>
                            <m:t>𝑘</m:t>
                          </m:r>
                          <m:r>
                            <a:rPr lang="en-US" sz="2400" i="1" dirty="0">
                              <a:latin typeface="Cambria Math" panose="02040503050406030204" pitchFamily="18" charset="0"/>
                            </a:rPr>
                            <m:t>=</m:t>
                          </m:r>
                          <m:r>
                            <a:rPr lang="en-US" sz="2400" i="1" dirty="0">
                              <a:latin typeface="Cambria Math" panose="02040503050406030204" pitchFamily="18" charset="0"/>
                            </a:rPr>
                            <m:t>𝑝𝑛</m:t>
                          </m:r>
                        </m:e>
                      </m:d>
                    </m:oMath>
                  </m:oMathPara>
                </a14:m>
                <a:br>
                  <a:rPr lang="ru-RU" sz="2400" dirty="0"/>
                </a:br>
                <a:r>
                  <a:rPr lang="en-US" sz="2400" dirty="0"/>
                  <a:t>(</a:t>
                </a:r>
                <a:r>
                  <a:rPr lang="ru-RU" sz="2400" dirty="0"/>
                  <a:t>тем точнее, чем больше </a:t>
                </a:r>
                <a:r>
                  <a:rPr lang="en-US" sz="2400" dirty="0"/>
                  <a:t>n)</a:t>
                </a:r>
                <a:r>
                  <a:rPr lang="ru-RU" sz="2400" dirty="0"/>
                  <a:t>:</a:t>
                </a:r>
              </a:p>
            </p:txBody>
          </p:sp>
        </mc:Choice>
        <mc:Fallback xmlns="">
          <p:sp>
            <p:nvSpPr>
              <p:cNvPr id="3" name="Объект 2">
                <a:extLst>
                  <a:ext uri="{FF2B5EF4-FFF2-40B4-BE49-F238E27FC236}">
                    <a16:creationId xmlns:a16="http://schemas.microsoft.com/office/drawing/2014/main" id="{66330685-BC97-B54C-BCAB-0B860046F9F8}"/>
                  </a:ext>
                </a:extLst>
              </p:cNvPr>
              <p:cNvSpPr>
                <a:spLocks noGrp="1" noRot="1" noChangeAspect="1" noMove="1" noResize="1" noEditPoints="1" noAdjustHandles="1" noChangeArrowheads="1" noChangeShapeType="1" noTextEdit="1"/>
              </p:cNvSpPr>
              <p:nvPr>
                <p:ph idx="1"/>
              </p:nvPr>
            </p:nvSpPr>
            <p:spPr>
              <a:xfrm>
                <a:off x="476472" y="1417636"/>
                <a:ext cx="5760640" cy="4594521"/>
              </a:xfrm>
              <a:blipFill>
                <a:blip r:embed="rId2"/>
                <a:stretch>
                  <a:fillRect l="-1758" t="-1102" r="-109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A9FB6B-4BA2-2C45-990F-DD1A26B798D3}"/>
              </a:ext>
            </a:extLst>
          </p:cNvPr>
          <p:cNvSpPr>
            <a:spLocks noGrp="1"/>
          </p:cNvSpPr>
          <p:nvPr>
            <p:ph type="sldNum" sz="quarter" idx="12"/>
          </p:nvPr>
        </p:nvSpPr>
        <p:spPr/>
        <p:txBody>
          <a:bodyPr/>
          <a:lstStyle/>
          <a:p>
            <a:pPr>
              <a:defRPr/>
            </a:pPr>
            <a:fld id="{6F4E816A-55D9-470B-B890-87BE52ECB9E1}" type="slidenum">
              <a:rPr lang="ru-RU" altLang="ru-RU" smtClean="0"/>
              <a:pPr>
                <a:defRPr/>
              </a:pPr>
              <a:t>37</a:t>
            </a:fld>
            <a:endParaRPr lang="ru-RU" altLang="ru-RU"/>
          </a:p>
        </p:txBody>
      </p:sp>
      <p:graphicFrame>
        <p:nvGraphicFramePr>
          <p:cNvPr id="10" name="Chart 1">
            <a:extLst>
              <a:ext uri="{FF2B5EF4-FFF2-40B4-BE49-F238E27FC236}">
                <a16:creationId xmlns:a16="http://schemas.microsoft.com/office/drawing/2014/main" id="{BB087574-BA0A-C44B-BEA1-666D65431234}"/>
              </a:ext>
            </a:extLst>
          </p:cNvPr>
          <p:cNvGraphicFramePr>
            <a:graphicFrameLocks/>
          </p:cNvGraphicFramePr>
          <p:nvPr>
            <p:extLst>
              <p:ext uri="{D42A27DB-BD31-4B8C-83A1-F6EECF244321}">
                <p14:modId xmlns:p14="http://schemas.microsoft.com/office/powerpoint/2010/main" val="88134470"/>
              </p:ext>
            </p:extLst>
          </p:nvPr>
        </p:nvGraphicFramePr>
        <p:xfrm>
          <a:off x="6096000" y="1417633"/>
          <a:ext cx="5915001" cy="45945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7620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06BC3-4342-8A42-B449-6463CE962FB9}"/>
              </a:ext>
            </a:extLst>
          </p:cNvPr>
          <p:cNvSpPr>
            <a:spLocks noGrp="1"/>
          </p:cNvSpPr>
          <p:nvPr>
            <p:ph type="title"/>
          </p:nvPr>
        </p:nvSpPr>
        <p:spPr/>
        <p:txBody>
          <a:bodyPr/>
          <a:lstStyle/>
          <a:p>
            <a:r>
              <a:rPr lang="ru-RU" altLang="ru-RU" sz="3600">
                <a:solidFill>
                  <a:srgbClr val="000000"/>
                </a:solidFill>
              </a:rPr>
              <a:t>Подсчёт средней величины сжатия</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330685-BC97-B54C-BCAB-0B860046F9F8}"/>
                  </a:ext>
                </a:extLst>
              </p:cNvPr>
              <p:cNvSpPr>
                <a:spLocks noGrp="1"/>
              </p:cNvSpPr>
              <p:nvPr>
                <p:ph idx="1"/>
              </p:nvPr>
            </p:nvSpPr>
            <p:spPr>
              <a:xfrm>
                <a:off x="1271464" y="1719262"/>
                <a:ext cx="8229600" cy="4525963"/>
              </a:xfrm>
            </p:spPr>
            <p:txBody>
              <a:bodyPr/>
              <a:lstStyle/>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=63:</m:t>
                      </m:r>
                    </m:oMath>
                  </m:oMathPara>
                </a14:m>
                <a:endParaRPr lang="en-US" sz="2400" b="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0,3</m:t>
                        </m:r>
                      </m:e>
                    </m:d>
                    <m:r>
                      <a:rPr lang="en-US" sz="2400" dirty="0">
                        <a:latin typeface="Cambria Math" panose="02040503050406030204" pitchFamily="18" charset="0"/>
                      </a:rPr>
                      <m:t>=0,923</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0,3</m:t>
                        </m:r>
                      </m:e>
                    </m:d>
                    <m:r>
                      <a:rPr lang="en-US" sz="2400" dirty="0">
                        <a:latin typeface="Cambria Math" panose="02040503050406030204" pitchFamily="18" charset="0"/>
                      </a:rPr>
                      <m:t>=0,</m:t>
                    </m:r>
                    <m:r>
                      <a:rPr lang="en-US" sz="2400" b="0" i="0" dirty="0" smtClean="0">
                        <a:latin typeface="Cambria Math" panose="02040503050406030204" pitchFamily="18" charset="0"/>
                      </a:rPr>
                      <m:t>889</m:t>
                    </m:r>
                  </m:oMath>
                </a14:m>
                <a:endParaRPr lang="en-US" sz="2400" dirty="0">
                  <a:latin typeface="Cambria Math" panose="02040503050406030204" pitchFamily="18" charset="0"/>
                </a:endParaRPr>
              </a:p>
              <a:p>
                <a:pPr>
                  <a:tabLst>
                    <a:tab pos="2259013" algn="l"/>
                    <a:tab pos="4397375" algn="l"/>
                  </a:tabLst>
                </a:pPr>
                <a:endParaRPr lang="en-US" sz="2400" dirty="0">
                  <a:latin typeface="Cambria Math" panose="02040503050406030204" pitchFamily="18" charset="0"/>
                </a:endParaRPr>
              </a:p>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=255:</m:t>
                      </m:r>
                    </m:oMath>
                  </m:oMathPara>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0,3</m:t>
                        </m:r>
                      </m:e>
                    </m:d>
                    <m:r>
                      <a:rPr lang="en-US" sz="2400" dirty="0">
                        <a:latin typeface="Cambria Math" panose="02040503050406030204" pitchFamily="18" charset="0"/>
                      </a:rPr>
                      <m:t>=0,</m:t>
                    </m:r>
                    <m:r>
                      <a:rPr lang="en-US" sz="2400" b="0" i="0" dirty="0" smtClean="0">
                        <a:latin typeface="Cambria Math" panose="02040503050406030204" pitchFamily="18" charset="0"/>
                      </a:rPr>
                      <m:t>895</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0,3</m:t>
                        </m:r>
                      </m:e>
                    </m:d>
                    <m:r>
                      <a:rPr lang="en-US" sz="2400" dirty="0">
                        <a:latin typeface="Cambria Math" panose="02040503050406030204" pitchFamily="18" charset="0"/>
                      </a:rPr>
                      <m:t>=0,88</m:t>
                    </m:r>
                    <m:r>
                      <a:rPr lang="en-US" sz="2400" b="0" i="0" dirty="0" smtClean="0">
                        <a:latin typeface="Cambria Math" panose="02040503050406030204" pitchFamily="18" charset="0"/>
                      </a:rPr>
                      <m:t>3</m:t>
                    </m:r>
                  </m:oMath>
                </a14:m>
                <a:endParaRPr lang="en-US" sz="2400" dirty="0">
                  <a:latin typeface="Cambria Math" panose="02040503050406030204" pitchFamily="18" charset="0"/>
                </a:endParaRPr>
              </a:p>
            </p:txBody>
          </p:sp>
        </mc:Choice>
        <mc:Fallback xmlns="">
          <p:sp>
            <p:nvSpPr>
              <p:cNvPr id="3" name="Объект 2">
                <a:extLst>
                  <a:ext uri="{FF2B5EF4-FFF2-40B4-BE49-F238E27FC236}">
                    <a16:creationId xmlns:a16="http://schemas.microsoft.com/office/drawing/2014/main" id="{66330685-BC97-B54C-BCAB-0B860046F9F8}"/>
                  </a:ext>
                </a:extLst>
              </p:cNvPr>
              <p:cNvSpPr>
                <a:spLocks noGrp="1" noRot="1" noChangeAspect="1" noMove="1" noResize="1" noEditPoints="1" noAdjustHandles="1" noChangeArrowheads="1" noChangeShapeType="1" noTextEdit="1"/>
              </p:cNvSpPr>
              <p:nvPr>
                <p:ph idx="1"/>
              </p:nvPr>
            </p:nvSpPr>
            <p:spPr>
              <a:xfrm>
                <a:off x="1271464" y="1719262"/>
                <a:ext cx="8229600" cy="4525963"/>
              </a:xfrm>
              <a:blipFill>
                <a:blip r:embed="rId3"/>
                <a:stretch>
                  <a:fillRect l="-77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92727CB-ED59-2643-8F9F-C5C2D26B24C4}"/>
              </a:ext>
            </a:extLst>
          </p:cNvPr>
          <p:cNvSpPr>
            <a:spLocks noGrp="1"/>
          </p:cNvSpPr>
          <p:nvPr>
            <p:ph type="sldNum" sz="quarter" idx="12"/>
          </p:nvPr>
        </p:nvSpPr>
        <p:spPr/>
        <p:txBody>
          <a:bodyPr/>
          <a:lstStyle/>
          <a:p>
            <a:pPr>
              <a:defRPr/>
            </a:pPr>
            <a:fld id="{6F4E816A-55D9-470B-B890-87BE52ECB9E1}" type="slidenum">
              <a:rPr lang="ru-RU" altLang="ru-RU" smtClean="0"/>
              <a:pPr>
                <a:defRPr/>
              </a:pPr>
              <a:t>38</a:t>
            </a:fld>
            <a:endParaRPr lang="ru-RU" altLang="ru-RU"/>
          </a:p>
        </p:txBody>
      </p:sp>
      <p:graphicFrame>
        <p:nvGraphicFramePr>
          <p:cNvPr id="9" name="Chart 1">
            <a:extLst>
              <a:ext uri="{FF2B5EF4-FFF2-40B4-BE49-F238E27FC236}">
                <a16:creationId xmlns:a16="http://schemas.microsoft.com/office/drawing/2014/main" id="{5D361A03-EDAA-E049-8203-FD357D94436B}"/>
              </a:ext>
            </a:extLst>
          </p:cNvPr>
          <p:cNvGraphicFramePr>
            <a:graphicFrameLocks/>
          </p:cNvGraphicFramePr>
          <p:nvPr>
            <p:extLst>
              <p:ext uri="{D42A27DB-BD31-4B8C-83A1-F6EECF244321}">
                <p14:modId xmlns:p14="http://schemas.microsoft.com/office/powerpoint/2010/main" val="429787723"/>
              </p:ext>
            </p:extLst>
          </p:nvPr>
        </p:nvGraphicFramePr>
        <p:xfrm>
          <a:off x="5231904" y="1436091"/>
          <a:ext cx="5915000" cy="45945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0758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06BC3-4342-8A42-B449-6463CE962FB9}"/>
              </a:ext>
            </a:extLst>
          </p:cNvPr>
          <p:cNvSpPr>
            <a:spLocks noGrp="1"/>
          </p:cNvSpPr>
          <p:nvPr>
            <p:ph type="title"/>
          </p:nvPr>
        </p:nvSpPr>
        <p:spPr/>
        <p:txBody>
          <a:bodyPr/>
          <a:lstStyle/>
          <a:p>
            <a:r>
              <a:rPr lang="ru-RU" altLang="ru-RU" sz="3600">
                <a:solidFill>
                  <a:srgbClr val="000000"/>
                </a:solidFill>
              </a:rPr>
              <a:t>Подсчёт средней величины сжатия</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330685-BC97-B54C-BCAB-0B860046F9F8}"/>
                  </a:ext>
                </a:extLst>
              </p:cNvPr>
              <p:cNvSpPr>
                <a:spLocks noGrp="1"/>
              </p:cNvSpPr>
              <p:nvPr>
                <p:ph idx="1"/>
              </p:nvPr>
            </p:nvSpPr>
            <p:spPr>
              <a:xfrm>
                <a:off x="1271464" y="1719262"/>
                <a:ext cx="8229600" cy="4525963"/>
              </a:xfrm>
            </p:spPr>
            <p:txBody>
              <a:bodyPr/>
              <a:lstStyle/>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𝑛</m:t>
                      </m:r>
                      <m:r>
                        <a:rPr lang="en-US" sz="2400" i="1" smtClean="0">
                          <a:latin typeface="Cambria Math" panose="02040503050406030204" pitchFamily="18" charset="0"/>
                        </a:rPr>
                        <m:t>=63:</m:t>
                      </m:r>
                    </m:oMath>
                  </m:oMathPara>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ru-RU" sz="2400" b="0" i="1" dirty="0" smtClean="0">
                            <a:latin typeface="Cambria Math" panose="02040503050406030204" pitchFamily="18" charset="0"/>
                          </a:rPr>
                          <m:t>5</m:t>
                        </m:r>
                      </m:e>
                    </m:d>
                    <m:r>
                      <a:rPr lang="en-US" sz="2400" dirty="0">
                        <a:latin typeface="Cambria Math" panose="02040503050406030204" pitchFamily="18" charset="0"/>
                      </a:rPr>
                      <m:t>=1,039</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ru-RU" sz="2400" i="1" dirty="0">
                            <a:latin typeface="Cambria Math" panose="02040503050406030204" pitchFamily="18" charset="0"/>
                          </a:rPr>
                          <m:t>5</m:t>
                        </m:r>
                      </m:e>
                    </m:d>
                    <m:r>
                      <a:rPr lang="en-US" sz="2400" dirty="0">
                        <a:latin typeface="Cambria Math" panose="02040503050406030204" pitchFamily="18" charset="0"/>
                      </a:rPr>
                      <m:t>=</m:t>
                    </m:r>
                    <m:r>
                      <a:rPr lang="en-US" sz="2400" b="0" i="0" dirty="0" smtClean="0">
                        <a:latin typeface="Cambria Math" panose="02040503050406030204" pitchFamily="18" charset="0"/>
                      </a:rPr>
                      <m:t>1</m:t>
                    </m:r>
                  </m:oMath>
                </a14:m>
                <a:endParaRPr lang="en-US" sz="2400" dirty="0">
                  <a:latin typeface="Cambria Math" panose="02040503050406030204" pitchFamily="18" charset="0"/>
                </a:endParaRPr>
              </a:p>
              <a:p>
                <a:pPr>
                  <a:tabLst>
                    <a:tab pos="2259013" algn="l"/>
                    <a:tab pos="4397375" algn="l"/>
                  </a:tabLst>
                </a:pPr>
                <a:endParaRPr lang="en-US" sz="2400" dirty="0">
                  <a:latin typeface="Cambria Math" panose="02040503050406030204" pitchFamily="18" charset="0"/>
                </a:endParaRPr>
              </a:p>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=255:</m:t>
                      </m:r>
                    </m:oMath>
                  </m:oMathPara>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ru-RU" sz="2400" i="1" dirty="0">
                            <a:latin typeface="Cambria Math" panose="02040503050406030204" pitchFamily="18" charset="0"/>
                          </a:rPr>
                          <m:t>5</m:t>
                        </m:r>
                      </m:e>
                    </m:d>
                    <m:r>
                      <a:rPr lang="en-US" sz="2400" dirty="0">
                        <a:latin typeface="Cambria Math" panose="02040503050406030204" pitchFamily="18" charset="0"/>
                      </a:rPr>
                      <m:t>=1,0</m:t>
                    </m:r>
                    <m:r>
                      <a:rPr lang="en-US" sz="2400" b="0" i="0" dirty="0" smtClean="0">
                        <a:latin typeface="Cambria Math" panose="02040503050406030204" pitchFamily="18" charset="0"/>
                      </a:rPr>
                      <m:t>14</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ru-RU" sz="2400" i="1" dirty="0">
                            <a:latin typeface="Cambria Math" panose="02040503050406030204" pitchFamily="18" charset="0"/>
                          </a:rPr>
                          <m:t>5</m:t>
                        </m:r>
                      </m:e>
                    </m:d>
                    <m:r>
                      <a:rPr lang="en-US" sz="2400" dirty="0">
                        <a:latin typeface="Cambria Math" panose="02040503050406030204" pitchFamily="18" charset="0"/>
                      </a:rPr>
                      <m:t>=1</m:t>
                    </m:r>
                  </m:oMath>
                </a14:m>
                <a:endParaRPr lang="en-US" sz="2400" dirty="0">
                  <a:latin typeface="Cambria Math" panose="02040503050406030204" pitchFamily="18" charset="0"/>
                </a:endParaRPr>
              </a:p>
              <a:p>
                <a:pPr>
                  <a:tabLst>
                    <a:tab pos="2259013" algn="l"/>
                    <a:tab pos="4397375" algn="l"/>
                  </a:tabLst>
                </a:pPr>
                <a:endParaRPr lang="en-US" sz="2400" dirty="0">
                  <a:latin typeface="Cambria Math" panose="02040503050406030204" pitchFamily="18" charset="0"/>
                </a:endParaRPr>
              </a:p>
            </p:txBody>
          </p:sp>
        </mc:Choice>
        <mc:Fallback xmlns="">
          <p:sp>
            <p:nvSpPr>
              <p:cNvPr id="3" name="Объект 2">
                <a:extLst>
                  <a:ext uri="{FF2B5EF4-FFF2-40B4-BE49-F238E27FC236}">
                    <a16:creationId xmlns:a16="http://schemas.microsoft.com/office/drawing/2014/main" id="{66330685-BC97-B54C-BCAB-0B860046F9F8}"/>
                  </a:ext>
                </a:extLst>
              </p:cNvPr>
              <p:cNvSpPr>
                <a:spLocks noGrp="1" noRot="1" noChangeAspect="1" noMove="1" noResize="1" noEditPoints="1" noAdjustHandles="1" noChangeArrowheads="1" noChangeShapeType="1" noTextEdit="1"/>
              </p:cNvSpPr>
              <p:nvPr>
                <p:ph idx="1"/>
              </p:nvPr>
            </p:nvSpPr>
            <p:spPr>
              <a:xfrm>
                <a:off x="1271464" y="1719262"/>
                <a:ext cx="8229600" cy="4525963"/>
              </a:xfrm>
              <a:blipFill>
                <a:blip r:embed="rId2"/>
                <a:stretch>
                  <a:fillRect l="-77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92727CB-ED59-2643-8F9F-C5C2D26B24C4}"/>
              </a:ext>
            </a:extLst>
          </p:cNvPr>
          <p:cNvSpPr>
            <a:spLocks noGrp="1"/>
          </p:cNvSpPr>
          <p:nvPr>
            <p:ph type="sldNum" sz="quarter" idx="12"/>
          </p:nvPr>
        </p:nvSpPr>
        <p:spPr/>
        <p:txBody>
          <a:bodyPr/>
          <a:lstStyle/>
          <a:p>
            <a:pPr>
              <a:defRPr/>
            </a:pPr>
            <a:fld id="{6F4E816A-55D9-470B-B890-87BE52ECB9E1}" type="slidenum">
              <a:rPr lang="ru-RU" altLang="ru-RU" smtClean="0"/>
              <a:pPr>
                <a:defRPr/>
              </a:pPr>
              <a:t>39</a:t>
            </a:fld>
            <a:endParaRPr lang="ru-RU" altLang="ru-RU"/>
          </a:p>
        </p:txBody>
      </p:sp>
      <p:graphicFrame>
        <p:nvGraphicFramePr>
          <p:cNvPr id="6" name="Chart 1">
            <a:extLst>
              <a:ext uri="{FF2B5EF4-FFF2-40B4-BE49-F238E27FC236}">
                <a16:creationId xmlns:a16="http://schemas.microsoft.com/office/drawing/2014/main" id="{58C4F78E-B715-AE41-9634-24CDDF8EF0C3}"/>
              </a:ext>
            </a:extLst>
          </p:cNvPr>
          <p:cNvGraphicFramePr>
            <a:graphicFrameLocks/>
          </p:cNvGraphicFramePr>
          <p:nvPr>
            <p:extLst>
              <p:ext uri="{D42A27DB-BD31-4B8C-83A1-F6EECF244321}">
                <p14:modId xmlns:p14="http://schemas.microsoft.com/office/powerpoint/2010/main" val="212121346"/>
              </p:ext>
            </p:extLst>
          </p:nvPr>
        </p:nvGraphicFramePr>
        <p:xfrm>
          <a:off x="5519936" y="1451882"/>
          <a:ext cx="5915000" cy="46665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118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4CA658-87CB-1C4B-9F80-FB6EF327F23F}"/>
              </a:ext>
            </a:extLst>
          </p:cNvPr>
          <p:cNvSpPr>
            <a:spLocks noGrp="1"/>
          </p:cNvSpPr>
          <p:nvPr>
            <p:ph type="title"/>
          </p:nvPr>
        </p:nvSpPr>
        <p:spPr>
          <a:xfrm>
            <a:off x="609600" y="274638"/>
            <a:ext cx="10972800" cy="1143000"/>
          </a:xfrm>
        </p:spPr>
        <p:txBody>
          <a:bodyPr/>
          <a:lstStyle/>
          <a:p>
            <a:r>
              <a:rPr lang="ru-RU" dirty="0"/>
              <a:t>Преобразование </a:t>
            </a:r>
            <a:r>
              <a:rPr lang="ru-RU" dirty="0" err="1"/>
              <a:t>Барроуза</a:t>
            </a:r>
            <a:r>
              <a:rPr lang="ru-RU" dirty="0"/>
              <a:t>-Уиллера</a:t>
            </a:r>
          </a:p>
        </p:txBody>
      </p:sp>
      <p:sp>
        <p:nvSpPr>
          <p:cNvPr id="3" name="Объект 2">
            <a:extLst>
              <a:ext uri="{FF2B5EF4-FFF2-40B4-BE49-F238E27FC236}">
                <a16:creationId xmlns:a16="http://schemas.microsoft.com/office/drawing/2014/main" id="{6A94B87D-4557-DB4B-81BF-238DDDA7388F}"/>
              </a:ext>
            </a:extLst>
          </p:cNvPr>
          <p:cNvSpPr>
            <a:spLocks noGrp="1"/>
          </p:cNvSpPr>
          <p:nvPr>
            <p:ph idx="1"/>
          </p:nvPr>
        </p:nvSpPr>
        <p:spPr>
          <a:xfrm>
            <a:off x="609600" y="1600200"/>
            <a:ext cx="10972800" cy="4525963"/>
          </a:xfrm>
        </p:spPr>
        <p:txBody>
          <a:bodyPr>
            <a:normAutofit/>
          </a:bodyPr>
          <a:lstStyle/>
          <a:p>
            <a:pPr marL="514350" indent="-514350">
              <a:buFont typeface="+mj-lt"/>
              <a:buAutoNum type="arabicPeriod"/>
            </a:pPr>
            <a:r>
              <a:rPr lang="ru-RU" altLang="ru-RU" dirty="0"/>
              <a:t>Выписываются все циклические сдвиги на символ влево</a:t>
            </a:r>
          </a:p>
          <a:p>
            <a:pPr marL="514350" indent="-514350">
              <a:buFont typeface="+mj-lt"/>
              <a:buAutoNum type="arabicPeriod"/>
            </a:pPr>
            <a:r>
              <a:rPr lang="ru-RU" altLang="ru-RU" dirty="0"/>
              <a:t>Строки располагаются в лексикографическом порядке</a:t>
            </a:r>
          </a:p>
          <a:p>
            <a:pPr marL="514350" indent="-514350">
              <a:buFont typeface="+mj-lt"/>
              <a:buAutoNum type="arabicPeriod"/>
            </a:pPr>
            <a:r>
              <a:rPr lang="ru-RU" altLang="ru-RU" dirty="0"/>
              <a:t>Выписываются последние символы фраз и номер строки, в которой записана исходная фраза</a:t>
            </a:r>
          </a:p>
        </p:txBody>
      </p:sp>
      <p:sp>
        <p:nvSpPr>
          <p:cNvPr id="4" name="Номер слайда 3">
            <a:extLst>
              <a:ext uri="{FF2B5EF4-FFF2-40B4-BE49-F238E27FC236}">
                <a16:creationId xmlns:a16="http://schemas.microsoft.com/office/drawing/2014/main" id="{A36886C1-91F0-DC43-9C67-86019F734B48}"/>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4</a:t>
            </a:fld>
            <a:endParaRPr lang="ru-RU" altLang="ru-RU"/>
          </a:p>
        </p:txBody>
      </p:sp>
    </p:spTree>
    <p:extLst>
      <p:ext uri="{BB962C8B-B14F-4D97-AF65-F5344CB8AC3E}">
        <p14:creationId xmlns:p14="http://schemas.microsoft.com/office/powerpoint/2010/main" val="2805161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06BC3-4342-8A42-B449-6463CE962FB9}"/>
              </a:ext>
            </a:extLst>
          </p:cNvPr>
          <p:cNvSpPr>
            <a:spLocks noGrp="1"/>
          </p:cNvSpPr>
          <p:nvPr>
            <p:ph type="title"/>
          </p:nvPr>
        </p:nvSpPr>
        <p:spPr/>
        <p:txBody>
          <a:bodyPr/>
          <a:lstStyle/>
          <a:p>
            <a:r>
              <a:rPr lang="ru-RU" altLang="ru-RU" sz="3600">
                <a:solidFill>
                  <a:srgbClr val="000000"/>
                </a:solidFill>
              </a:rPr>
              <a:t>Подсчёт средней величины сжатия</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330685-BC97-B54C-BCAB-0B860046F9F8}"/>
                  </a:ext>
                </a:extLst>
              </p:cNvPr>
              <p:cNvSpPr>
                <a:spLocks noGrp="1"/>
              </p:cNvSpPr>
              <p:nvPr>
                <p:ph idx="1"/>
              </p:nvPr>
            </p:nvSpPr>
            <p:spPr>
              <a:xfrm>
                <a:off x="1271464" y="1719262"/>
                <a:ext cx="8229600" cy="4525963"/>
              </a:xfrm>
            </p:spPr>
            <p:txBody>
              <a:bodyPr/>
              <a:lstStyle/>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𝑛</m:t>
                      </m:r>
                      <m:r>
                        <a:rPr lang="en-US" sz="2400" i="1" smtClean="0">
                          <a:latin typeface="Cambria Math" panose="02040503050406030204" pitchFamily="18" charset="0"/>
                        </a:rPr>
                        <m:t>=63:</m:t>
                      </m:r>
                    </m:oMath>
                  </m:oMathPara>
                </a14:m>
                <a:endParaRPr lang="en-US" sz="2400" b="0" i="1"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0,1</m:t>
                        </m:r>
                      </m:e>
                    </m:d>
                    <m:r>
                      <a:rPr lang="en-US" sz="2400" dirty="0">
                        <a:latin typeface="Cambria Math" panose="02040503050406030204" pitchFamily="18" charset="0"/>
                      </a:rPr>
                      <m:t>=0,522</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0,1</m:t>
                        </m:r>
                      </m:e>
                    </m:d>
                    <m:r>
                      <a:rPr lang="en-US" sz="2400" dirty="0">
                        <a:latin typeface="Cambria Math" panose="02040503050406030204" pitchFamily="18" charset="0"/>
                      </a:rPr>
                      <m:t>=0,</m:t>
                    </m:r>
                    <m:r>
                      <a:rPr lang="en-US" sz="2400" b="0" i="0" dirty="0" smtClean="0">
                        <a:latin typeface="Cambria Math" panose="02040503050406030204" pitchFamily="18" charset="0"/>
                      </a:rPr>
                      <m:t>477</m:t>
                    </m:r>
                  </m:oMath>
                </a14:m>
                <a:endParaRPr lang="en-US" sz="2400" dirty="0">
                  <a:latin typeface="Cambria Math" panose="02040503050406030204" pitchFamily="18" charset="0"/>
                </a:endParaRPr>
              </a:p>
              <a:p>
                <a:pPr marL="0" indent="0">
                  <a:buNone/>
                  <a:tabLst>
                    <a:tab pos="2259013" algn="l"/>
                    <a:tab pos="4397375" algn="l"/>
                  </a:tabLst>
                </a:pPr>
                <a:endParaRPr lang="en-US" sz="2400" i="1" dirty="0">
                  <a:latin typeface="Cambria Math" panose="02040503050406030204" pitchFamily="18" charset="0"/>
                </a:endParaRPr>
              </a:p>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=255:</m:t>
                      </m:r>
                    </m:oMath>
                  </m:oMathPara>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0,1</m:t>
                        </m:r>
                      </m:e>
                    </m:d>
                    <m:r>
                      <a:rPr lang="en-US" sz="2400" dirty="0">
                        <a:latin typeface="Cambria Math" panose="02040503050406030204" pitchFamily="18" charset="0"/>
                      </a:rPr>
                      <m:t>=0,</m:t>
                    </m:r>
                    <m:r>
                      <a:rPr lang="en-US" sz="2400" b="0" i="0" dirty="0" smtClean="0">
                        <a:latin typeface="Cambria Math" panose="02040503050406030204" pitchFamily="18" charset="0"/>
                      </a:rPr>
                      <m:t>485</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i="1">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0,1</m:t>
                        </m:r>
                      </m:e>
                    </m:d>
                    <m:r>
                      <a:rPr lang="en-US" sz="2400" dirty="0">
                        <a:latin typeface="Cambria Math" panose="02040503050406030204" pitchFamily="18" charset="0"/>
                      </a:rPr>
                      <m:t>=0,</m:t>
                    </m:r>
                    <m:r>
                      <a:rPr lang="en-US" sz="2400" b="0" i="0" dirty="0" smtClean="0">
                        <a:latin typeface="Cambria Math" panose="02040503050406030204" pitchFamily="18" charset="0"/>
                      </a:rPr>
                      <m:t>471</m:t>
                    </m:r>
                  </m:oMath>
                </a14:m>
                <a:endParaRPr lang="en-US" sz="2400" dirty="0">
                  <a:latin typeface="Cambria Math" panose="02040503050406030204" pitchFamily="18" charset="0"/>
                </a:endParaRPr>
              </a:p>
            </p:txBody>
          </p:sp>
        </mc:Choice>
        <mc:Fallback xmlns="">
          <p:sp>
            <p:nvSpPr>
              <p:cNvPr id="3" name="Объект 2">
                <a:extLst>
                  <a:ext uri="{FF2B5EF4-FFF2-40B4-BE49-F238E27FC236}">
                    <a16:creationId xmlns:a16="http://schemas.microsoft.com/office/drawing/2014/main" id="{66330685-BC97-B54C-BCAB-0B860046F9F8}"/>
                  </a:ext>
                </a:extLst>
              </p:cNvPr>
              <p:cNvSpPr>
                <a:spLocks noGrp="1" noRot="1" noChangeAspect="1" noMove="1" noResize="1" noEditPoints="1" noAdjustHandles="1" noChangeArrowheads="1" noChangeShapeType="1" noTextEdit="1"/>
              </p:cNvSpPr>
              <p:nvPr>
                <p:ph idx="1"/>
              </p:nvPr>
            </p:nvSpPr>
            <p:spPr>
              <a:xfrm>
                <a:off x="1271464" y="1719262"/>
                <a:ext cx="8229600" cy="4525963"/>
              </a:xfrm>
              <a:blipFill>
                <a:blip r:embed="rId2"/>
                <a:stretch>
                  <a:fillRect l="-77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92727CB-ED59-2643-8F9F-C5C2D26B24C4}"/>
              </a:ext>
            </a:extLst>
          </p:cNvPr>
          <p:cNvSpPr>
            <a:spLocks noGrp="1"/>
          </p:cNvSpPr>
          <p:nvPr>
            <p:ph type="sldNum" sz="quarter" idx="12"/>
          </p:nvPr>
        </p:nvSpPr>
        <p:spPr/>
        <p:txBody>
          <a:bodyPr/>
          <a:lstStyle/>
          <a:p>
            <a:pPr>
              <a:defRPr/>
            </a:pPr>
            <a:fld id="{6F4E816A-55D9-470B-B890-87BE52ECB9E1}" type="slidenum">
              <a:rPr lang="ru-RU" altLang="ru-RU" smtClean="0"/>
              <a:pPr>
                <a:defRPr/>
              </a:pPr>
              <a:t>40</a:t>
            </a:fld>
            <a:endParaRPr lang="ru-RU" altLang="ru-RU"/>
          </a:p>
        </p:txBody>
      </p:sp>
      <p:graphicFrame>
        <p:nvGraphicFramePr>
          <p:cNvPr id="6" name="Chart 1">
            <a:extLst>
              <a:ext uri="{FF2B5EF4-FFF2-40B4-BE49-F238E27FC236}">
                <a16:creationId xmlns:a16="http://schemas.microsoft.com/office/drawing/2014/main" id="{F8E88295-4D58-264F-B67C-F8FB10714C56}"/>
              </a:ext>
            </a:extLst>
          </p:cNvPr>
          <p:cNvGraphicFramePr>
            <a:graphicFrameLocks/>
          </p:cNvGraphicFramePr>
          <p:nvPr>
            <p:extLst>
              <p:ext uri="{D42A27DB-BD31-4B8C-83A1-F6EECF244321}">
                <p14:modId xmlns:p14="http://schemas.microsoft.com/office/powerpoint/2010/main" val="3283962429"/>
              </p:ext>
            </p:extLst>
          </p:nvPr>
        </p:nvGraphicFramePr>
        <p:xfrm>
          <a:off x="5005536" y="1578695"/>
          <a:ext cx="5915000" cy="46665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5039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06BC3-4342-8A42-B449-6463CE962FB9}"/>
              </a:ext>
            </a:extLst>
          </p:cNvPr>
          <p:cNvSpPr>
            <a:spLocks noGrp="1"/>
          </p:cNvSpPr>
          <p:nvPr>
            <p:ph type="title"/>
          </p:nvPr>
        </p:nvSpPr>
        <p:spPr/>
        <p:txBody>
          <a:bodyPr/>
          <a:lstStyle/>
          <a:p>
            <a:r>
              <a:rPr lang="ru-RU" altLang="ru-RU" sz="3600">
                <a:solidFill>
                  <a:srgbClr val="000000"/>
                </a:solidFill>
              </a:rPr>
              <a:t>Подсчёт средней величины сжатия</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330685-BC97-B54C-BCAB-0B860046F9F8}"/>
                  </a:ext>
                </a:extLst>
              </p:cNvPr>
              <p:cNvSpPr>
                <a:spLocks noGrp="1"/>
              </p:cNvSpPr>
              <p:nvPr>
                <p:ph idx="1"/>
              </p:nvPr>
            </p:nvSpPr>
            <p:spPr>
              <a:xfrm>
                <a:off x="1271464" y="1719262"/>
                <a:ext cx="8229600" cy="4525963"/>
              </a:xfrm>
            </p:spPr>
            <p:txBody>
              <a:bodyPr/>
              <a:lstStyle/>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𝑛</m:t>
                      </m:r>
                      <m:r>
                        <a:rPr lang="en-US" sz="2400" i="1" smtClean="0">
                          <a:latin typeface="Cambria Math" panose="02040503050406030204" pitchFamily="18" charset="0"/>
                        </a:rPr>
                        <m:t>=63:</m:t>
                      </m:r>
                    </m:oMath>
                  </m:oMathPara>
                </a14:m>
                <a:endParaRPr lang="en-US" sz="2400" b="0" i="1"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en-US" sz="2400" b="0" i="1" dirty="0" smtClean="0">
                            <a:latin typeface="Cambria Math" panose="02040503050406030204" pitchFamily="18" charset="0"/>
                          </a:rPr>
                          <m:t>02</m:t>
                        </m:r>
                      </m:e>
                    </m:d>
                    <m:r>
                      <a:rPr lang="en-US" sz="2400" dirty="0">
                        <a:latin typeface="Cambria Math" panose="02040503050406030204" pitchFamily="18" charset="0"/>
                      </a:rPr>
                      <m:t>=0,</m:t>
                    </m:r>
                    <m:r>
                      <a:rPr lang="en-US" sz="2400" b="0" i="0" dirty="0" smtClean="0">
                        <a:latin typeface="Cambria Math" panose="02040503050406030204" pitchFamily="18" charset="0"/>
                      </a:rPr>
                      <m:t>206</m:t>
                    </m:r>
                  </m:oMath>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m:t>
                        </m:r>
                        <m:r>
                          <a:rPr lang="en-US" sz="2400" b="0" i="1" dirty="0" smtClean="0">
                            <a:latin typeface="Cambria Math" panose="02040503050406030204" pitchFamily="18" charset="0"/>
                          </a:rPr>
                          <m:t>02</m:t>
                        </m:r>
                      </m:e>
                    </m:d>
                    <m:r>
                      <a:rPr lang="en-US" sz="2400" dirty="0">
                        <a:latin typeface="Cambria Math" panose="02040503050406030204" pitchFamily="18" charset="0"/>
                      </a:rPr>
                      <m:t>=0,</m:t>
                    </m:r>
                    <m:r>
                      <a:rPr lang="en-US" sz="2400" b="0" i="0" dirty="0" smtClean="0">
                        <a:latin typeface="Cambria Math" panose="02040503050406030204" pitchFamily="18" charset="0"/>
                      </a:rPr>
                      <m:t>150</m:t>
                    </m:r>
                  </m:oMath>
                </a14:m>
                <a:endParaRPr lang="en-US" sz="2400" dirty="0">
                  <a:latin typeface="Cambria Math" panose="02040503050406030204" pitchFamily="18" charset="0"/>
                </a:endParaRPr>
              </a:p>
              <a:p>
                <a:pPr marL="0" indent="0">
                  <a:buNone/>
                  <a:tabLst>
                    <a:tab pos="2259013" algn="l"/>
                    <a:tab pos="4397375" algn="l"/>
                  </a:tabLst>
                </a:pPr>
                <a:endParaRPr lang="en-US" sz="2400" i="1" dirty="0">
                  <a:latin typeface="Cambria Math" panose="02040503050406030204" pitchFamily="18" charset="0"/>
                </a:endParaRPr>
              </a:p>
              <a:p>
                <a:pPr marL="0" indent="0">
                  <a:buNone/>
                  <a:tabLst>
                    <a:tab pos="2259013" algn="l"/>
                    <a:tab pos="4397375" algn="l"/>
                  </a:tabLst>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=255:</m:t>
                      </m:r>
                    </m:oMath>
                  </m:oMathPara>
                </a14:m>
                <a:endParaRPr lang="en-US" sz="2400" dirty="0">
                  <a:latin typeface="Cambria Math" panose="02040503050406030204" pitchFamily="18" charset="0"/>
                </a:endParaRPr>
              </a:p>
              <a:p>
                <a:pPr>
                  <a:tabLst>
                    <a:tab pos="2259013" algn="l"/>
                    <a:tab pos="4397375" algn="l"/>
                  </a:tabLst>
                </a:pP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𝑐𝑜𝑚𝑏</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0,02</m:t>
                        </m:r>
                      </m:e>
                    </m:d>
                    <m:r>
                      <a:rPr lang="en-US" sz="2400" dirty="0">
                        <a:latin typeface="Cambria Math" panose="02040503050406030204" pitchFamily="18" charset="0"/>
                      </a:rPr>
                      <m:t>=0,</m:t>
                    </m:r>
                    <m:r>
                      <a:rPr lang="en-US" sz="2400" b="0" i="0" dirty="0" smtClean="0">
                        <a:latin typeface="Cambria Math" panose="02040503050406030204" pitchFamily="18" charset="0"/>
                      </a:rPr>
                      <m:t>162</m:t>
                    </m:r>
                  </m:oMath>
                </a14:m>
                <a:endParaRPr lang="en-US" sz="2400" dirty="0"/>
              </a:p>
              <a:p>
                <a:pPr>
                  <a:tabLst>
                    <a:tab pos="2259013" algn="l"/>
                    <a:tab pos="4397375" algn="l"/>
                  </a:tabLs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𝑅</m:t>
                            </m:r>
                          </m:e>
                        </m:acc>
                      </m:e>
                      <m:sub>
                        <m:r>
                          <a:rPr lang="en-US" sz="2400" b="0" i="1" smtClean="0">
                            <a:latin typeface="Cambria Math" panose="02040503050406030204" pitchFamily="18" charset="0"/>
                          </a:rPr>
                          <m:t>𝑎𝑟𝑖𝑡h</m:t>
                        </m:r>
                      </m:sub>
                    </m:sSub>
                    <m:d>
                      <m:dPr>
                        <m:ctrlPr>
                          <a:rPr lang="ru-RU" sz="2400" i="1" dirty="0">
                            <a:latin typeface="Cambria Math" panose="02040503050406030204" pitchFamily="18" charset="0"/>
                          </a:rPr>
                        </m:ctrlPr>
                      </m:dPr>
                      <m:e>
                        <m:r>
                          <a:rPr lang="en-US" sz="2400" i="1" dirty="0">
                            <a:latin typeface="Cambria Math" panose="02040503050406030204" pitchFamily="18" charset="0"/>
                          </a:rPr>
                          <m:t>0,02</m:t>
                        </m:r>
                      </m:e>
                    </m:d>
                    <m:r>
                      <a:rPr lang="en-US" sz="2400" dirty="0">
                        <a:latin typeface="Cambria Math" panose="02040503050406030204" pitchFamily="18" charset="0"/>
                      </a:rPr>
                      <m:t>=0,</m:t>
                    </m:r>
                    <m:r>
                      <a:rPr lang="en-US" sz="2400" b="0" i="0" dirty="0" smtClean="0">
                        <a:latin typeface="Cambria Math" panose="02040503050406030204" pitchFamily="18" charset="0"/>
                      </a:rPr>
                      <m:t>143</m:t>
                    </m:r>
                  </m:oMath>
                </a14:m>
                <a:endParaRPr lang="ru-RU" sz="2400" dirty="0"/>
              </a:p>
            </p:txBody>
          </p:sp>
        </mc:Choice>
        <mc:Fallback xmlns="">
          <p:sp>
            <p:nvSpPr>
              <p:cNvPr id="3" name="Объект 2">
                <a:extLst>
                  <a:ext uri="{FF2B5EF4-FFF2-40B4-BE49-F238E27FC236}">
                    <a16:creationId xmlns:a16="http://schemas.microsoft.com/office/drawing/2014/main" id="{66330685-BC97-B54C-BCAB-0B860046F9F8}"/>
                  </a:ext>
                </a:extLst>
              </p:cNvPr>
              <p:cNvSpPr>
                <a:spLocks noGrp="1" noRot="1" noChangeAspect="1" noMove="1" noResize="1" noEditPoints="1" noAdjustHandles="1" noChangeArrowheads="1" noChangeShapeType="1" noTextEdit="1"/>
              </p:cNvSpPr>
              <p:nvPr>
                <p:ph idx="1"/>
              </p:nvPr>
            </p:nvSpPr>
            <p:spPr>
              <a:xfrm>
                <a:off x="1271464" y="1719262"/>
                <a:ext cx="8229600" cy="4525963"/>
              </a:xfrm>
              <a:blipFill>
                <a:blip r:embed="rId2"/>
                <a:stretch>
                  <a:fillRect l="-77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92727CB-ED59-2643-8F9F-C5C2D26B24C4}"/>
              </a:ext>
            </a:extLst>
          </p:cNvPr>
          <p:cNvSpPr>
            <a:spLocks noGrp="1"/>
          </p:cNvSpPr>
          <p:nvPr>
            <p:ph type="sldNum" sz="quarter" idx="12"/>
          </p:nvPr>
        </p:nvSpPr>
        <p:spPr/>
        <p:txBody>
          <a:bodyPr/>
          <a:lstStyle/>
          <a:p>
            <a:pPr>
              <a:defRPr/>
            </a:pPr>
            <a:fld id="{6F4E816A-55D9-470B-B890-87BE52ECB9E1}" type="slidenum">
              <a:rPr lang="ru-RU" altLang="ru-RU" smtClean="0"/>
              <a:pPr>
                <a:defRPr/>
              </a:pPr>
              <a:t>41</a:t>
            </a:fld>
            <a:endParaRPr lang="ru-RU" altLang="ru-RU"/>
          </a:p>
        </p:txBody>
      </p:sp>
      <p:graphicFrame>
        <p:nvGraphicFramePr>
          <p:cNvPr id="8" name="Chart 1">
            <a:extLst>
              <a:ext uri="{FF2B5EF4-FFF2-40B4-BE49-F238E27FC236}">
                <a16:creationId xmlns:a16="http://schemas.microsoft.com/office/drawing/2014/main" id="{5F69F772-5255-8442-B262-D46C2235C7C1}"/>
              </a:ext>
            </a:extLst>
          </p:cNvPr>
          <p:cNvGraphicFramePr>
            <a:graphicFrameLocks/>
          </p:cNvGraphicFramePr>
          <p:nvPr>
            <p:extLst>
              <p:ext uri="{D42A27DB-BD31-4B8C-83A1-F6EECF244321}">
                <p14:modId xmlns:p14="http://schemas.microsoft.com/office/powerpoint/2010/main" val="1715672469"/>
              </p:ext>
            </p:extLst>
          </p:nvPr>
        </p:nvGraphicFramePr>
        <p:xfrm>
          <a:off x="5005536" y="1614753"/>
          <a:ext cx="59150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0112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886D31-A871-9045-9FAD-C2EB86590A62}"/>
              </a:ext>
            </a:extLst>
          </p:cNvPr>
          <p:cNvSpPr>
            <a:spLocks noGrp="1"/>
          </p:cNvSpPr>
          <p:nvPr>
            <p:ph type="title"/>
          </p:nvPr>
        </p:nvSpPr>
        <p:spPr/>
        <p:txBody>
          <a:bodyPr/>
          <a:lstStyle/>
          <a:p>
            <a:r>
              <a:rPr lang="ru-RU" dirty="0"/>
              <a:t>Асимптотика сжатия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9221029-5E4B-5749-BBF4-656408BE81BA}"/>
                  </a:ext>
                </a:extLst>
              </p:cNvPr>
              <p:cNvSpPr>
                <a:spLocks noGrp="1"/>
              </p:cNvSpPr>
              <p:nvPr>
                <p:ph idx="1"/>
              </p:nvPr>
            </p:nvSpPr>
            <p:spPr/>
            <p:txBody>
              <a:bodyPr/>
              <a:lstStyle/>
              <a:p>
                <a:r>
                  <a:rPr lang="ru-RU" sz="2800" dirty="0"/>
                  <a:t>Рассмотрим предел коэффициента сжатия </a:t>
                </a:r>
                <a:br>
                  <a:rPr lang="en-US" sz="2800" dirty="0"/>
                </a:br>
                <a:r>
                  <a:rPr lang="ru-RU" sz="2800" dirty="0"/>
                  <a:t>при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0"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𝑛𝑝</m:t>
                        </m:r>
                      </m:e>
                    </m:d>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𝑐𝑜𝑛𝑠𝑡</m:t>
                    </m:r>
                    <m:r>
                      <a:rPr lang="en-US" sz="2800" b="0" i="1" smtClean="0">
                        <a:latin typeface="Cambria Math" panose="02040503050406030204" pitchFamily="18" charset="0"/>
                      </a:rPr>
                      <m:t>,</m:t>
                    </m:r>
                    <m:r>
                      <a:rPr lang="en-US" sz="2800" b="0" i="0" smtClean="0">
                        <a:latin typeface="Cambria Math" panose="02040503050406030204" pitchFamily="18" charset="0"/>
                      </a:rPr>
                      <m:t>:</m:t>
                    </m:r>
                  </m:oMath>
                </a14:m>
                <a:endParaRPr lang="en-US" sz="2800" b="0" dirty="0"/>
              </a:p>
              <a:p>
                <a:pPr marL="0" indent="0" algn="ctr">
                  <a:buNone/>
                </a:pPr>
                <a14:m>
                  <m:oMathPara xmlns:m="http://schemas.openxmlformats.org/officeDocument/2006/math">
                    <m:oMathParaPr>
                      <m:jc m:val="centerGroup"/>
                    </m:oMathParaPr>
                    <m:oMath xmlns:m="http://schemas.openxmlformats.org/officeDocument/2006/math">
                      <m:r>
                        <a:rPr lang="en-US" altLang="ru-RU" sz="2800" i="1" dirty="0">
                          <a:latin typeface="Cambria Math" panose="02040503050406030204" pitchFamily="18" charset="0"/>
                        </a:rPr>
                        <m:t>𝑅</m:t>
                      </m:r>
                      <m:r>
                        <a:rPr lang="en-US" altLang="ru-RU" sz="2800" i="1" dirty="0">
                          <a:latin typeface="Cambria Math" panose="02040503050406030204" pitchFamily="18" charset="0"/>
                        </a:rPr>
                        <m:t>=</m:t>
                      </m:r>
                      <m:f>
                        <m:fPr>
                          <m:ctrlPr>
                            <a:rPr lang="en-US" altLang="ru-RU" sz="2800" i="1" dirty="0">
                              <a:latin typeface="Cambria Math" panose="02040503050406030204" pitchFamily="18" charset="0"/>
                            </a:rPr>
                          </m:ctrlPr>
                        </m:fPr>
                        <m:num>
                          <m:sSub>
                            <m:sSubPr>
                              <m:ctrlPr>
                                <a:rPr lang="en-US" altLang="ru-RU" sz="2800" i="1" dirty="0">
                                  <a:latin typeface="Cambria Math" panose="02040503050406030204" pitchFamily="18" charset="0"/>
                                </a:rPr>
                              </m:ctrlPr>
                            </m:sSubPr>
                            <m:e>
                              <m:r>
                                <a:rPr lang="en-US" altLang="ru-RU" sz="2800" i="1" dirty="0" err="1">
                                  <a:latin typeface="Cambria Math" panose="02040503050406030204" pitchFamily="18" charset="0"/>
                                </a:rPr>
                                <m:t>𝐵</m:t>
                              </m:r>
                            </m:e>
                            <m:sub>
                              <m:r>
                                <a:rPr lang="en-US" altLang="ru-RU" sz="2800" i="1" dirty="0">
                                  <a:latin typeface="Cambria Math" panose="02040503050406030204" pitchFamily="18" charset="0"/>
                                </a:rPr>
                                <m:t>𝑛</m:t>
                              </m:r>
                            </m:sub>
                          </m:sSub>
                          <m:r>
                            <a:rPr lang="en-US" altLang="ru-RU" sz="2800" i="1" dirty="0">
                              <a:latin typeface="Cambria Math" panose="02040503050406030204" pitchFamily="18" charset="0"/>
                            </a:rPr>
                            <m:t>+ </m:t>
                          </m:r>
                          <m:sSub>
                            <m:sSubPr>
                              <m:ctrlPr>
                                <a:rPr lang="en-US" altLang="ru-RU" sz="2800" i="1" dirty="0">
                                  <a:latin typeface="Cambria Math" panose="02040503050406030204" pitchFamily="18" charset="0"/>
                                </a:rPr>
                              </m:ctrlPr>
                            </m:sSubPr>
                            <m:e>
                              <m:r>
                                <a:rPr lang="en-US" altLang="ru-RU" sz="2800" i="1" dirty="0" err="1">
                                  <a:latin typeface="Cambria Math" panose="02040503050406030204" pitchFamily="18" charset="0"/>
                                </a:rPr>
                                <m:t>𝐵</m:t>
                              </m:r>
                            </m:e>
                            <m:sub>
                              <m:r>
                                <a:rPr lang="en-US" altLang="ru-RU" sz="2800" i="1" dirty="0">
                                  <a:latin typeface="Cambria Math" panose="02040503050406030204" pitchFamily="18" charset="0"/>
                                </a:rPr>
                                <m:t>𝑘</m:t>
                              </m:r>
                            </m:sub>
                          </m:sSub>
                        </m:num>
                        <m:den>
                          <m:r>
                            <a:rPr lang="en-US" altLang="ru-RU" sz="2800" i="1" dirty="0">
                              <a:latin typeface="Cambria Math" panose="02040503050406030204" pitchFamily="18" charset="0"/>
                            </a:rPr>
                            <m:t>𝑛</m:t>
                          </m:r>
                        </m:den>
                      </m:f>
                      <m:r>
                        <a:rPr lang="en-US" altLang="ru-RU" sz="2800" b="0" i="1" dirty="0" smtClean="0">
                          <a:latin typeface="Cambria Math" panose="02040503050406030204" pitchFamily="18" charset="0"/>
                        </a:rPr>
                        <m:t>=</m:t>
                      </m:r>
                      <m:f>
                        <m:fPr>
                          <m:ctrlPr>
                            <a:rPr lang="en-US" altLang="ru-RU" sz="2800" b="0" i="1" dirty="0" smtClean="0">
                              <a:latin typeface="Cambria Math" panose="02040503050406030204" pitchFamily="18" charset="0"/>
                            </a:rPr>
                          </m:ctrlPr>
                        </m:fPr>
                        <m:num>
                          <m:d>
                            <m:dPr>
                              <m:begChr m:val="⌈"/>
                              <m:endChr m:val="⌉"/>
                              <m:ctrlPr>
                                <a:rPr lang="en-US" altLang="ru-RU" sz="2800" i="1" dirty="0">
                                  <a:latin typeface="Cambria Math" panose="02040503050406030204" pitchFamily="18" charset="0"/>
                                </a:rPr>
                              </m:ctrlPr>
                            </m:dPr>
                            <m:e>
                              <m:sSub>
                                <m:sSubPr>
                                  <m:ctrlPr>
                                    <a:rPr lang="ru-RU" altLang="ru-RU" sz="2800" i="1" dirty="0">
                                      <a:latin typeface="Cambria Math" panose="02040503050406030204" pitchFamily="18" charset="0"/>
                                    </a:rPr>
                                  </m:ctrlPr>
                                </m:sSubPr>
                                <m:e>
                                  <m:r>
                                    <m:rPr>
                                      <m:sty m:val="p"/>
                                    </m:rPr>
                                    <a:rPr lang="en-US" altLang="ru-RU" sz="2800" dirty="0">
                                      <a:latin typeface="Cambria Math" panose="02040503050406030204" pitchFamily="18" charset="0"/>
                                    </a:rPr>
                                    <m:t>log</m:t>
                                  </m:r>
                                </m:e>
                                <m:sub>
                                  <m:r>
                                    <a:rPr lang="ru-RU" altLang="ru-RU" sz="2800" i="1" dirty="0">
                                      <a:latin typeface="Cambria Math" panose="02040503050406030204" pitchFamily="18" charset="0"/>
                                    </a:rPr>
                                    <m:t>2</m:t>
                                  </m:r>
                                </m:sub>
                              </m:sSub>
                              <m:r>
                                <a:rPr lang="ru-RU" altLang="ru-RU" sz="2800" i="1" dirty="0">
                                  <a:latin typeface="Cambria Math" panose="02040503050406030204" pitchFamily="18" charset="0"/>
                                </a:rPr>
                                <m:t> </m:t>
                              </m:r>
                              <m:d>
                                <m:dPr>
                                  <m:ctrlPr>
                                    <a:rPr lang="en-US" altLang="ru-RU" sz="2800" i="1" dirty="0">
                                      <a:latin typeface="Cambria Math" panose="02040503050406030204" pitchFamily="18" charset="0"/>
                                    </a:rPr>
                                  </m:ctrlPr>
                                </m:dPr>
                                <m:e>
                                  <m:r>
                                    <a:rPr lang="en-US" altLang="ru-RU" sz="2800" i="1" dirty="0">
                                      <a:latin typeface="Cambria Math" panose="02040503050406030204" pitchFamily="18" charset="0"/>
                                    </a:rPr>
                                    <m:t>𝑛</m:t>
                                  </m:r>
                                  <m:r>
                                    <a:rPr lang="en-US" altLang="ru-RU" sz="2800" i="1" dirty="0">
                                      <a:latin typeface="Cambria Math" panose="02040503050406030204" pitchFamily="18" charset="0"/>
                                    </a:rPr>
                                    <m:t>+1</m:t>
                                  </m:r>
                                </m:e>
                              </m:d>
                            </m:e>
                          </m:d>
                          <m:r>
                            <a:rPr lang="en-US" altLang="ru-RU" sz="2800" b="0" i="1" dirty="0" smtClean="0">
                              <a:latin typeface="Cambria Math" panose="02040503050406030204" pitchFamily="18" charset="0"/>
                            </a:rPr>
                            <m:t>+</m:t>
                          </m:r>
                          <m:d>
                            <m:dPr>
                              <m:begChr m:val="⌈"/>
                              <m:endChr m:val="⌉"/>
                              <m:ctrlPr>
                                <a:rPr lang="en-US" altLang="ru-RU" sz="2800" i="1" dirty="0">
                                  <a:latin typeface="Cambria Math" panose="02040503050406030204" pitchFamily="18" charset="0"/>
                                </a:rPr>
                              </m:ctrlPr>
                            </m:dPr>
                            <m:e>
                              <m:func>
                                <m:funcPr>
                                  <m:ctrlPr>
                                    <a:rPr lang="en-US" altLang="ru-RU" sz="2800" i="1" dirty="0">
                                      <a:latin typeface="Cambria Math" panose="02040503050406030204" pitchFamily="18" charset="0"/>
                                    </a:rPr>
                                  </m:ctrlPr>
                                </m:funcPr>
                                <m:fName>
                                  <m:sSub>
                                    <m:sSubPr>
                                      <m:ctrlPr>
                                        <a:rPr lang="en-US" altLang="ru-RU" sz="2800" i="1" dirty="0">
                                          <a:latin typeface="Cambria Math" panose="02040503050406030204" pitchFamily="18" charset="0"/>
                                        </a:rPr>
                                      </m:ctrlPr>
                                    </m:sSubPr>
                                    <m:e>
                                      <m:r>
                                        <m:rPr>
                                          <m:sty m:val="p"/>
                                        </m:rPr>
                                        <a:rPr lang="en-US" altLang="ru-RU" sz="2800" dirty="0">
                                          <a:latin typeface="Cambria Math" panose="02040503050406030204" pitchFamily="18" charset="0"/>
                                        </a:rPr>
                                        <m:t>log</m:t>
                                      </m:r>
                                    </m:e>
                                    <m:sub>
                                      <m:r>
                                        <a:rPr lang="en-US" altLang="ru-RU" sz="2800" i="1" dirty="0">
                                          <a:latin typeface="Cambria Math" panose="02040503050406030204" pitchFamily="18" charset="0"/>
                                        </a:rPr>
                                        <m:t>2</m:t>
                                      </m:r>
                                    </m:sub>
                                  </m:sSub>
                                </m:fName>
                                <m:e>
                                  <m:f>
                                    <m:fPr>
                                      <m:ctrlPr>
                                        <a:rPr lang="en-US" altLang="ru-RU" sz="2800" i="1" dirty="0">
                                          <a:latin typeface="Cambria Math" panose="02040503050406030204" pitchFamily="18" charset="0"/>
                                        </a:rPr>
                                      </m:ctrlPr>
                                    </m:fPr>
                                    <m:num>
                                      <m:r>
                                        <a:rPr lang="en-US" altLang="ru-RU" sz="2800" i="1" dirty="0">
                                          <a:latin typeface="Cambria Math" panose="02040503050406030204" pitchFamily="18" charset="0"/>
                                        </a:rPr>
                                        <m:t>𝑛</m:t>
                                      </m:r>
                                      <m:r>
                                        <a:rPr lang="en-US" altLang="ru-RU" sz="2800" i="1" dirty="0">
                                          <a:latin typeface="Cambria Math" panose="02040503050406030204" pitchFamily="18" charset="0"/>
                                        </a:rPr>
                                        <m:t>!</m:t>
                                      </m:r>
                                    </m:num>
                                    <m:den>
                                      <m:r>
                                        <a:rPr lang="en-US" altLang="ru-RU" sz="2800" i="1" dirty="0">
                                          <a:latin typeface="Cambria Math" panose="02040503050406030204" pitchFamily="18" charset="0"/>
                                        </a:rPr>
                                        <m:t>𝑘</m:t>
                                      </m:r>
                                      <m:r>
                                        <a:rPr lang="en-US" altLang="ru-RU" sz="2800" i="1" dirty="0">
                                          <a:latin typeface="Cambria Math" panose="02040503050406030204" pitchFamily="18" charset="0"/>
                                        </a:rPr>
                                        <m:t>!</m:t>
                                      </m:r>
                                      <m:d>
                                        <m:dPr>
                                          <m:ctrlPr>
                                            <a:rPr lang="en-US" altLang="ru-RU" sz="2800" i="1" dirty="0">
                                              <a:latin typeface="Cambria Math" panose="02040503050406030204" pitchFamily="18" charset="0"/>
                                            </a:rPr>
                                          </m:ctrlPr>
                                        </m:dPr>
                                        <m:e>
                                          <m:r>
                                            <a:rPr lang="en-US" altLang="ru-RU" sz="2800" i="1" dirty="0">
                                              <a:latin typeface="Cambria Math" panose="02040503050406030204" pitchFamily="18" charset="0"/>
                                            </a:rPr>
                                            <m:t>𝑛</m:t>
                                          </m:r>
                                          <m:r>
                                            <a:rPr lang="en-US" altLang="ru-RU" sz="2800" i="1" dirty="0">
                                              <a:latin typeface="Cambria Math" panose="02040503050406030204" pitchFamily="18" charset="0"/>
                                            </a:rPr>
                                            <m:t> –</m:t>
                                          </m:r>
                                          <m:r>
                                            <a:rPr lang="en-US" altLang="ru-RU" sz="2800" i="1" dirty="0">
                                              <a:latin typeface="Cambria Math" panose="02040503050406030204" pitchFamily="18" charset="0"/>
                                            </a:rPr>
                                            <m:t>𝑘</m:t>
                                          </m:r>
                                        </m:e>
                                      </m:d>
                                      <m:r>
                                        <a:rPr lang="en-US" altLang="ru-RU" sz="2800" i="1" dirty="0">
                                          <a:latin typeface="Cambria Math" panose="02040503050406030204" pitchFamily="18" charset="0"/>
                                        </a:rPr>
                                        <m:t>!</m:t>
                                      </m:r>
                                    </m:den>
                                  </m:f>
                                </m:e>
                              </m:func>
                            </m:e>
                          </m:d>
                        </m:num>
                        <m:den>
                          <m:r>
                            <a:rPr lang="en-US" altLang="ru-RU" sz="2800" b="0" i="1" dirty="0" smtClean="0">
                              <a:latin typeface="Cambria Math" panose="02040503050406030204" pitchFamily="18" charset="0"/>
                            </a:rPr>
                            <m:t>𝑛</m:t>
                          </m:r>
                        </m:den>
                      </m:f>
                      <m:r>
                        <a:rPr lang="en-US" altLang="ru-RU" sz="2800" b="0" i="1" dirty="0" smtClean="0">
                          <a:latin typeface="Cambria Math" panose="02040503050406030204" pitchFamily="18" charset="0"/>
                        </a:rPr>
                        <m:t>→0+</m:t>
                      </m:r>
                      <m:r>
                        <a:rPr lang="en-US" altLang="ru-RU" sz="2800" b="0" i="1" dirty="0" smtClean="0">
                          <a:latin typeface="Cambria Math" panose="02040503050406030204" pitchFamily="18" charset="0"/>
                        </a:rPr>
                        <m:t>𝐻</m:t>
                      </m:r>
                      <m:d>
                        <m:dPr>
                          <m:ctrlPr>
                            <a:rPr lang="en-US" altLang="ru-RU" sz="2800" b="0" i="1" dirty="0" smtClean="0">
                              <a:latin typeface="Cambria Math" panose="02040503050406030204" pitchFamily="18" charset="0"/>
                            </a:rPr>
                          </m:ctrlPr>
                        </m:dPr>
                        <m:e>
                          <m:r>
                            <a:rPr lang="en-US" altLang="ru-RU" sz="2800" b="0" i="1" dirty="0" smtClean="0">
                              <a:latin typeface="Cambria Math" panose="02040503050406030204" pitchFamily="18" charset="0"/>
                            </a:rPr>
                            <m:t>𝑝</m:t>
                          </m:r>
                        </m:e>
                      </m:d>
                    </m:oMath>
                  </m:oMathPara>
                </a14:m>
                <a:endParaRPr lang="ru-RU" sz="2800" b="0" dirty="0"/>
              </a:p>
              <a:p>
                <a:r>
                  <a:rPr lang="ru-RU" sz="2800" dirty="0"/>
                  <a:t>В терминологии </a:t>
                </a:r>
                <a:r>
                  <a:rPr lang="ru-RU" sz="2800" dirty="0" err="1"/>
                  <a:t>Габидуллина</a:t>
                </a:r>
                <a:r>
                  <a:rPr lang="ru-RU" sz="2800" dirty="0"/>
                  <a:t> коды, при асимптотически большом размере блока приводящие к сжатию до энтропии, называются </a:t>
                </a:r>
                <a:r>
                  <a:rPr lang="ru-RU" sz="2800" i="1" dirty="0"/>
                  <a:t>универсальными</a:t>
                </a:r>
                <a:r>
                  <a:rPr lang="ru-RU" sz="2800" dirty="0"/>
                  <a:t> </a:t>
                </a:r>
                <a:br>
                  <a:rPr lang="ru-RU" sz="2800" dirty="0"/>
                </a:br>
                <a:r>
                  <a:rPr lang="ru-RU" sz="2800" dirty="0"/>
                  <a:t>(не путать с универсальными кодами целых чисел для кодирования убывающих распределений)</a:t>
                </a:r>
                <a:endParaRPr lang="en-US" sz="2800" b="0" dirty="0"/>
              </a:p>
            </p:txBody>
          </p:sp>
        </mc:Choice>
        <mc:Fallback xmlns="">
          <p:sp>
            <p:nvSpPr>
              <p:cNvPr id="3" name="Объект 2">
                <a:extLst>
                  <a:ext uri="{FF2B5EF4-FFF2-40B4-BE49-F238E27FC236}">
                    <a16:creationId xmlns:a16="http://schemas.microsoft.com/office/drawing/2014/main" id="{C9221029-5E4B-5749-BBF4-656408BE81BA}"/>
                  </a:ext>
                </a:extLst>
              </p:cNvPr>
              <p:cNvSpPr>
                <a:spLocks noGrp="1" noRot="1" noChangeAspect="1" noMove="1" noResize="1" noEditPoints="1" noAdjustHandles="1" noChangeArrowheads="1" noChangeShapeType="1" noTextEdit="1"/>
              </p:cNvSpPr>
              <p:nvPr>
                <p:ph idx="1"/>
              </p:nvPr>
            </p:nvSpPr>
            <p:spPr>
              <a:blipFill>
                <a:blip r:embed="rId3"/>
                <a:stretch>
                  <a:fillRect l="-1040" t="-168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3FFA8FC-6B18-D64C-BCAA-53724FB6E338}"/>
              </a:ext>
            </a:extLst>
          </p:cNvPr>
          <p:cNvSpPr>
            <a:spLocks noGrp="1"/>
          </p:cNvSpPr>
          <p:nvPr>
            <p:ph type="sldNum" sz="quarter" idx="12"/>
          </p:nvPr>
        </p:nvSpPr>
        <p:spPr/>
        <p:txBody>
          <a:bodyPr/>
          <a:lstStyle/>
          <a:p>
            <a:pPr>
              <a:defRPr/>
            </a:pPr>
            <a:fld id="{6F4E816A-55D9-470B-B890-87BE52ECB9E1}" type="slidenum">
              <a:rPr lang="ru-RU" altLang="ru-RU" smtClean="0"/>
              <a:pPr>
                <a:defRPr/>
              </a:pPr>
              <a:t>42</a:t>
            </a:fld>
            <a:endParaRPr lang="ru-RU" altLang="ru-RU"/>
          </a:p>
        </p:txBody>
      </p:sp>
    </p:spTree>
    <p:extLst>
      <p:ext uri="{BB962C8B-B14F-4D97-AF65-F5344CB8AC3E}">
        <p14:creationId xmlns:p14="http://schemas.microsoft.com/office/powerpoint/2010/main" val="901010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6AF0E8-66CC-2A46-9195-7DE5A6EFEFCD}"/>
              </a:ext>
            </a:extLst>
          </p:cNvPr>
          <p:cNvSpPr>
            <a:spLocks noGrp="1"/>
          </p:cNvSpPr>
          <p:nvPr>
            <p:ph type="title"/>
          </p:nvPr>
        </p:nvSpPr>
        <p:spPr>
          <a:xfrm>
            <a:off x="609600" y="274638"/>
            <a:ext cx="10972800" cy="1143000"/>
          </a:xfrm>
        </p:spPr>
        <p:txBody>
          <a:bodyPr/>
          <a:lstStyle/>
          <a:p>
            <a:r>
              <a:rPr lang="ru-RU" sz="4000" dirty="0"/>
              <a:t>Особенности комбинаторного кодирования</a:t>
            </a:r>
          </a:p>
        </p:txBody>
      </p:sp>
      <p:sp>
        <p:nvSpPr>
          <p:cNvPr id="3" name="Объект 2">
            <a:extLst>
              <a:ext uri="{FF2B5EF4-FFF2-40B4-BE49-F238E27FC236}">
                <a16:creationId xmlns:a16="http://schemas.microsoft.com/office/drawing/2014/main" id="{250E80B2-CE53-A543-9D49-11536B22BA83}"/>
              </a:ext>
            </a:extLst>
          </p:cNvPr>
          <p:cNvSpPr>
            <a:spLocks noGrp="1"/>
          </p:cNvSpPr>
          <p:nvPr>
            <p:ph idx="1"/>
          </p:nvPr>
        </p:nvSpPr>
        <p:spPr>
          <a:xfrm>
            <a:off x="609600" y="1600201"/>
            <a:ext cx="10972800" cy="4525963"/>
          </a:xfrm>
        </p:spPr>
        <p:txBody>
          <a:bodyPr>
            <a:normAutofit fontScale="85000" lnSpcReduction="10000"/>
          </a:bodyPr>
          <a:lstStyle/>
          <a:p>
            <a:r>
              <a:rPr lang="ru-RU" dirty="0"/>
              <a:t>Не требует построения таблиц под конкретное распределение вероятностей либо процесса адаптации</a:t>
            </a:r>
            <a:endParaRPr lang="en-US" dirty="0"/>
          </a:p>
          <a:p>
            <a:r>
              <a:rPr lang="ru-RU" dirty="0"/>
              <a:t>Комбинаторное кодирование вообще не связано с понятием вероятности; вместо него используется количество состояний</a:t>
            </a:r>
          </a:p>
          <a:p>
            <a:r>
              <a:rPr lang="ru-RU" dirty="0"/>
              <a:t>Использование исключительно сложений, приводящее к ускорению примерно в 10 раз (замена 1 на </a:t>
            </a:r>
            <a:r>
              <a:rPr lang="en-US" dirty="0"/>
              <a:t>LPS</a:t>
            </a:r>
            <a:r>
              <a:rPr lang="ru-RU" dirty="0"/>
              <a:t>)</a:t>
            </a:r>
          </a:p>
          <a:p>
            <a:r>
              <a:rPr lang="ru-RU" dirty="0"/>
              <a:t>Сжатие улучшается с уменьшением энтропии</a:t>
            </a:r>
          </a:p>
          <a:p>
            <a:r>
              <a:rPr lang="ru-RU" dirty="0"/>
              <a:t>Ускорение с уменьшением энтропии (до </a:t>
            </a:r>
            <a:r>
              <a:rPr lang="en-US" dirty="0"/>
              <a:t>~100 </a:t>
            </a:r>
            <a:r>
              <a:rPr lang="ru-RU" dirty="0"/>
              <a:t>раз)</a:t>
            </a:r>
          </a:p>
          <a:p>
            <a:r>
              <a:rPr lang="ru-RU" dirty="0"/>
              <a:t>Однако с увеличением длины блока квадратично растёт объём таблиц (обычно </a:t>
            </a:r>
            <a:r>
              <a:rPr lang="en-US" dirty="0"/>
              <a:t>~1 </a:t>
            </a:r>
            <a:r>
              <a:rPr lang="ru-RU" dirty="0"/>
              <a:t>Мб)</a:t>
            </a:r>
          </a:p>
        </p:txBody>
      </p:sp>
      <p:sp>
        <p:nvSpPr>
          <p:cNvPr id="4" name="Номер слайда 3">
            <a:extLst>
              <a:ext uri="{FF2B5EF4-FFF2-40B4-BE49-F238E27FC236}">
                <a16:creationId xmlns:a16="http://schemas.microsoft.com/office/drawing/2014/main" id="{E744086A-FA57-4944-89D8-FCC9CDFD9FB4}"/>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43</a:t>
            </a:fld>
            <a:endParaRPr lang="ru-RU" altLang="ru-RU"/>
          </a:p>
        </p:txBody>
      </p:sp>
    </p:spTree>
    <p:extLst>
      <p:ext uri="{BB962C8B-B14F-4D97-AF65-F5344CB8AC3E}">
        <p14:creationId xmlns:p14="http://schemas.microsoft.com/office/powerpoint/2010/main" val="2549321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888DF6-D445-4E44-8533-C75C39BF5683}"/>
              </a:ext>
            </a:extLst>
          </p:cNvPr>
          <p:cNvSpPr>
            <a:spLocks noGrp="1"/>
          </p:cNvSpPr>
          <p:nvPr>
            <p:ph type="title"/>
          </p:nvPr>
        </p:nvSpPr>
        <p:spPr/>
        <p:txBody>
          <a:bodyPr/>
          <a:lstStyle/>
          <a:p>
            <a:r>
              <a:rPr lang="ru-RU" sz="4000" dirty="0"/>
              <a:t>Лексикографический и </a:t>
            </a:r>
            <a:r>
              <a:rPr lang="ru-RU" sz="4000" dirty="0" err="1"/>
              <a:t>колексикографический</a:t>
            </a:r>
            <a:r>
              <a:rPr lang="ru-RU" sz="4000" dirty="0"/>
              <a:t> порядок</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C42AF32-135A-2D4E-A8B9-0E4BA1D0DEB5}"/>
                  </a:ext>
                </a:extLst>
              </p:cNvPr>
              <p:cNvSpPr>
                <a:spLocks noGrp="1"/>
              </p:cNvSpPr>
              <p:nvPr>
                <p:ph idx="1"/>
              </p:nvPr>
            </p:nvSpPr>
            <p:spPr>
              <a:xfrm>
                <a:off x="609600" y="1600201"/>
                <a:ext cx="8294712" cy="4525963"/>
              </a:xfrm>
            </p:spPr>
            <p:txBody>
              <a:bodyPr/>
              <a:lstStyle/>
              <a:p>
                <a:r>
                  <a:rPr lang="ru-RU" sz="2800" dirty="0"/>
                  <a:t>Ранее</a:t>
                </a:r>
                <a:r>
                  <a:rPr lang="en-US" sz="2800" dirty="0"/>
                  <a:t> </a:t>
                </a:r>
                <a:r>
                  <a:rPr lang="ru-RU" sz="2800" dirty="0"/>
                  <a:t>правило обновления звучало так:</a:t>
                </a:r>
                <a:br>
                  <a:rPr lang="en-US" sz="2800" dirty="0"/>
                </a:br>
                <a:r>
                  <a:rPr lang="ru-RU" sz="2800" dirty="0"/>
                  <a:t>если текущий бит «1», прибавим число путей, которые бы закончились нулём</a:t>
                </a:r>
                <a:r>
                  <a:rPr lang="en-US" sz="2800" dirty="0"/>
                  <a:t>:</a:t>
                </a:r>
                <a:br>
                  <a:rPr lang="en-US" sz="2800" dirty="0"/>
                </a:br>
                <a14:m>
                  <m:oMath xmlns:m="http://schemas.openxmlformats.org/officeDocument/2006/math">
                    <m:r>
                      <a:rPr lang="en-US" sz="2800" i="1" dirty="0">
                        <a:latin typeface="Cambria Math" panose="02040503050406030204" pitchFamily="18" charset="0"/>
                      </a:rPr>
                      <m:t>𝐼</m:t>
                    </m:r>
                    <m:d>
                      <m:dPr>
                        <m:begChr m:val="{"/>
                        <m:endChr m:val="}"/>
                        <m:ctrlPr>
                          <a:rPr lang="en-US" sz="2800" i="1" dirty="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dirty="0">
                            <a:latin typeface="Cambria Math" panose="02040503050406030204" pitchFamily="18" charset="0"/>
                          </a:rPr>
                          <m:t>1</m:t>
                        </m:r>
                      </m:e>
                    </m:d>
                    <m:r>
                      <a:rPr lang="en-US" sz="2800">
                        <a:latin typeface="Cambria Math" panose="02040503050406030204" pitchFamily="18" charset="0"/>
                      </a:rPr>
                      <m:t>=</m:t>
                    </m:r>
                    <m:r>
                      <a:rPr lang="en-US" sz="2800" i="1" dirty="0">
                        <a:latin typeface="Cambria Math" panose="02040503050406030204" pitchFamily="18" charset="0"/>
                      </a:rPr>
                      <m:t>𝐼</m:t>
                    </m:r>
                    <m:d>
                      <m:dPr>
                        <m:begChr m:val="{"/>
                        <m:endChr m:val="}"/>
                        <m:ctrlPr>
                          <a:rPr lang="en-US" sz="2800" i="1" dirty="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r>
                              <a:rPr lang="en-US" sz="2800" i="1">
                                <a:latin typeface="Cambria Math" panose="02040503050406030204" pitchFamily="18" charset="0"/>
                              </a:rPr>
                              <m:t>−1</m:t>
                            </m:r>
                          </m:sub>
                        </m:sSub>
                      </m:e>
                    </m:d>
                    <m:r>
                      <a:rPr lang="en-US" sz="2800" i="1" dirty="0">
                        <a:latin typeface="Cambria Math" panose="02040503050406030204" pitchFamily="18" charset="0"/>
                      </a:rPr>
                      <m:t>+</m:t>
                    </m:r>
                    <m:r>
                      <a:rPr lang="en-US" sz="2800" i="1" dirty="0">
                        <a:latin typeface="Cambria Math" panose="02040503050406030204" pitchFamily="18" charset="0"/>
                      </a:rPr>
                      <m:t>𝑁</m:t>
                    </m:r>
                    <m:d>
                      <m:dPr>
                        <m:begChr m:val="{"/>
                        <m:endChr m:val="}"/>
                        <m:ctrlPr>
                          <a:rPr lang="en-US" sz="2800" i="1" dirty="0">
                            <a:latin typeface="Cambria Math" panose="02040503050406030204" pitchFamily="18" charset="0"/>
                          </a:rPr>
                        </m:ctrlPr>
                      </m:dPr>
                      <m:e>
                        <m:r>
                          <a:rPr lang="en-US" sz="2800" i="1">
                            <a:latin typeface="Cambria Math" panose="02040503050406030204" pitchFamily="18" charset="0"/>
                          </a:rPr>
                          <m:t>∗0</m:t>
                        </m:r>
                      </m:e>
                    </m:d>
                  </m:oMath>
                </a14:m>
                <a:endParaRPr lang="en-US" sz="2800" dirty="0"/>
              </a:p>
              <a:p>
                <a14:m>
                  <m:oMath xmlns:m="http://schemas.openxmlformats.org/officeDocument/2006/math">
                    <m:r>
                      <a:rPr lang="en-US" sz="2800" i="1" dirty="0">
                        <a:latin typeface="Cambria Math" panose="02040503050406030204" pitchFamily="18" charset="0"/>
                      </a:rPr>
                      <m:t>𝑁</m:t>
                    </m:r>
                    <m:d>
                      <m:dPr>
                        <m:begChr m:val="{"/>
                        <m:endChr m:val="}"/>
                        <m:ctrlPr>
                          <a:rPr lang="en-US" sz="2800" i="1" dirty="0">
                            <a:latin typeface="Cambria Math" panose="02040503050406030204" pitchFamily="18" charset="0"/>
                          </a:rPr>
                        </m:ctrlPr>
                      </m:dPr>
                      <m:e>
                        <m:r>
                          <a:rPr lang="en-US" sz="2800" i="1">
                            <a:latin typeface="Cambria Math" panose="02040503050406030204" pitchFamily="18" charset="0"/>
                          </a:rPr>
                          <m:t>∗0</m:t>
                        </m:r>
                      </m:e>
                    </m:d>
                  </m:oMath>
                </a14:m>
                <a:r>
                  <a:rPr lang="ru-RU" sz="2800" dirty="0"/>
                  <a:t> тем больше, чем больше длина, поэтому вес последних бит больше и сортировка строк происходит справа налево </a:t>
                </a:r>
              </a:p>
              <a:p>
                <a:r>
                  <a:rPr lang="ru-RU" sz="2800" dirty="0"/>
                  <a:t>Такой порядок называется </a:t>
                </a:r>
                <a:r>
                  <a:rPr lang="ru-RU" sz="2800" i="1" dirty="0" err="1"/>
                  <a:t>колексикографическим</a:t>
                </a:r>
                <a:endParaRPr lang="ru-RU" sz="2800" i="1" dirty="0"/>
              </a:p>
            </p:txBody>
          </p:sp>
        </mc:Choice>
        <mc:Fallback xmlns="">
          <p:sp>
            <p:nvSpPr>
              <p:cNvPr id="3" name="Объект 2">
                <a:extLst>
                  <a:ext uri="{FF2B5EF4-FFF2-40B4-BE49-F238E27FC236}">
                    <a16:creationId xmlns:a16="http://schemas.microsoft.com/office/drawing/2014/main" id="{DC42AF32-135A-2D4E-A8B9-0E4BA1D0DEB5}"/>
                  </a:ext>
                </a:extLst>
              </p:cNvPr>
              <p:cNvSpPr>
                <a:spLocks noGrp="1" noRot="1" noChangeAspect="1" noMove="1" noResize="1" noEditPoints="1" noAdjustHandles="1" noChangeArrowheads="1" noChangeShapeType="1" noTextEdit="1"/>
              </p:cNvSpPr>
              <p:nvPr>
                <p:ph idx="1"/>
              </p:nvPr>
            </p:nvSpPr>
            <p:spPr>
              <a:xfrm>
                <a:off x="609600" y="1600201"/>
                <a:ext cx="8294712" cy="4525963"/>
              </a:xfrm>
              <a:blipFill>
                <a:blip r:embed="rId3"/>
                <a:stretch>
                  <a:fillRect l="-1376" t="-1681" r="-107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193A1D9-D357-1F4C-8E4B-702E7F4027DD}"/>
              </a:ext>
            </a:extLst>
          </p:cNvPr>
          <p:cNvSpPr>
            <a:spLocks noGrp="1"/>
          </p:cNvSpPr>
          <p:nvPr>
            <p:ph type="sldNum" sz="quarter" idx="12"/>
          </p:nvPr>
        </p:nvSpPr>
        <p:spPr/>
        <p:txBody>
          <a:bodyPr/>
          <a:lstStyle/>
          <a:p>
            <a:pPr>
              <a:defRPr/>
            </a:pPr>
            <a:fld id="{6F4E816A-55D9-470B-B890-87BE52ECB9E1}" type="slidenum">
              <a:rPr lang="ru-RU" altLang="ru-RU" smtClean="0"/>
              <a:pPr>
                <a:defRPr/>
              </a:pPr>
              <a:t>44</a:t>
            </a:fld>
            <a:endParaRPr lang="ru-RU" altLang="ru-RU"/>
          </a:p>
        </p:txBody>
      </p:sp>
      <p:graphicFrame>
        <p:nvGraphicFramePr>
          <p:cNvPr id="9" name="Таблица 8">
            <a:extLst>
              <a:ext uri="{FF2B5EF4-FFF2-40B4-BE49-F238E27FC236}">
                <a16:creationId xmlns:a16="http://schemas.microsoft.com/office/drawing/2014/main" id="{438ECA91-C30E-B042-A53B-CC9827045E2D}"/>
              </a:ext>
            </a:extLst>
          </p:cNvPr>
          <p:cNvGraphicFramePr>
            <a:graphicFrameLocks noGrp="1"/>
          </p:cNvGraphicFramePr>
          <p:nvPr>
            <p:extLst>
              <p:ext uri="{D42A27DB-BD31-4B8C-83A1-F6EECF244321}">
                <p14:modId xmlns:p14="http://schemas.microsoft.com/office/powerpoint/2010/main" val="2263812092"/>
              </p:ext>
            </p:extLst>
          </p:nvPr>
        </p:nvGraphicFramePr>
        <p:xfrm>
          <a:off x="9480376" y="1858047"/>
          <a:ext cx="1924918" cy="4257675"/>
        </p:xfrm>
        <a:graphic>
          <a:graphicData uri="http://schemas.openxmlformats.org/drawingml/2006/table">
            <a:tbl>
              <a:tblPr>
                <a:tableStyleId>{5940675A-B579-460E-94D1-54222C63F5DA}</a:tableStyleId>
              </a:tblPr>
              <a:tblGrid>
                <a:gridCol w="674427">
                  <a:extLst>
                    <a:ext uri="{9D8B030D-6E8A-4147-A177-3AD203B41FA5}">
                      <a16:colId xmlns:a16="http://schemas.microsoft.com/office/drawing/2014/main" val="2610085830"/>
                    </a:ext>
                  </a:extLst>
                </a:gridCol>
                <a:gridCol w="1250491">
                  <a:extLst>
                    <a:ext uri="{9D8B030D-6E8A-4147-A177-3AD203B41FA5}">
                      <a16:colId xmlns:a16="http://schemas.microsoft.com/office/drawing/2014/main" val="4090528637"/>
                    </a:ext>
                  </a:extLst>
                </a:gridCol>
              </a:tblGrid>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0</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110000</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833214455"/>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101000</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007896300"/>
                  </a:ext>
                </a:extLst>
              </a:tr>
              <a:tr h="203200">
                <a:tc>
                  <a:txBody>
                    <a:bodyPr/>
                    <a:lstStyle/>
                    <a:p>
                      <a:pPr algn="ctr" fontAlgn="b"/>
                      <a:r>
                        <a:rPr lang="ru-RU" sz="1800" b="0" u="none" strike="noStrike" kern="1200">
                          <a:solidFill>
                            <a:srgbClr val="000000"/>
                          </a:solidFill>
                          <a:effectLst/>
                          <a:latin typeface="Cambria" panose="02040503050406030204" pitchFamily="18" charset="0"/>
                          <a:ea typeface="+mn-ea"/>
                          <a:cs typeface="+mn-cs"/>
                        </a:rPr>
                        <a:t>2</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011000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629123416"/>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3</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100100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698487814"/>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4</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010100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462299993"/>
                  </a:ext>
                </a:extLst>
              </a:tr>
              <a:tr h="203200">
                <a:tc>
                  <a:txBody>
                    <a:bodyPr/>
                    <a:lstStyle/>
                    <a:p>
                      <a:pPr algn="ctr" fontAlgn="b"/>
                      <a:r>
                        <a:rPr lang="ru-RU" sz="1800" b="0" u="none" strike="noStrike" kern="1200">
                          <a:solidFill>
                            <a:srgbClr val="000000"/>
                          </a:solidFill>
                          <a:effectLst/>
                          <a:latin typeface="Cambria" panose="02040503050406030204" pitchFamily="18" charset="0"/>
                          <a:ea typeface="+mn-ea"/>
                          <a:cs typeface="+mn-cs"/>
                        </a:rPr>
                        <a:t>5</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001100</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577234884"/>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6</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100010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459838618"/>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7</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010010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618084653"/>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8</a:t>
                      </a:r>
                    </a:p>
                  </a:txBody>
                  <a:tcPr marL="9525" marR="9525" marT="9525" marB="0" anchor="b"/>
                </a:tc>
                <a:tc>
                  <a:txBody>
                    <a:bodyPr/>
                    <a:lstStyle/>
                    <a:p>
                      <a:pPr algn="ctr" fontAlgn="b"/>
                      <a:r>
                        <a:rPr lang="ru-RU" sz="1800" b="0" u="none" strike="noStrike">
                          <a:solidFill>
                            <a:srgbClr val="000000"/>
                          </a:solidFill>
                          <a:effectLst/>
                          <a:latin typeface="Cambria" panose="02040503050406030204" pitchFamily="18" charset="0"/>
                        </a:rPr>
                        <a:t>001010</a:t>
                      </a:r>
                      <a:endParaRPr lang="ru-RU" sz="18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869259266"/>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9</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000110</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545114827"/>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10</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100001</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502501941"/>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11</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010001</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386062756"/>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12</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001001</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404266704"/>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13</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000101</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83874745"/>
                  </a:ext>
                </a:extLst>
              </a:tr>
              <a:tr h="203200">
                <a:tc>
                  <a:txBody>
                    <a:bodyPr/>
                    <a:lstStyle/>
                    <a:p>
                      <a:pPr algn="ctr" fontAlgn="b"/>
                      <a:r>
                        <a:rPr lang="ru-RU" sz="1800" b="0" u="none" strike="noStrike" kern="1200" dirty="0">
                          <a:solidFill>
                            <a:srgbClr val="000000"/>
                          </a:solidFill>
                          <a:effectLst/>
                          <a:latin typeface="Cambria" panose="02040503050406030204" pitchFamily="18" charset="0"/>
                          <a:ea typeface="+mn-ea"/>
                          <a:cs typeface="+mn-cs"/>
                        </a:rPr>
                        <a:t>14</a:t>
                      </a:r>
                    </a:p>
                  </a:txBody>
                  <a:tcPr marL="9525" marR="9525" marT="9525" marB="0" anchor="b"/>
                </a:tc>
                <a:tc>
                  <a:txBody>
                    <a:bodyPr/>
                    <a:lstStyle/>
                    <a:p>
                      <a:pPr algn="ctr" fontAlgn="b"/>
                      <a:r>
                        <a:rPr lang="ru-RU" sz="1800" b="0" u="none" strike="noStrike" dirty="0">
                          <a:solidFill>
                            <a:srgbClr val="000000"/>
                          </a:solidFill>
                          <a:effectLst/>
                          <a:latin typeface="Cambria" panose="02040503050406030204" pitchFamily="18" charset="0"/>
                        </a:rPr>
                        <a:t>000011</a:t>
                      </a:r>
                      <a:endParaRPr lang="ru-RU" sz="18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79929292"/>
                  </a:ext>
                </a:extLst>
              </a:tr>
            </a:tbl>
          </a:graphicData>
        </a:graphic>
      </p:graphicFrame>
    </p:spTree>
    <p:extLst>
      <p:ext uri="{BB962C8B-B14F-4D97-AF65-F5344CB8AC3E}">
        <p14:creationId xmlns:p14="http://schemas.microsoft.com/office/powerpoint/2010/main" val="362481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B6C60-C6C3-AD41-90A0-6DDAA986491F}"/>
              </a:ext>
            </a:extLst>
          </p:cNvPr>
          <p:cNvSpPr>
            <a:spLocks noGrp="1"/>
          </p:cNvSpPr>
          <p:nvPr>
            <p:ph type="title"/>
          </p:nvPr>
        </p:nvSpPr>
        <p:spPr>
          <a:xfrm>
            <a:off x="1981200" y="274638"/>
            <a:ext cx="8318500" cy="1143000"/>
          </a:xfrm>
        </p:spPr>
        <p:txBody>
          <a:bodyPr/>
          <a:lstStyle/>
          <a:p>
            <a:r>
              <a:rPr lang="en-US" sz="4000" dirty="0"/>
              <a:t>Lynch-Davisson (Block-To-Variable) Coding Scheme (LD)</a:t>
            </a:r>
            <a:endParaRPr lang="ru-RU" sz="4000"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2B8618E-FB30-A844-8FEB-38F0FC27633A}"/>
                  </a:ext>
                </a:extLst>
              </p:cNvPr>
              <p:cNvSpPr>
                <a:spLocks noGrp="1"/>
              </p:cNvSpPr>
              <p:nvPr>
                <p:ph idx="1"/>
              </p:nvPr>
            </p:nvSpPr>
            <p:spPr>
              <a:xfrm>
                <a:off x="983432" y="1650476"/>
                <a:ext cx="10225136" cy="4785395"/>
              </a:xfrm>
            </p:spPr>
            <p:txBody>
              <a:bodyPr/>
              <a:lstStyle/>
              <a:p>
                <a:pPr marL="0" indent="0">
                  <a:buNone/>
                </a:pPr>
                <a:r>
                  <a:rPr lang="ru-RU" sz="2800" dirty="0"/>
                  <a:t>Правило обновления для лексикографического порядка:</a:t>
                </a:r>
              </a:p>
              <a:p>
                <a:r>
                  <a:rPr lang="ru-RU" sz="2800" dirty="0"/>
                  <a:t>Если следующий бит «1», прибавим число путей, которые бы продолжались нулём</a:t>
                </a:r>
                <a:r>
                  <a:rPr lang="en-US" sz="2800" dirty="0"/>
                  <a:t>:</a:t>
                </a:r>
                <a:br>
                  <a:rPr lang="en-US" sz="2800" dirty="0"/>
                </a:br>
                <a14:m>
                  <m:oMath xmlns:m="http://schemas.openxmlformats.org/officeDocument/2006/math">
                    <m:r>
                      <a:rPr lang="en-US" sz="2800" i="1" dirty="0">
                        <a:latin typeface="Cambria Math" panose="02040503050406030204" pitchFamily="18" charset="0"/>
                      </a:rPr>
                      <m:t>𝐼</m:t>
                    </m:r>
                    <m:d>
                      <m:dPr>
                        <m:begChr m:val="{"/>
                        <m:endChr m:val="}"/>
                        <m:ctrlPr>
                          <a:rPr lang="en-US" sz="2800" i="1" dirty="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dirty="0">
                            <a:latin typeface="Cambria Math" panose="02040503050406030204" pitchFamily="18" charset="0"/>
                          </a:rPr>
                          <m:t>1</m:t>
                        </m:r>
                      </m:e>
                    </m:d>
                    <m:r>
                      <a:rPr lang="en-US" sz="2800">
                        <a:latin typeface="Cambria Math" panose="02040503050406030204" pitchFamily="18" charset="0"/>
                      </a:rPr>
                      <m:t>=</m:t>
                    </m:r>
                    <m:r>
                      <a:rPr lang="en-US" sz="2800" i="1" dirty="0">
                        <a:latin typeface="Cambria Math" panose="02040503050406030204" pitchFamily="18" charset="0"/>
                      </a:rPr>
                      <m:t>𝐼</m:t>
                    </m:r>
                    <m:d>
                      <m:dPr>
                        <m:begChr m:val="{"/>
                        <m:endChr m:val="}"/>
                        <m:ctrlPr>
                          <a:rPr lang="en-US" sz="2800" i="1" dirty="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r>
                              <a:rPr lang="en-US" sz="2800" i="1">
                                <a:latin typeface="Cambria Math" panose="02040503050406030204" pitchFamily="18" charset="0"/>
                              </a:rPr>
                              <m:t>−1</m:t>
                            </m:r>
                          </m:sub>
                        </m:sSub>
                      </m:e>
                    </m:d>
                    <m:r>
                      <a:rPr lang="en-US" sz="2800" i="1" dirty="0">
                        <a:latin typeface="Cambria Math" panose="02040503050406030204" pitchFamily="18" charset="0"/>
                      </a:rPr>
                      <m:t>+</m:t>
                    </m:r>
                    <m:r>
                      <a:rPr lang="en-US" sz="2800" i="1" dirty="0">
                        <a:latin typeface="Cambria Math" panose="02040503050406030204" pitchFamily="18" charset="0"/>
                      </a:rPr>
                      <m:t>𝑁</m:t>
                    </m:r>
                    <m:d>
                      <m:dPr>
                        <m:begChr m:val="{"/>
                        <m:endChr m:val="}"/>
                        <m:ctrlPr>
                          <a:rPr lang="en-US" sz="2800" i="1" dirty="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0∗</m:t>
                        </m:r>
                      </m:e>
                    </m:d>
                  </m:oMath>
                </a14:m>
                <a:endParaRPr lang="en-US" sz="2800" dirty="0"/>
              </a:p>
              <a:p>
                <a:r>
                  <a:rPr lang="ru-RU" sz="2800" dirty="0"/>
                  <a:t>Но чтобы вычислить это число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sSubSup>
                      <m:sSubSupPr>
                        <m:ctrlPr>
                          <a:rPr lang="ru-RU" sz="2800" i="1">
                            <a:latin typeface="Cambria Math" panose="02040503050406030204" pitchFamily="18" charset="0"/>
                          </a:rPr>
                        </m:ctrlPr>
                      </m:sSubSupPr>
                      <m:e>
                        <m:r>
                          <a:rPr lang="ru-RU" sz="2800" i="1">
                            <a:latin typeface="Cambria Math" panose="02040503050406030204" pitchFamily="18" charset="0"/>
                          </a:rPr>
                          <m:t>С</m:t>
                        </m:r>
                      </m:e>
                      <m:sub>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𝑖</m:t>
                        </m:r>
                      </m:sub>
                      <m:sup>
                        <m:r>
                          <a:rPr lang="en-US" sz="2800" i="1">
                            <a:latin typeface="Cambria Math" panose="02040503050406030204" pitchFamily="18" charset="0"/>
                          </a:rPr>
                          <m:t>𝑘</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p>
                    </m:sSubSup>
                  </m:oMath>
                </a14:m>
                <a:r>
                  <a:rPr lang="en-US" sz="2800" dirty="0"/>
                  <a:t>, </a:t>
                </a:r>
                <a:r>
                  <a:rPr lang="ru-RU" sz="2800" dirty="0"/>
                  <a:t>нужно знать длину блока</a:t>
                </a:r>
                <a:r>
                  <a:rPr lang="en-US" sz="2800" dirty="0"/>
                  <a:t> </a:t>
                </a:r>
                <a14:m>
                  <m:oMath xmlns:m="http://schemas.openxmlformats.org/officeDocument/2006/math">
                    <m:r>
                      <a:rPr lang="en-US" sz="2800" i="1">
                        <a:latin typeface="Cambria Math" panose="02040503050406030204" pitchFamily="18" charset="0"/>
                      </a:rPr>
                      <m:t>𝑛</m:t>
                    </m:r>
                  </m:oMath>
                </a14:m>
                <a:r>
                  <a:rPr lang="ru-RU" sz="2800" dirty="0"/>
                  <a:t> и число оставшихся единиц</a:t>
                </a:r>
                <a:r>
                  <a:rPr lang="en-US" sz="2800" dirty="0"/>
                  <a:t> </a:t>
                </a:r>
                <a14:m>
                  <m:oMath xmlns:m="http://schemas.openxmlformats.org/officeDocument/2006/math">
                    <m:r>
                      <a:rPr lang="en-US" sz="2800" i="1">
                        <a:latin typeface="Cambria Math" panose="02040503050406030204" pitchFamily="18" charset="0"/>
                      </a:rPr>
                      <m:t>𝑘</m:t>
                    </m:r>
                  </m:oMath>
                </a14:m>
                <a:r>
                  <a:rPr lang="ru-RU" sz="2800" dirty="0"/>
                  <a:t>, что не позволяет использовать альтернативные условия выхода</a:t>
                </a:r>
              </a:p>
              <a:p>
                <a:r>
                  <a:rPr lang="ru-RU" sz="2800" dirty="0"/>
                  <a:t>Схема </a:t>
                </a:r>
                <a:r>
                  <a:rPr lang="en-US" sz="2800" dirty="0"/>
                  <a:t>FV </a:t>
                </a:r>
                <a:r>
                  <a:rPr lang="ru-RU" sz="2800" dirty="0"/>
                  <a:t>хорошо себя показывает для </a:t>
                </a:r>
                <a:r>
                  <a:rPr lang="ru-RU" sz="2800" dirty="0" err="1"/>
                  <a:t>высокоэнтропийных</a:t>
                </a:r>
                <a:r>
                  <a:rPr lang="ru-RU" sz="2800" dirty="0"/>
                  <a:t> источников, однако имеет изъян при </a:t>
                </a:r>
                <a14:m>
                  <m:oMath xmlns:m="http://schemas.openxmlformats.org/officeDocument/2006/math">
                    <m:r>
                      <a:rPr lang="en-US" sz="2800" i="1" dirty="0" smtClean="0">
                        <a:latin typeface="Cambria Math" panose="02040503050406030204" pitchFamily="18" charset="0"/>
                      </a:rPr>
                      <m:t>𝑝</m:t>
                    </m:r>
                    <m:r>
                      <a:rPr lang="en-US" sz="2800" i="1" dirty="0" smtClean="0">
                        <a:latin typeface="Cambria Math" panose="02040503050406030204" pitchFamily="18" charset="0"/>
                      </a:rPr>
                      <m:t>→0</m:t>
                    </m:r>
                  </m:oMath>
                </a14:m>
                <a:r>
                  <a:rPr lang="en-US" sz="2800" dirty="0"/>
                  <a:t> </a:t>
                </a:r>
                <a:r>
                  <a:rPr lang="ru-RU" sz="2800" dirty="0"/>
                  <a:t>за счёт кодирования длины (не убывает до нуля)</a:t>
                </a:r>
              </a:p>
            </p:txBody>
          </p:sp>
        </mc:Choice>
        <mc:Fallback xmlns="">
          <p:sp>
            <p:nvSpPr>
              <p:cNvPr id="3" name="Объект 2">
                <a:extLst>
                  <a:ext uri="{FF2B5EF4-FFF2-40B4-BE49-F238E27FC236}">
                    <a16:creationId xmlns:a16="http://schemas.microsoft.com/office/drawing/2014/main" id="{D2B8618E-FB30-A844-8FEB-38F0FC27633A}"/>
                  </a:ext>
                </a:extLst>
              </p:cNvPr>
              <p:cNvSpPr>
                <a:spLocks noGrp="1" noRot="1" noChangeAspect="1" noMove="1" noResize="1" noEditPoints="1" noAdjustHandles="1" noChangeArrowheads="1" noChangeShapeType="1" noTextEdit="1"/>
              </p:cNvSpPr>
              <p:nvPr>
                <p:ph idx="1"/>
              </p:nvPr>
            </p:nvSpPr>
            <p:spPr>
              <a:xfrm>
                <a:off x="983432" y="1650476"/>
                <a:ext cx="10225136" cy="4785395"/>
              </a:xfrm>
              <a:blipFill>
                <a:blip r:embed="rId3"/>
                <a:stretch>
                  <a:fillRect l="-1241" t="-1592" r="-2109" b="-265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99837C4-BC94-6549-AA68-4DE931F85A45}"/>
                  </a:ext>
                </a:extLst>
              </p:cNvPr>
              <p:cNvSpPr/>
              <p:nvPr/>
            </p:nvSpPr>
            <p:spPr>
              <a:xfrm>
                <a:off x="9048328" y="1211363"/>
                <a:ext cx="1861407" cy="412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r>
                            <a:rPr lang="en-US" sz="2000" i="1">
                              <a:latin typeface="Cambria Math" panose="02040503050406030204" pitchFamily="18" charset="0"/>
                            </a:rPr>
                            <m:t>−1</m:t>
                          </m:r>
                        </m:sub>
                      </m:sSub>
                      <m:bar>
                        <m:barPr>
                          <m:ctrlPr>
                            <a:rPr lang="en-US" sz="2000" i="1">
                              <a:latin typeface="Cambria Math" panose="02040503050406030204" pitchFamily="18" charset="0"/>
                            </a:rPr>
                          </m:ctrlPr>
                        </m:barPr>
                        <m:e>
                          <m:r>
                            <a:rPr lang="en-US" sz="2000" i="1">
                              <a:latin typeface="Cambria Math" panose="02040503050406030204" pitchFamily="18" charset="0"/>
                            </a:rPr>
                            <m:t>1</m:t>
                          </m:r>
                        </m:e>
                      </m:bar>
                      <m:r>
                        <a:rPr lang="en-US" sz="2000" i="1">
                          <a:latin typeface="Cambria Math" panose="02040503050406030204" pitchFamily="18" charset="0"/>
                        </a:rPr>
                        <m:t>…</m:t>
                      </m:r>
                    </m:oMath>
                  </m:oMathPara>
                </a14:m>
                <a:endParaRPr lang="ru-RU" sz="2000" dirty="0"/>
              </a:p>
            </p:txBody>
          </p:sp>
        </mc:Choice>
        <mc:Fallback xmlns="">
          <p:sp>
            <p:nvSpPr>
              <p:cNvPr id="4" name="Прямоугольник 3">
                <a:extLst>
                  <a:ext uri="{FF2B5EF4-FFF2-40B4-BE49-F238E27FC236}">
                    <a16:creationId xmlns:a16="http://schemas.microsoft.com/office/drawing/2014/main" id="{699837C4-BC94-6549-AA68-4DE931F85A45}"/>
                  </a:ext>
                </a:extLst>
              </p:cNvPr>
              <p:cNvSpPr>
                <a:spLocks noRot="1" noChangeAspect="1" noMove="1" noResize="1" noEditPoints="1" noAdjustHandles="1" noChangeArrowheads="1" noChangeShapeType="1" noTextEdit="1"/>
              </p:cNvSpPr>
              <p:nvPr/>
            </p:nvSpPr>
            <p:spPr>
              <a:xfrm>
                <a:off x="9048328" y="1211363"/>
                <a:ext cx="1861407" cy="412549"/>
              </a:xfrm>
              <a:prstGeom prst="rect">
                <a:avLst/>
              </a:prstGeom>
              <a:blipFill>
                <a:blip r:embed="rId4"/>
                <a:stretch>
                  <a:fillRect/>
                </a:stretch>
              </a:blipFill>
            </p:spPr>
            <p:txBody>
              <a:bodyPr/>
              <a:lstStyle/>
              <a:p>
                <a:r>
                  <a:rPr lang="ru-RU">
                    <a:noFill/>
                  </a:rPr>
                  <a:t> </a:t>
                </a:r>
              </a:p>
            </p:txBody>
          </p:sp>
        </mc:Fallback>
      </mc:AlternateContent>
      <p:sp>
        <p:nvSpPr>
          <p:cNvPr id="5" name="Номер слайда 4">
            <a:extLst>
              <a:ext uri="{FF2B5EF4-FFF2-40B4-BE49-F238E27FC236}">
                <a16:creationId xmlns:a16="http://schemas.microsoft.com/office/drawing/2014/main" id="{F8EA870D-75BC-2143-BBAA-72D3C0A4D3A3}"/>
              </a:ext>
            </a:extLst>
          </p:cNvPr>
          <p:cNvSpPr>
            <a:spLocks noGrp="1"/>
          </p:cNvSpPr>
          <p:nvPr>
            <p:ph type="sldNum" sz="quarter" idx="12"/>
          </p:nvPr>
        </p:nvSpPr>
        <p:spPr/>
        <p:txBody>
          <a:bodyPr/>
          <a:lstStyle/>
          <a:p>
            <a:pPr>
              <a:defRPr/>
            </a:pPr>
            <a:fld id="{6F4E816A-55D9-470B-B890-87BE52ECB9E1}" type="slidenum">
              <a:rPr lang="ru-RU" altLang="ru-RU" smtClean="0"/>
              <a:pPr>
                <a:defRPr/>
              </a:pPr>
              <a:t>45</a:t>
            </a:fld>
            <a:endParaRPr lang="ru-RU" altLang="ru-RU"/>
          </a:p>
        </p:txBody>
      </p:sp>
    </p:spTree>
    <p:extLst>
      <p:ext uri="{BB962C8B-B14F-4D97-AF65-F5344CB8AC3E}">
        <p14:creationId xmlns:p14="http://schemas.microsoft.com/office/powerpoint/2010/main" val="22171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CDE927-A30B-8F4E-818D-063EA9383098}"/>
              </a:ext>
            </a:extLst>
          </p:cNvPr>
          <p:cNvSpPr>
            <a:spLocks noGrp="1"/>
          </p:cNvSpPr>
          <p:nvPr>
            <p:ph type="title"/>
          </p:nvPr>
        </p:nvSpPr>
        <p:spPr/>
        <p:txBody>
          <a:bodyPr/>
          <a:lstStyle/>
          <a:p>
            <a:r>
              <a:rPr lang="en-US" sz="3200" dirty="0"/>
              <a:t>Variable-To-Block Coding Scheme (</a:t>
            </a:r>
            <a:r>
              <a:rPr lang="en-US" sz="3200" dirty="0" err="1"/>
              <a:t>Schalkwijk</a:t>
            </a:r>
            <a:r>
              <a:rPr lang="en-US" sz="3200" dirty="0"/>
              <a:t>)</a:t>
            </a:r>
            <a:endParaRPr lang="ru-RU" sz="3200"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B76496E1-325C-EC47-9A09-E55F4AE7FB8A}"/>
                  </a:ext>
                </a:extLst>
              </p:cNvPr>
              <p:cNvSpPr>
                <a:spLocks noGrp="1"/>
              </p:cNvSpPr>
              <p:nvPr>
                <p:ph idx="1"/>
              </p:nvPr>
            </p:nvSpPr>
            <p:spPr>
              <a:xfrm>
                <a:off x="1055440" y="1268760"/>
                <a:ext cx="6984776" cy="5314602"/>
              </a:xfrm>
            </p:spPr>
            <p:txBody>
              <a:bodyPr/>
              <a:lstStyle/>
              <a:p>
                <a:r>
                  <a:rPr lang="ru-RU" sz="2400" dirty="0"/>
                  <a:t>Для блока длины </a:t>
                </a:r>
                <a14:m>
                  <m:oMath xmlns:m="http://schemas.openxmlformats.org/officeDocument/2006/math">
                    <m:r>
                      <a:rPr lang="en-US" sz="2400" i="1" dirty="0">
                        <a:latin typeface="Cambria Math" panose="02040503050406030204" pitchFamily="18" charset="0"/>
                      </a:rPr>
                      <m:t>𝑛</m:t>
                    </m:r>
                  </m:oMath>
                </a14:m>
                <a:r>
                  <a:rPr lang="en-US" sz="2400" dirty="0"/>
                  <a:t> </a:t>
                </a:r>
                <a:r>
                  <a:rPr lang="ru-RU" sz="2400" dirty="0"/>
                  <a:t>фиксируется </a:t>
                </a:r>
                <a14:m>
                  <m:oMath xmlns:m="http://schemas.openxmlformats.org/officeDocument/2006/math">
                    <m:r>
                      <a:rPr lang="en-US" sz="2400" i="1" dirty="0">
                        <a:latin typeface="Cambria Math" panose="02040503050406030204" pitchFamily="18" charset="0"/>
                      </a:rPr>
                      <m:t>𝑝</m:t>
                    </m:r>
                  </m:oMath>
                </a14:m>
                <a:endParaRPr lang="ru-RU" sz="2400" i="1" dirty="0"/>
              </a:p>
              <a:p>
                <a:r>
                  <a:rPr lang="ru-RU" sz="2400" dirty="0"/>
                  <a:t>Фиксируется число единиц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𝑝𝑛</m:t>
                        </m:r>
                      </m:e>
                    </m:d>
                  </m:oMath>
                </a14:m>
                <a:endParaRPr lang="ru-RU" sz="2400" dirty="0"/>
              </a:p>
              <a:p>
                <a:r>
                  <a:rPr lang="ru-RU" sz="2400" dirty="0"/>
                  <a:t>Фиксируется число нулей </a:t>
                </a:r>
                <a14:m>
                  <m:oMath xmlns:m="http://schemas.openxmlformats.org/officeDocument/2006/math">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𝑘</m:t>
                    </m:r>
                  </m:oMath>
                </a14:m>
                <a:endParaRPr lang="en-US" sz="2400" dirty="0"/>
              </a:p>
              <a:p>
                <a:r>
                  <a:rPr lang="ru-RU" sz="2400" dirty="0"/>
                  <a:t>Читаются биты: остановка при одном из условий:</a:t>
                </a:r>
              </a:p>
              <a:p>
                <a:pPr lvl="1"/>
                <a:r>
                  <a:rPr lang="ru-RU" sz="2000" dirty="0"/>
                  <a:t>прочитано </a:t>
                </a:r>
                <a:r>
                  <a:rPr lang="en-US" sz="2000" i="1" dirty="0"/>
                  <a:t>k</a:t>
                </a:r>
                <a:r>
                  <a:rPr lang="en-US" sz="2000" dirty="0"/>
                  <a:t> </a:t>
                </a:r>
                <a:r>
                  <a:rPr lang="ru-RU" sz="2000" dirty="0"/>
                  <a:t>единиц;</a:t>
                </a:r>
              </a:p>
              <a:p>
                <a:pPr lvl="1"/>
                <a:r>
                  <a:rPr lang="ru-RU" sz="2000" dirty="0"/>
                  <a:t>прочитано </a:t>
                </a:r>
                <a:r>
                  <a:rPr lang="en-US" sz="2000" i="1" dirty="0"/>
                  <a:t>l</a:t>
                </a:r>
                <a:r>
                  <a:rPr lang="en-US" sz="2000" dirty="0"/>
                  <a:t> </a:t>
                </a:r>
                <a:r>
                  <a:rPr lang="ru-RU" sz="2000" dirty="0"/>
                  <a:t>нулей.</a:t>
                </a:r>
              </a:p>
              <a:p>
                <a:r>
                  <a:rPr lang="ru-RU" sz="2400" dirty="0"/>
                  <a:t>До длины </a:t>
                </a:r>
                <a:r>
                  <a:rPr lang="en-US" sz="2400" i="1" dirty="0"/>
                  <a:t>n</a:t>
                </a:r>
                <a:r>
                  <a:rPr lang="en-US" sz="2400" dirty="0"/>
                  <a:t> </a:t>
                </a:r>
                <a:r>
                  <a:rPr lang="ru-RU" sz="2400" dirty="0"/>
                  <a:t>последовательность дополняется однозначно (без чтения бит)</a:t>
                </a:r>
              </a:p>
              <a:p>
                <a:r>
                  <a:rPr lang="ru-RU" sz="2400" dirty="0"/>
                  <a:t>Для строки высчитывается номер</a:t>
                </a:r>
              </a:p>
              <a:p>
                <a:r>
                  <a:rPr lang="ru-RU" sz="2400" dirty="0"/>
                  <a:t>Иногда пишутся лишние биты, зато </a:t>
                </a:r>
                <a:r>
                  <a:rPr lang="ru-RU" sz="2400" i="1" dirty="0"/>
                  <a:t>не нужно передавать идентификатор модели </a:t>
                </a:r>
                <a:r>
                  <a:rPr lang="en-US" sz="2400" i="1" dirty="0"/>
                  <a:t>k</a:t>
                </a:r>
                <a:r>
                  <a:rPr lang="ru-RU" sz="2400" dirty="0"/>
                  <a:t>. Это даёт выигрыш для низких значений энтропии</a:t>
                </a:r>
              </a:p>
            </p:txBody>
          </p:sp>
        </mc:Choice>
        <mc:Fallback xmlns="">
          <p:sp>
            <p:nvSpPr>
              <p:cNvPr id="3" name="Объект 2">
                <a:extLst>
                  <a:ext uri="{FF2B5EF4-FFF2-40B4-BE49-F238E27FC236}">
                    <a16:creationId xmlns:a16="http://schemas.microsoft.com/office/drawing/2014/main" id="{B76496E1-325C-EC47-9A09-E55F4AE7FB8A}"/>
                  </a:ext>
                </a:extLst>
              </p:cNvPr>
              <p:cNvSpPr>
                <a:spLocks noGrp="1" noRot="1" noChangeAspect="1" noMove="1" noResize="1" noEditPoints="1" noAdjustHandles="1" noChangeArrowheads="1" noChangeShapeType="1" noTextEdit="1"/>
              </p:cNvSpPr>
              <p:nvPr>
                <p:ph idx="1"/>
              </p:nvPr>
            </p:nvSpPr>
            <p:spPr>
              <a:xfrm>
                <a:off x="1055440" y="1268760"/>
                <a:ext cx="6984776" cy="5314602"/>
              </a:xfrm>
              <a:blipFill>
                <a:blip r:embed="rId3"/>
                <a:stretch>
                  <a:fillRect l="-1270" t="-714" r="-1996" b="-2143"/>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1FE658D8-638B-5D44-ACEE-D632EB708899}"/>
              </a:ext>
            </a:extLst>
          </p:cNvPr>
          <p:cNvPicPr>
            <a:picLocks noChangeAspect="1"/>
          </p:cNvPicPr>
          <p:nvPr/>
        </p:nvPicPr>
        <p:blipFill>
          <a:blip r:embed="rId4"/>
          <a:stretch>
            <a:fillRect/>
          </a:stretch>
        </p:blipFill>
        <p:spPr>
          <a:xfrm>
            <a:off x="8184232" y="1479902"/>
            <a:ext cx="2170584" cy="4766559"/>
          </a:xfrm>
          <a:prstGeom prst="rect">
            <a:avLst/>
          </a:prstGeom>
        </p:spPr>
      </p:pic>
      <p:sp>
        <p:nvSpPr>
          <p:cNvPr id="5" name="Номер слайда 4">
            <a:extLst>
              <a:ext uri="{FF2B5EF4-FFF2-40B4-BE49-F238E27FC236}">
                <a16:creationId xmlns:a16="http://schemas.microsoft.com/office/drawing/2014/main" id="{0F1E9E11-2EE1-464E-B713-EDB2486E745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4E816A-55D9-470B-B890-87BE52ECB9E1}" type="slidenum">
              <a:rPr kumimoji="0" lang="ru-RU"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ru-RU"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1153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3EF2C0-BC03-8A42-8A9B-F91D45917CD2}"/>
              </a:ext>
            </a:extLst>
          </p:cNvPr>
          <p:cNvSpPr>
            <a:spLocks noGrp="1"/>
          </p:cNvSpPr>
          <p:nvPr>
            <p:ph type="title"/>
          </p:nvPr>
        </p:nvSpPr>
        <p:spPr>
          <a:xfrm>
            <a:off x="609600" y="274638"/>
            <a:ext cx="10972800" cy="1143000"/>
          </a:xfrm>
        </p:spPr>
        <p:txBody>
          <a:bodyPr>
            <a:noAutofit/>
          </a:bodyPr>
          <a:lstStyle/>
          <a:p>
            <a:r>
              <a:rPr lang="ru-RU" dirty="0"/>
              <a:t>Условие окончания кодирования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F0F9ECE-56B9-404F-AF4F-7C4B696E8FD5}"/>
                  </a:ext>
                </a:extLst>
              </p:cNvPr>
              <p:cNvSpPr>
                <a:spLocks noGrp="1"/>
              </p:cNvSpPr>
              <p:nvPr>
                <p:ph idx="1"/>
              </p:nvPr>
            </p:nvSpPr>
            <p:spPr>
              <a:xfrm>
                <a:off x="609600" y="1844824"/>
                <a:ext cx="10972800" cy="4281339"/>
              </a:xfrm>
            </p:spPr>
            <p:txBody>
              <a:bodyPr/>
              <a:lstStyle/>
              <a:p>
                <a:pPr marL="0" indent="0">
                  <a:buNone/>
                </a:pPr>
                <a:r>
                  <a:rPr lang="ru-RU" dirty="0"/>
                  <a:t>При движении по сетке для </a:t>
                </a:r>
                <a:r>
                  <a:rPr lang="en-US" u="sng" dirty="0"/>
                  <a:t>LD</a:t>
                </a:r>
                <a:r>
                  <a:rPr lang="ru-RU" dirty="0"/>
                  <a:t> было такое условие окончания:</a:t>
                </a:r>
              </a:p>
              <a:p>
                <a14:m>
                  <m:oMath xmlns:m="http://schemas.openxmlformats.org/officeDocument/2006/math">
                    <m:r>
                      <a:rPr lang="en-US" dirty="0">
                        <a:latin typeface="Cambria Math" panose="02040503050406030204" pitchFamily="18" charset="0"/>
                      </a:rPr>
                      <m:t>𝑛</m:t>
                    </m:r>
                    <m:r>
                      <a:rPr lang="en-US" dirty="0">
                        <a:latin typeface="Cambria Math" panose="02040503050406030204" pitchFamily="18" charset="0"/>
                      </a:rPr>
                      <m:t> &lt; </m:t>
                    </m:r>
                    <m:r>
                      <a:rPr lang="en-US" dirty="0">
                        <a:latin typeface="Cambria Math" panose="02040503050406030204" pitchFamily="18" charset="0"/>
                      </a:rPr>
                      <m:t>𝑀</m:t>
                    </m:r>
                  </m:oMath>
                </a14:m>
                <a:r>
                  <a:rPr lang="en-US" dirty="0"/>
                  <a:t> (</a:t>
                </a:r>
                <a:r>
                  <a:rPr lang="ru-RU" dirty="0"/>
                  <a:t>длина входного блока</a:t>
                </a:r>
                <a:r>
                  <a:rPr lang="en-US" dirty="0"/>
                  <a:t>)</a:t>
                </a:r>
                <a:endParaRPr lang="ru-RU" dirty="0"/>
              </a:p>
              <a:p>
                <a:pPr marL="0" indent="0">
                  <a:buNone/>
                </a:pPr>
                <a:r>
                  <a:rPr lang="ru-RU" dirty="0"/>
                  <a:t>Кодируется:</a:t>
                </a:r>
              </a:p>
              <a:p>
                <a14:m>
                  <m:oMath xmlns:m="http://schemas.openxmlformats.org/officeDocument/2006/math">
                    <m:r>
                      <a:rPr lang="en-US" i="1" dirty="0" smtClean="0">
                        <a:latin typeface="Cambria Math" panose="02040503050406030204" pitchFamily="18" charset="0"/>
                      </a:rPr>
                      <m:t>𝑘</m:t>
                    </m:r>
                  </m:oMath>
                </a14:m>
                <a:r>
                  <a:rPr lang="en-US" dirty="0"/>
                  <a:t> (</a:t>
                </a:r>
                <a:r>
                  <a:rPr lang="ru-RU" dirty="0"/>
                  <a:t>число единиц</a:t>
                </a:r>
                <a:r>
                  <a:rPr lang="en-US" dirty="0"/>
                  <a:t>)</a:t>
                </a:r>
                <a:endParaRPr lang="ru-RU" dirty="0"/>
              </a:p>
              <a:p>
                <a:endParaRPr lang="en-US" dirty="0"/>
              </a:p>
            </p:txBody>
          </p:sp>
        </mc:Choice>
        <mc:Fallback xmlns="">
          <p:sp>
            <p:nvSpPr>
              <p:cNvPr id="3" name="Объект 2">
                <a:extLst>
                  <a:ext uri="{FF2B5EF4-FFF2-40B4-BE49-F238E27FC236}">
                    <a16:creationId xmlns:a16="http://schemas.microsoft.com/office/drawing/2014/main" id="{2F0F9ECE-56B9-404F-AF4F-7C4B696E8FD5}"/>
                  </a:ext>
                </a:extLst>
              </p:cNvPr>
              <p:cNvSpPr>
                <a:spLocks noGrp="1" noRot="1" noChangeAspect="1" noMove="1" noResize="1" noEditPoints="1" noAdjustHandles="1" noChangeArrowheads="1" noChangeShapeType="1" noTextEdit="1"/>
              </p:cNvSpPr>
              <p:nvPr>
                <p:ph idx="1"/>
              </p:nvPr>
            </p:nvSpPr>
            <p:spPr>
              <a:xfrm>
                <a:off x="609600" y="1844824"/>
                <a:ext cx="10972800" cy="4281339"/>
              </a:xfrm>
              <a:blipFill>
                <a:blip r:embed="rId3"/>
                <a:stretch>
                  <a:fillRect l="-1387" t="-1775"/>
                </a:stretch>
              </a:blipFill>
            </p:spPr>
            <p:txBody>
              <a:bodyPr/>
              <a:lstStyle/>
              <a:p>
                <a:r>
                  <a:rPr lang="ru-RU">
                    <a:noFill/>
                  </a:rPr>
                  <a:t> </a:t>
                </a:r>
              </a:p>
            </p:txBody>
          </p:sp>
        </mc:Fallback>
      </mc:AlternateContent>
      <p:sp>
        <p:nvSpPr>
          <p:cNvPr id="5" name="Номер слайда 4">
            <a:extLst>
              <a:ext uri="{FF2B5EF4-FFF2-40B4-BE49-F238E27FC236}">
                <a16:creationId xmlns:a16="http://schemas.microsoft.com/office/drawing/2014/main" id="{E0886A72-B8D3-F04A-B2E5-3ECCD4AD4142}"/>
              </a:ext>
            </a:extLst>
          </p:cNvPr>
          <p:cNvSpPr>
            <a:spLocks noGrp="1"/>
          </p:cNvSpPr>
          <p:nvPr>
            <p:ph type="sldNum" sz="quarter" idx="12"/>
          </p:nvPr>
        </p:nvSpPr>
        <p:spPr>
          <a:xfrm>
            <a:off x="8737600" y="6245225"/>
            <a:ext cx="2844800" cy="476250"/>
          </a:xfrm>
        </p:spPr>
        <p:txBody>
          <a:bodyPr/>
          <a:lstStyle/>
          <a:p>
            <a:pPr lvl="0"/>
            <a:fld id="{6F4E816A-55D9-470B-B890-87BE52ECB9E1}" type="slidenum">
              <a:rPr lang="ru-RU" altLang="ru-RU" noProof="0" smtClean="0"/>
              <a:pPr lvl="0"/>
              <a:t>47</a:t>
            </a:fld>
            <a:endParaRPr lang="ru-RU" altLang="ru-RU" noProof="0"/>
          </a:p>
        </p:txBody>
      </p:sp>
      <p:pic>
        <p:nvPicPr>
          <p:cNvPr id="6" name="Рисунок 5">
            <a:extLst>
              <a:ext uri="{FF2B5EF4-FFF2-40B4-BE49-F238E27FC236}">
                <a16:creationId xmlns:a16="http://schemas.microsoft.com/office/drawing/2014/main" id="{AE255364-DFAC-5349-AB0C-CB0FC3239837}"/>
              </a:ext>
            </a:extLst>
          </p:cNvPr>
          <p:cNvPicPr>
            <a:picLocks noChangeAspect="1"/>
          </p:cNvPicPr>
          <p:nvPr/>
        </p:nvPicPr>
        <p:blipFill>
          <a:blip r:embed="rId4"/>
          <a:stretch>
            <a:fillRect/>
          </a:stretch>
        </p:blipFill>
        <p:spPr>
          <a:xfrm>
            <a:off x="7824192" y="2780928"/>
            <a:ext cx="4000500" cy="2959100"/>
          </a:xfrm>
          <a:prstGeom prst="rect">
            <a:avLst/>
          </a:prstGeom>
        </p:spPr>
      </p:pic>
      <p:cxnSp>
        <p:nvCxnSpPr>
          <p:cNvPr id="8" name="Прямая соединительная линия 7">
            <a:extLst>
              <a:ext uri="{FF2B5EF4-FFF2-40B4-BE49-F238E27FC236}">
                <a16:creationId xmlns:a16="http://schemas.microsoft.com/office/drawing/2014/main" id="{AAD9B632-6C83-DB4A-AE9E-C472F4459BFD}"/>
              </a:ext>
            </a:extLst>
          </p:cNvPr>
          <p:cNvCxnSpPr>
            <a:cxnSpLocks/>
          </p:cNvCxnSpPr>
          <p:nvPr/>
        </p:nvCxnSpPr>
        <p:spPr>
          <a:xfrm>
            <a:off x="8138160" y="5719336"/>
            <a:ext cx="33963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823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3EF2C0-BC03-8A42-8A9B-F91D45917CD2}"/>
              </a:ext>
            </a:extLst>
          </p:cNvPr>
          <p:cNvSpPr>
            <a:spLocks noGrp="1"/>
          </p:cNvSpPr>
          <p:nvPr>
            <p:ph type="title"/>
          </p:nvPr>
        </p:nvSpPr>
        <p:spPr>
          <a:xfrm>
            <a:off x="609600" y="274638"/>
            <a:ext cx="10972800" cy="1143000"/>
          </a:xfrm>
        </p:spPr>
        <p:txBody>
          <a:bodyPr>
            <a:noAutofit/>
          </a:bodyPr>
          <a:lstStyle/>
          <a:p>
            <a:r>
              <a:rPr lang="ru-RU" dirty="0"/>
              <a:t>Условие окончания кодирования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F0F9ECE-56B9-404F-AF4F-7C4B696E8FD5}"/>
                  </a:ext>
                </a:extLst>
              </p:cNvPr>
              <p:cNvSpPr>
                <a:spLocks noGrp="1"/>
              </p:cNvSpPr>
              <p:nvPr>
                <p:ph idx="1"/>
              </p:nvPr>
            </p:nvSpPr>
            <p:spPr>
              <a:xfrm>
                <a:off x="609600" y="1600201"/>
                <a:ext cx="10972800" cy="4853135"/>
              </a:xfrm>
            </p:spPr>
            <p:txBody>
              <a:bodyPr/>
              <a:lstStyle/>
              <a:p>
                <a:pPr marL="0" indent="0">
                  <a:buNone/>
                </a:pPr>
                <a:r>
                  <a:rPr lang="ru-RU" dirty="0"/>
                  <a:t>Для </a:t>
                </a:r>
                <a:r>
                  <a:rPr lang="en-US" u="sng" dirty="0" err="1"/>
                  <a:t>Schalkwijk</a:t>
                </a:r>
                <a:r>
                  <a:rPr lang="ru-RU" dirty="0"/>
                  <a:t> (</a:t>
                </a:r>
                <a:r>
                  <a:rPr lang="en-US" dirty="0"/>
                  <a:t>VF</a:t>
                </a:r>
                <a:r>
                  <a:rPr lang="ru-RU" dirty="0"/>
                  <a:t>)</a:t>
                </a:r>
                <a:r>
                  <a:rPr lang="en-US" dirty="0"/>
                  <a:t>:</a:t>
                </a:r>
                <a:endParaRPr lang="ru-RU" dirty="0"/>
              </a:p>
              <a:p>
                <a14:m>
                  <m:oMath xmlns:m="http://schemas.openxmlformats.org/officeDocument/2006/math">
                    <m:sSub>
                      <m:sSubPr>
                        <m:ctrlPr>
                          <a:rPr lang="en-US" i="1" dirty="0" smtClean="0">
                            <a:latin typeface="Cambria Math" panose="02040503050406030204" pitchFamily="18" charset="0"/>
                          </a:rPr>
                        </m:ctrlPr>
                      </m:sSubPr>
                      <m:e>
                        <m:r>
                          <a:rPr lang="en-US" dirty="0">
                            <a:latin typeface="Cambria Math" panose="02040503050406030204" pitchFamily="18" charset="0"/>
                          </a:rPr>
                          <m:t>𝑦</m:t>
                        </m:r>
                      </m:e>
                      <m:sub>
                        <m:r>
                          <a:rPr lang="en-US" dirty="0">
                            <a:latin typeface="Cambria Math" panose="02040503050406030204" pitchFamily="18" charset="0"/>
                          </a:rPr>
                          <m:t>𝑛</m:t>
                        </m:r>
                      </m:sub>
                    </m:sSub>
                    <m:r>
                      <a:rPr lang="en-US" dirty="0">
                        <a:latin typeface="Cambria Math" panose="02040503050406030204" pitchFamily="18" charset="0"/>
                      </a:rPr>
                      <m:t> &lt;</m:t>
                    </m:r>
                    <m:r>
                      <a:rPr lang="en-US" dirty="0">
                        <a:latin typeface="Cambria Math" panose="02040503050406030204" pitchFamily="18" charset="0"/>
                      </a:rPr>
                      <m:t>𝑚𝑎𝑥𝐾</m:t>
                    </m:r>
                  </m:oMath>
                </a14:m>
                <a:r>
                  <a:rPr lang="en-US" dirty="0"/>
                  <a:t> (</a:t>
                </a:r>
                <a:r>
                  <a:rPr lang="ru-RU" dirty="0"/>
                  <a:t>число «1»</a:t>
                </a:r>
                <a:r>
                  <a:rPr lang="en-US" dirty="0"/>
                  <a:t>)</a:t>
                </a:r>
                <a:r>
                  <a:rPr lang="ru-RU" dirty="0"/>
                  <a:t> /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𝑛</m:t>
                        </m:r>
                      </m:sub>
                    </m:sSub>
                    <m:r>
                      <a:rPr lang="en-US">
                        <a:latin typeface="Cambria Math" panose="02040503050406030204" pitchFamily="18" charset="0"/>
                      </a:rPr>
                      <m:t>&lt;</m:t>
                    </m:r>
                    <m:r>
                      <a:rPr lang="en-US">
                        <a:latin typeface="Cambria Math" panose="02040503050406030204" pitchFamily="18" charset="0"/>
                      </a:rPr>
                      <m:t>𝑚𝑎𝑥𝐿</m:t>
                    </m:r>
                  </m:oMath>
                </a14:m>
                <a:r>
                  <a:rPr lang="en-US" dirty="0"/>
                  <a:t> (</a:t>
                </a:r>
                <a:r>
                  <a:rPr lang="ru-RU" dirty="0"/>
                  <a:t>число «0»</a:t>
                </a:r>
                <a:r>
                  <a:rPr lang="en-US" dirty="0"/>
                  <a:t>)</a:t>
                </a:r>
                <a:endParaRPr lang="ru-RU" dirty="0"/>
              </a:p>
              <a:p>
                <a:r>
                  <a:rPr lang="ru-RU" dirty="0"/>
                  <a:t>Дополнительно ничего </a:t>
                </a:r>
                <a:br>
                  <a:rPr lang="ru-RU" dirty="0"/>
                </a:br>
                <a:r>
                  <a:rPr lang="ru-RU" dirty="0"/>
                  <a:t>не кодируется: </a:t>
                </a:r>
                <a:br>
                  <a:rPr lang="ru-RU" dirty="0"/>
                </a:br>
                <a:r>
                  <a:rPr lang="ru-RU" dirty="0"/>
                  <a:t>после </a:t>
                </a:r>
                <a:r>
                  <a:rPr lang="ru-RU" dirty="0" err="1"/>
                  <a:t>добивки</a:t>
                </a:r>
                <a:r>
                  <a:rPr lang="ru-RU" dirty="0"/>
                  <a:t> «0»/«1» </a:t>
                </a:r>
                <a:br>
                  <a:rPr lang="ru-RU" dirty="0"/>
                </a:br>
                <a:r>
                  <a:rPr lang="ru-RU" dirty="0"/>
                  <a:t>до максимальной длины </a:t>
                </a:r>
                <a:br>
                  <a:rPr lang="ru-RU" dirty="0"/>
                </a:br>
                <a:r>
                  <a:rPr lang="ru-RU" dirty="0"/>
                  <a:t>попадаем в одну и ту же точку</a:t>
                </a:r>
              </a:p>
              <a:p>
                <a:r>
                  <a:rPr lang="ru-RU" dirty="0"/>
                  <a:t>Оптимален для низких значений энтропии,</a:t>
                </a:r>
                <a:br>
                  <a:rPr lang="ru-RU" dirty="0"/>
                </a:br>
                <a:r>
                  <a:rPr lang="ru-RU" dirty="0"/>
                  <a:t>уступает </a:t>
                </a:r>
                <a:r>
                  <a:rPr lang="en-US" dirty="0"/>
                  <a:t>LD</a:t>
                </a:r>
                <a:r>
                  <a:rPr lang="ru-RU" dirty="0"/>
                  <a:t> по эффективности для высоких</a:t>
                </a:r>
                <a:endParaRPr lang="en-US" dirty="0"/>
              </a:p>
            </p:txBody>
          </p:sp>
        </mc:Choice>
        <mc:Fallback xmlns="">
          <p:sp>
            <p:nvSpPr>
              <p:cNvPr id="3" name="Объект 2">
                <a:extLst>
                  <a:ext uri="{FF2B5EF4-FFF2-40B4-BE49-F238E27FC236}">
                    <a16:creationId xmlns:a16="http://schemas.microsoft.com/office/drawing/2014/main" id="{2F0F9ECE-56B9-404F-AF4F-7C4B696E8FD5}"/>
                  </a:ext>
                </a:extLst>
              </p:cNvPr>
              <p:cNvSpPr>
                <a:spLocks noGrp="1" noRot="1" noChangeAspect="1" noMove="1" noResize="1" noEditPoints="1" noAdjustHandles="1" noChangeArrowheads="1" noChangeShapeType="1" noTextEdit="1"/>
              </p:cNvSpPr>
              <p:nvPr>
                <p:ph idx="1"/>
              </p:nvPr>
            </p:nvSpPr>
            <p:spPr>
              <a:xfrm>
                <a:off x="609600" y="1600201"/>
                <a:ext cx="10972800" cy="4853135"/>
              </a:xfrm>
              <a:blipFill>
                <a:blip r:embed="rId3"/>
                <a:stretch>
                  <a:fillRect l="-1387" t="-1567" b="-2089"/>
                </a:stretch>
              </a:blipFill>
            </p:spPr>
            <p:txBody>
              <a:bodyPr/>
              <a:lstStyle/>
              <a:p>
                <a:r>
                  <a:rPr lang="ru-RU">
                    <a:noFill/>
                  </a:rPr>
                  <a:t> </a:t>
                </a:r>
              </a:p>
            </p:txBody>
          </p:sp>
        </mc:Fallback>
      </mc:AlternateContent>
      <p:sp>
        <p:nvSpPr>
          <p:cNvPr id="5" name="Номер слайда 4">
            <a:extLst>
              <a:ext uri="{FF2B5EF4-FFF2-40B4-BE49-F238E27FC236}">
                <a16:creationId xmlns:a16="http://schemas.microsoft.com/office/drawing/2014/main" id="{E0886A72-B8D3-F04A-B2E5-3ECCD4AD4142}"/>
              </a:ext>
            </a:extLst>
          </p:cNvPr>
          <p:cNvSpPr>
            <a:spLocks noGrp="1"/>
          </p:cNvSpPr>
          <p:nvPr>
            <p:ph type="sldNum" sz="quarter" idx="12"/>
          </p:nvPr>
        </p:nvSpPr>
        <p:spPr>
          <a:xfrm>
            <a:off x="8737600" y="6245225"/>
            <a:ext cx="2844800" cy="476250"/>
          </a:xfrm>
        </p:spPr>
        <p:txBody>
          <a:bodyPr/>
          <a:lstStyle/>
          <a:p>
            <a:pPr lvl="0"/>
            <a:fld id="{6F4E816A-55D9-470B-B890-87BE52ECB9E1}" type="slidenum">
              <a:rPr lang="ru-RU" altLang="ru-RU" noProof="0" smtClean="0"/>
              <a:pPr lvl="0"/>
              <a:t>48</a:t>
            </a:fld>
            <a:endParaRPr lang="ru-RU" altLang="ru-RU" noProof="0"/>
          </a:p>
        </p:txBody>
      </p:sp>
      <p:pic>
        <p:nvPicPr>
          <p:cNvPr id="4" name="Рисунок 3">
            <a:extLst>
              <a:ext uri="{FF2B5EF4-FFF2-40B4-BE49-F238E27FC236}">
                <a16:creationId xmlns:a16="http://schemas.microsoft.com/office/drawing/2014/main" id="{7B44DDFE-3608-6F42-8AEC-FA473CDB483E}"/>
              </a:ext>
            </a:extLst>
          </p:cNvPr>
          <p:cNvPicPr>
            <a:picLocks noChangeAspect="1"/>
          </p:cNvPicPr>
          <p:nvPr/>
        </p:nvPicPr>
        <p:blipFill>
          <a:blip r:embed="rId4"/>
          <a:stretch>
            <a:fillRect/>
          </a:stretch>
        </p:blipFill>
        <p:spPr>
          <a:xfrm>
            <a:off x="7018492" y="2738759"/>
            <a:ext cx="4563908" cy="2519040"/>
          </a:xfrm>
          <a:prstGeom prst="rect">
            <a:avLst/>
          </a:prstGeom>
        </p:spPr>
      </p:pic>
    </p:spTree>
    <p:extLst>
      <p:ext uri="{BB962C8B-B14F-4D97-AF65-F5344CB8AC3E}">
        <p14:creationId xmlns:p14="http://schemas.microsoft.com/office/powerpoint/2010/main" val="2380166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9790E095-D391-FA4F-AF27-465B02951931}"/>
              </a:ext>
            </a:extLst>
          </p:cNvPr>
          <p:cNvPicPr>
            <a:picLocks noChangeAspect="1"/>
          </p:cNvPicPr>
          <p:nvPr/>
        </p:nvPicPr>
        <p:blipFill>
          <a:blip r:embed="rId3"/>
          <a:stretch>
            <a:fillRect/>
          </a:stretch>
        </p:blipFill>
        <p:spPr>
          <a:xfrm>
            <a:off x="5793210" y="985660"/>
            <a:ext cx="5789190" cy="5733256"/>
          </a:xfrm>
          <a:prstGeom prst="rect">
            <a:avLst/>
          </a:prstGeom>
        </p:spPr>
      </p:pic>
      <p:sp>
        <p:nvSpPr>
          <p:cNvPr id="2" name="Заголовок 1">
            <a:extLst>
              <a:ext uri="{FF2B5EF4-FFF2-40B4-BE49-F238E27FC236}">
                <a16:creationId xmlns:a16="http://schemas.microsoft.com/office/drawing/2014/main" id="{6C3EF2C0-BC03-8A42-8A9B-F91D45917CD2}"/>
              </a:ext>
            </a:extLst>
          </p:cNvPr>
          <p:cNvSpPr>
            <a:spLocks noGrp="1"/>
          </p:cNvSpPr>
          <p:nvPr>
            <p:ph type="title"/>
          </p:nvPr>
        </p:nvSpPr>
        <p:spPr>
          <a:xfrm>
            <a:off x="609600" y="274638"/>
            <a:ext cx="10972800" cy="1143000"/>
          </a:xfrm>
        </p:spPr>
        <p:txBody>
          <a:bodyPr>
            <a:noAutofit/>
          </a:bodyPr>
          <a:lstStyle/>
          <a:p>
            <a:r>
              <a:rPr lang="ru-RU" dirty="0"/>
              <a:t>Условие окончания кодирования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F0F9ECE-56B9-404F-AF4F-7C4B696E8FD5}"/>
                  </a:ext>
                </a:extLst>
              </p:cNvPr>
              <p:cNvSpPr>
                <a:spLocks noGrp="1"/>
              </p:cNvSpPr>
              <p:nvPr>
                <p:ph idx="1"/>
              </p:nvPr>
            </p:nvSpPr>
            <p:spPr>
              <a:xfrm>
                <a:off x="609600" y="1600201"/>
                <a:ext cx="10972800" cy="4983161"/>
              </a:xfrm>
            </p:spPr>
            <p:txBody>
              <a:bodyPr/>
              <a:lstStyle/>
              <a:p>
                <a:pPr marL="0" indent="0">
                  <a:buNone/>
                </a:pPr>
                <a:r>
                  <a:rPr lang="en-US" u="sng" dirty="0"/>
                  <a:t>Lawrence</a:t>
                </a:r>
                <a:r>
                  <a:rPr lang="en-US" dirty="0"/>
                  <a:t>:</a:t>
                </a:r>
              </a:p>
              <a:p>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𝐼</m:t>
                        </m:r>
                      </m:e>
                      <m:sub>
                        <m:r>
                          <a:rPr lang="en-US">
                            <a:latin typeface="Cambria Math" panose="02040503050406030204" pitchFamily="18" charset="0"/>
                          </a:rPr>
                          <m:t>𝑛</m:t>
                        </m:r>
                      </m:sub>
                    </m:sSub>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0" smtClean="0">
                            <a:latin typeface="Cambria Math" panose="02040503050406030204" pitchFamily="18" charset="0"/>
                          </a:rPr>
                          <m:t>2</m:t>
                        </m:r>
                      </m:e>
                      <m:sup>
                        <m:r>
                          <m:rPr>
                            <m:sty m:val="p"/>
                          </m:rPr>
                          <a:rPr lang="en-US" b="0" i="0" smtClean="0">
                            <a:latin typeface="Cambria Math" panose="02040503050406030204" pitchFamily="18" charset="0"/>
                          </a:rPr>
                          <m:t>S</m:t>
                        </m:r>
                      </m:sup>
                    </m:sSup>
                  </m:oMath>
                </a14:m>
                <a:r>
                  <a:rPr lang="ru-RU" dirty="0"/>
                  <a:t> </a:t>
                </a:r>
                <a:r>
                  <a:rPr lang="en-US" dirty="0"/>
                  <a:t>(</a:t>
                </a:r>
                <a:r>
                  <a:rPr lang="ru-RU" dirty="0"/>
                  <a:t>ограничение битовой </a:t>
                </a:r>
                <a:br>
                  <a:rPr lang="ru-RU" dirty="0"/>
                </a:br>
                <a:r>
                  <a:rPr lang="ru-RU" dirty="0"/>
                  <a:t>размерности индекса </a:t>
                </a:r>
                <a:r>
                  <a:rPr lang="en-US" i="1" dirty="0">
                    <a:latin typeface="Cambria" panose="02040503050406030204" pitchFamily="18" charset="0"/>
                  </a:rPr>
                  <a:t>S</a:t>
                </a:r>
                <a:r>
                  <a:rPr lang="en-US" dirty="0"/>
                  <a:t>)</a:t>
                </a:r>
                <a:endParaRPr lang="ru-RU" dirty="0"/>
              </a:p>
              <a:p>
                <a:r>
                  <a:rPr lang="ru-RU" dirty="0"/>
                  <a:t>Кодирование точки</a:t>
                </a:r>
                <a:r>
                  <a:rPr lang="en-US" dirty="0"/>
                  <a:t> –</a:t>
                </a:r>
                <a:br>
                  <a:rPr lang="ru-RU" dirty="0"/>
                </a:br>
                <a:r>
                  <a:rPr lang="ru-RU" dirty="0"/>
                  <a:t>не более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𝑆</m:t>
                        </m:r>
                      </m:e>
                    </m:func>
                    <m:r>
                      <a:rPr lang="en-US" b="0" i="1" smtClean="0">
                        <a:latin typeface="Cambria Math" panose="02040503050406030204" pitchFamily="18" charset="0"/>
                      </a:rPr>
                      <m:t>+2</m:t>
                    </m:r>
                  </m:oMath>
                </a14:m>
                <a:r>
                  <a:rPr lang="en-US" dirty="0"/>
                  <a:t> </a:t>
                </a:r>
                <a:r>
                  <a:rPr lang="ru-RU" dirty="0"/>
                  <a:t>бит</a:t>
                </a:r>
                <a:endParaRPr lang="en-US" dirty="0"/>
              </a:p>
              <a:p>
                <a:r>
                  <a:rPr lang="ru-RU" dirty="0"/>
                  <a:t>Итого на выходе</a:t>
                </a:r>
                <a:br>
                  <a:rPr lang="ru-RU" dirty="0"/>
                </a:br>
                <a14:m>
                  <m:oMath xmlns:m="http://schemas.openxmlformats.org/officeDocument/2006/math">
                    <m:r>
                      <a:rPr lang="en-US" b="0" i="1" smtClean="0">
                        <a:latin typeface="Cambria Math" panose="02040503050406030204" pitchFamily="18" charset="0"/>
                      </a:rPr>
                      <m:t>𝑆</m:t>
                    </m:r>
                    <m:r>
                      <a:rPr lang="en-US" b="0" i="0"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𝑆</m:t>
                        </m:r>
                      </m:e>
                    </m:func>
                    <m:r>
                      <a:rPr lang="en-US" i="1">
                        <a:latin typeface="Cambria Math" panose="02040503050406030204" pitchFamily="18" charset="0"/>
                      </a:rPr>
                      <m:t>+2</m:t>
                    </m:r>
                  </m:oMath>
                </a14:m>
                <a:r>
                  <a:rPr lang="en-US" dirty="0"/>
                  <a:t> </a:t>
                </a:r>
                <a:r>
                  <a:rPr lang="ru-RU" dirty="0"/>
                  <a:t>бит</a:t>
                </a:r>
              </a:p>
              <a:p>
                <a:r>
                  <a:rPr lang="ru-RU" dirty="0"/>
                  <a:t>Также асимптотически</a:t>
                </a:r>
                <a:br>
                  <a:rPr lang="ru-RU" dirty="0"/>
                </a:br>
                <a:r>
                  <a:rPr lang="ru-RU" dirty="0"/>
                  <a:t>оптимален</a:t>
                </a:r>
                <a:endParaRPr lang="en-US" dirty="0"/>
              </a:p>
            </p:txBody>
          </p:sp>
        </mc:Choice>
        <mc:Fallback xmlns="">
          <p:sp>
            <p:nvSpPr>
              <p:cNvPr id="3" name="Объект 2">
                <a:extLst>
                  <a:ext uri="{FF2B5EF4-FFF2-40B4-BE49-F238E27FC236}">
                    <a16:creationId xmlns:a16="http://schemas.microsoft.com/office/drawing/2014/main" id="{2F0F9ECE-56B9-404F-AF4F-7C4B696E8FD5}"/>
                  </a:ext>
                </a:extLst>
              </p:cNvPr>
              <p:cNvSpPr>
                <a:spLocks noGrp="1" noRot="1" noChangeAspect="1" noMove="1" noResize="1" noEditPoints="1" noAdjustHandles="1" noChangeArrowheads="1" noChangeShapeType="1" noTextEdit="1"/>
              </p:cNvSpPr>
              <p:nvPr>
                <p:ph idx="1"/>
              </p:nvPr>
            </p:nvSpPr>
            <p:spPr>
              <a:xfrm>
                <a:off x="609600" y="1600201"/>
                <a:ext cx="10972800" cy="4983161"/>
              </a:xfrm>
              <a:blipFill>
                <a:blip r:embed="rId4"/>
                <a:stretch>
                  <a:fillRect l="-1387" t="-1527" b="-1781"/>
                </a:stretch>
              </a:blipFill>
            </p:spPr>
            <p:txBody>
              <a:bodyPr/>
              <a:lstStyle/>
              <a:p>
                <a:r>
                  <a:rPr lang="ru-RU">
                    <a:noFill/>
                  </a:rPr>
                  <a:t> </a:t>
                </a:r>
              </a:p>
            </p:txBody>
          </p:sp>
        </mc:Fallback>
      </mc:AlternateContent>
      <p:sp>
        <p:nvSpPr>
          <p:cNvPr id="5" name="Номер слайда 4">
            <a:extLst>
              <a:ext uri="{FF2B5EF4-FFF2-40B4-BE49-F238E27FC236}">
                <a16:creationId xmlns:a16="http://schemas.microsoft.com/office/drawing/2014/main" id="{E0886A72-B8D3-F04A-B2E5-3ECCD4AD4142}"/>
              </a:ext>
            </a:extLst>
          </p:cNvPr>
          <p:cNvSpPr>
            <a:spLocks noGrp="1"/>
          </p:cNvSpPr>
          <p:nvPr>
            <p:ph type="sldNum" sz="quarter" idx="12"/>
          </p:nvPr>
        </p:nvSpPr>
        <p:spPr>
          <a:xfrm>
            <a:off x="8737600" y="6245225"/>
            <a:ext cx="2844800" cy="476250"/>
          </a:xfrm>
        </p:spPr>
        <p:txBody>
          <a:bodyPr/>
          <a:lstStyle/>
          <a:p>
            <a:pPr lvl="0"/>
            <a:fld id="{6F4E816A-55D9-470B-B890-87BE52ECB9E1}" type="slidenum">
              <a:rPr lang="ru-RU" altLang="ru-RU" noProof="0" smtClean="0"/>
              <a:pPr lvl="0"/>
              <a:t>49</a:t>
            </a:fld>
            <a:endParaRPr lang="ru-RU" altLang="ru-RU" noProof="0"/>
          </a:p>
        </p:txBody>
      </p:sp>
    </p:spTree>
    <p:extLst>
      <p:ext uri="{BB962C8B-B14F-4D97-AF65-F5344CB8AC3E}">
        <p14:creationId xmlns:p14="http://schemas.microsoft.com/office/powerpoint/2010/main" val="119896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608168" y="476672"/>
            <a:ext cx="4330824" cy="1728192"/>
          </a:xfrm>
        </p:spPr>
        <p:txBody>
          <a:bodyPr/>
          <a:lstStyle/>
          <a:p>
            <a:pPr eaLnBrk="1" hangingPunct="1"/>
            <a:r>
              <a:rPr lang="ru-RU" altLang="ru-RU" sz="3200" dirty="0"/>
              <a:t>Прямое преобразование </a:t>
            </a:r>
            <a:br>
              <a:rPr lang="ru-RU" altLang="ru-RU" sz="3200" dirty="0"/>
            </a:br>
            <a:r>
              <a:rPr lang="ru-RU" altLang="ru-RU" sz="3200" dirty="0" err="1"/>
              <a:t>Барроуза-Уилера</a:t>
            </a:r>
            <a:endParaRPr lang="ru-RU" altLang="ru-RU" sz="3200" dirty="0"/>
          </a:p>
        </p:txBody>
      </p:sp>
      <p:sp>
        <p:nvSpPr>
          <p:cNvPr id="20483"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4"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5"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6"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7"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8"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9"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204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419106" cy="688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a:extLst>
              <a:ext uri="{FF2B5EF4-FFF2-40B4-BE49-F238E27FC236}">
                <a16:creationId xmlns:a16="http://schemas.microsoft.com/office/drawing/2014/main" id="{EF06284E-1429-FA4E-AC94-50D400AA1D20}"/>
              </a:ext>
            </a:extLst>
          </p:cNvPr>
          <p:cNvSpPr>
            <a:spLocks noGrp="1"/>
          </p:cNvSpPr>
          <p:nvPr>
            <p:ph type="sldNum" sz="quarter" idx="12"/>
          </p:nvPr>
        </p:nvSpPr>
        <p:spPr/>
        <p:txBody>
          <a:bodyPr/>
          <a:lstStyle/>
          <a:p>
            <a:pPr>
              <a:defRPr/>
            </a:pPr>
            <a:fld id="{6F4E816A-55D9-470B-B890-87BE52ECB9E1}" type="slidenum">
              <a:rPr lang="ru-RU" altLang="ru-RU" smtClean="0"/>
              <a:pPr>
                <a:defRPr/>
              </a:pPr>
              <a:t>5</a:t>
            </a:fld>
            <a:endParaRPr lang="ru-RU" altLang="ru-RU"/>
          </a:p>
        </p:txBody>
      </p:sp>
    </p:spTree>
    <p:extLst>
      <p:ext uri="{BB962C8B-B14F-4D97-AF65-F5344CB8AC3E}">
        <p14:creationId xmlns:p14="http://schemas.microsoft.com/office/powerpoint/2010/main" val="3759422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AC6EB729-A598-474C-9CF0-3F5D8BED37B7}"/>
              </a:ext>
            </a:extLst>
          </p:cNvPr>
          <p:cNvPicPr>
            <a:picLocks noGrp="1" noChangeAspect="1"/>
          </p:cNvPicPr>
          <p:nvPr>
            <p:ph idx="1"/>
          </p:nvPr>
        </p:nvPicPr>
        <p:blipFill>
          <a:blip r:embed="rId2"/>
          <a:stretch>
            <a:fillRect/>
          </a:stretch>
        </p:blipFill>
        <p:spPr>
          <a:xfrm>
            <a:off x="3287688" y="1100585"/>
            <a:ext cx="8574414" cy="5620890"/>
          </a:xfrm>
          <a:prstGeom prst="rect">
            <a:avLst/>
          </a:prstGeom>
        </p:spPr>
      </p:pic>
      <p:sp>
        <p:nvSpPr>
          <p:cNvPr id="4" name="Номер слайда 3">
            <a:extLst>
              <a:ext uri="{FF2B5EF4-FFF2-40B4-BE49-F238E27FC236}">
                <a16:creationId xmlns:a16="http://schemas.microsoft.com/office/drawing/2014/main" id="{95EF0F5D-A995-3240-8614-D90785D770F6}"/>
              </a:ext>
            </a:extLst>
          </p:cNvPr>
          <p:cNvSpPr>
            <a:spLocks noGrp="1"/>
          </p:cNvSpPr>
          <p:nvPr>
            <p:ph type="sldNum" sz="quarter" idx="12"/>
          </p:nvPr>
        </p:nvSpPr>
        <p:spPr/>
        <p:txBody>
          <a:bodyPr/>
          <a:lstStyle/>
          <a:p>
            <a:pPr>
              <a:defRPr/>
            </a:pPr>
            <a:fld id="{6F4E816A-55D9-470B-B890-87BE52ECB9E1}" type="slidenum">
              <a:rPr lang="ru-RU" altLang="ru-RU" smtClean="0"/>
              <a:pPr>
                <a:defRPr/>
              </a:pPr>
              <a:t>50</a:t>
            </a:fld>
            <a:endParaRPr lang="ru-RU" altLang="ru-RU"/>
          </a:p>
        </p:txBody>
      </p:sp>
      <p:sp>
        <p:nvSpPr>
          <p:cNvPr id="2" name="Заголовок 1">
            <a:extLst>
              <a:ext uri="{FF2B5EF4-FFF2-40B4-BE49-F238E27FC236}">
                <a16:creationId xmlns:a16="http://schemas.microsoft.com/office/drawing/2014/main" id="{B116914F-A5C8-D845-ADCE-4E0ACC886BB6}"/>
              </a:ext>
            </a:extLst>
          </p:cNvPr>
          <p:cNvSpPr>
            <a:spLocks noGrp="1"/>
          </p:cNvSpPr>
          <p:nvPr>
            <p:ph type="title"/>
          </p:nvPr>
        </p:nvSpPr>
        <p:spPr>
          <a:xfrm>
            <a:off x="581610" y="93296"/>
            <a:ext cx="10972800" cy="1143000"/>
          </a:xfrm>
        </p:spPr>
        <p:txBody>
          <a:bodyPr/>
          <a:lstStyle/>
          <a:p>
            <a:pPr algn="l"/>
            <a:r>
              <a:rPr lang="ru-RU" dirty="0"/>
              <a:t>Сравнение подходов</a:t>
            </a:r>
          </a:p>
        </p:txBody>
      </p:sp>
    </p:spTree>
    <p:extLst>
      <p:ext uri="{BB962C8B-B14F-4D97-AF65-F5344CB8AC3E}">
        <p14:creationId xmlns:p14="http://schemas.microsoft.com/office/powerpoint/2010/main" val="743858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893A4-F4B5-6947-95C1-44CD35361F4B}"/>
              </a:ext>
            </a:extLst>
          </p:cNvPr>
          <p:cNvSpPr>
            <a:spLocks noGrp="1"/>
          </p:cNvSpPr>
          <p:nvPr>
            <p:ph type="title"/>
          </p:nvPr>
        </p:nvSpPr>
        <p:spPr/>
        <p:txBody>
          <a:bodyPr/>
          <a:lstStyle/>
          <a:p>
            <a:r>
              <a:rPr lang="ru-RU" sz="3600" dirty="0"/>
              <a:t>Обобщение на случай недвоичного алфавита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11E040-AD2E-294F-9FE8-7AE87D3F46B3}"/>
                  </a:ext>
                </a:extLst>
              </p:cNvPr>
              <p:cNvSpPr>
                <a:spLocks noGrp="1"/>
              </p:cNvSpPr>
              <p:nvPr>
                <p:ph idx="1"/>
              </p:nvPr>
            </p:nvSpPr>
            <p:spPr/>
            <p:txBody>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𝑅</m:t>
                        </m:r>
                        <m:r>
                          <a:rPr lang="en-US" sz="2400" i="1">
                            <a:latin typeface="Cambria Math" panose="02040503050406030204" pitchFamily="18" charset="0"/>
                          </a:rPr>
                          <m:t>−1</m:t>
                        </m:r>
                      </m:e>
                    </m:d>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altLang="ru-RU" sz="2400" i="1" dirty="0">
                          <a:latin typeface="Cambria Math" panose="02040503050406030204" pitchFamily="18" charset="0"/>
                        </a:rPr>
                        <m:t>𝑅</m:t>
                      </m:r>
                      <m:r>
                        <a:rPr lang="en-US" altLang="ru-RU" sz="2400" i="1" dirty="0">
                          <a:latin typeface="Cambria Math" panose="02040503050406030204" pitchFamily="18" charset="0"/>
                        </a:rPr>
                        <m:t>=2: </m:t>
                      </m:r>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𝐼</m:t>
                          </m:r>
                        </m:e>
                        <m:sub>
                          <m:r>
                            <a:rPr lang="en-US" altLang="ru-RU" sz="2400" i="1" dirty="0">
                              <a:latin typeface="Cambria Math" panose="02040503050406030204" pitchFamily="18" charset="0"/>
                            </a:rPr>
                            <m:t>𝑛</m:t>
                          </m:r>
                        </m:sub>
                      </m:sSub>
                      <m:d>
                        <m:dPr>
                          <m:ctrlPr>
                            <a:rPr lang="en-US" altLang="ru-RU" sz="2400" i="1" dirty="0">
                              <a:latin typeface="Cambria Math" panose="02040503050406030204" pitchFamily="18" charset="0"/>
                            </a:rPr>
                          </m:ctrlPr>
                        </m:dPr>
                        <m:e>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1</m:t>
                              </m:r>
                            </m:sub>
                          </m:sSub>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2</m:t>
                              </m:r>
                            </m:sub>
                          </m:sSub>
                          <m:r>
                            <a:rPr lang="en-US" altLang="ru-RU" sz="2400" i="1" dirty="0">
                              <a:latin typeface="Cambria Math" panose="02040503050406030204" pitchFamily="18" charset="0"/>
                            </a:rPr>
                            <m:t>…</m:t>
                          </m:r>
                          <m:sSub>
                            <m:sSubPr>
                              <m:ctrlPr>
                                <a:rPr lang="en-US" altLang="ru-RU" sz="2400" i="1" dirty="0">
                                  <a:latin typeface="Cambria Math" panose="02040503050406030204" pitchFamily="18" charset="0"/>
                                </a:rPr>
                              </m:ctrlPr>
                            </m:sSubPr>
                            <m:e>
                              <m:r>
                                <a:rPr lang="en-US" altLang="ru-RU" sz="2400" i="1" dirty="0" err="1">
                                  <a:latin typeface="Cambria Math" panose="02040503050406030204" pitchFamily="18" charset="0"/>
                                </a:rPr>
                                <m:t>𝑏</m:t>
                              </m:r>
                            </m:e>
                            <m:sub>
                              <m:r>
                                <a:rPr lang="en-US" altLang="ru-RU" sz="2400" i="1" dirty="0">
                                  <a:latin typeface="Cambria Math" panose="02040503050406030204" pitchFamily="18" charset="0"/>
                                </a:rPr>
                                <m:t>𝑛</m:t>
                              </m:r>
                            </m:sub>
                          </m:sSub>
                        </m:e>
                      </m:d>
                      <m:r>
                        <a:rPr lang="en-US" altLang="ru-RU" sz="2400" i="1" dirty="0">
                          <a:latin typeface="Cambria Math" panose="02040503050406030204" pitchFamily="18" charset="0"/>
                        </a:rPr>
                        <m:t>=</m:t>
                      </m:r>
                      <m:nary>
                        <m:naryPr>
                          <m:chr m:val="∑"/>
                          <m:ctrlPr>
                            <a:rPr lang="en-US" altLang="ru-RU" sz="2400" i="1" dirty="0">
                              <a:latin typeface="Cambria Math" panose="02040503050406030204" pitchFamily="18" charset="0"/>
                            </a:rPr>
                          </m:ctrlPr>
                        </m:naryPr>
                        <m:sub>
                          <m:r>
                            <a:rPr lang="en-US" altLang="ru-RU" sz="2400" i="1" dirty="0">
                              <a:latin typeface="Cambria Math" panose="02040503050406030204" pitchFamily="18" charset="0"/>
                            </a:rPr>
                            <m:t>𝑖</m:t>
                          </m:r>
                          <m:r>
                            <a:rPr lang="en-US" altLang="ru-RU" sz="2400" i="1" dirty="0">
                              <a:latin typeface="Cambria Math" panose="02040503050406030204" pitchFamily="18" charset="0"/>
                            </a:rPr>
                            <m:t>=1</m:t>
                          </m:r>
                        </m:sub>
                        <m:sup>
                          <m:r>
                            <a:rPr lang="en-US" altLang="ru-RU" sz="2400" i="1" dirty="0">
                              <a:latin typeface="Cambria Math" panose="02040503050406030204" pitchFamily="18" charset="0"/>
                            </a:rPr>
                            <m:t>𝑛</m:t>
                          </m:r>
                        </m:sup>
                        <m:e>
                          <m:sSub>
                            <m:sSubPr>
                              <m:ctrlPr>
                                <a:rPr lang="en-US" altLang="ru-RU" sz="2400" i="1" dirty="0" smtClean="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𝑖</m:t>
                              </m:r>
                            </m:sub>
                          </m:sSub>
                          <m:r>
                            <a:rPr lang="en-US" altLang="ru-RU" sz="2400" b="0" i="1" dirty="0" smtClean="0">
                              <a:latin typeface="Cambria Math" panose="02040503050406030204" pitchFamily="18" charset="0"/>
                            </a:rPr>
                            <m:t>𝑃</m:t>
                          </m:r>
                          <m:d>
                            <m:dPr>
                              <m:ctrlPr>
                                <a:rPr lang="en-US" altLang="ru-RU" sz="2400" i="1" dirty="0" smtClean="0">
                                  <a:latin typeface="Cambria Math" panose="02040503050406030204" pitchFamily="18" charset="0"/>
                                </a:rPr>
                              </m:ctrlPr>
                            </m:dPr>
                            <m:e>
                              <m:limUpp>
                                <m:limUppPr>
                                  <m:ctrlPr>
                                    <a:rPr lang="en-US" altLang="ru-RU" sz="2400" i="1" dirty="0" smtClean="0">
                                      <a:latin typeface="Cambria Math" panose="02040503050406030204" pitchFamily="18" charset="0"/>
                                    </a:rPr>
                                  </m:ctrlPr>
                                </m:limUppPr>
                                <m:e>
                                  <m:groupChr>
                                    <m:groupChrPr>
                                      <m:chr m:val="⏞"/>
                                      <m:pos m:val="top"/>
                                      <m:vertJc m:val="bot"/>
                                      <m:ctrlPr>
                                        <a:rPr lang="en-US" altLang="ru-RU" sz="2400" i="1" dirty="0">
                                          <a:latin typeface="Cambria Math" panose="02040503050406030204" pitchFamily="18" charset="0"/>
                                        </a:rPr>
                                      </m:ctrlPr>
                                    </m:groupChrPr>
                                    <m:e>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𝑥</m:t>
                                          </m:r>
                                        </m:e>
                                        <m:sub>
                                          <m:r>
                                            <a:rPr lang="en-US" altLang="ru-RU" sz="2400" i="1" dirty="0">
                                              <a:latin typeface="Cambria Math" panose="02040503050406030204" pitchFamily="18" charset="0"/>
                                            </a:rPr>
                                            <m:t>𝑖</m:t>
                                          </m:r>
                                        </m:sub>
                                      </m:sSub>
                                      <m:r>
                                        <a:rPr lang="en-US" altLang="ru-RU" sz="2400" i="1" dirty="0">
                                          <a:latin typeface="Cambria Math" panose="02040503050406030204" pitchFamily="18" charset="0"/>
                                        </a:rPr>
                                        <m:t>−1</m:t>
                                      </m:r>
                                    </m:e>
                                  </m:groupChr>
                                </m:e>
                                <m:lim>
                                  <m:eqArr>
                                    <m:eqArrPr>
                                      <m:ctrlPr>
                                        <a:rPr lang="ru-RU" altLang="ru-RU" sz="2400" i="1" dirty="0">
                                          <a:latin typeface="Cambria Math" panose="02040503050406030204" pitchFamily="18" charset="0"/>
                                        </a:rPr>
                                      </m:ctrlPr>
                                    </m:eqArrPr>
                                    <m:e>
                                      <m:r>
                                        <a:rPr lang="ru-RU" altLang="ru-RU" sz="2400" i="1" dirty="0">
                                          <a:latin typeface="Cambria Math" panose="02040503050406030204" pitchFamily="18" charset="0"/>
                                        </a:rPr>
                                        <m:t>число</m:t>
                                      </m:r>
                                    </m:e>
                                    <m:e>
                                      <m:r>
                                        <a:rPr lang="ru-RU" altLang="ru-RU" sz="2400" i="1" dirty="0">
                                          <a:latin typeface="Cambria Math" panose="02040503050406030204" pitchFamily="18" charset="0"/>
                                        </a:rPr>
                                        <m:t>нулей</m:t>
                                      </m:r>
                                    </m:e>
                                  </m:eqArr>
                                </m:lim>
                              </m:limUpp>
                              <m:r>
                                <a:rPr lang="en-US" altLang="ru-RU" sz="2400" i="1" dirty="0">
                                  <a:latin typeface="Cambria Math" panose="02040503050406030204" pitchFamily="18" charset="0"/>
                                </a:rPr>
                                <m:t>,</m:t>
                              </m:r>
                              <m:limUpp>
                                <m:limUppPr>
                                  <m:ctrlPr>
                                    <a:rPr lang="en-US" altLang="ru-RU" sz="2400" i="1" dirty="0">
                                      <a:latin typeface="Cambria Math" panose="02040503050406030204" pitchFamily="18" charset="0"/>
                                    </a:rPr>
                                  </m:ctrlPr>
                                </m:limUppPr>
                                <m:e>
                                  <m:groupChr>
                                    <m:groupChrPr>
                                      <m:chr m:val="⏞"/>
                                      <m:pos m:val="top"/>
                                      <m:vertJc m:val="bot"/>
                                      <m:ctrlPr>
                                        <a:rPr lang="en-US" altLang="ru-RU" sz="2400" i="1" dirty="0">
                                          <a:latin typeface="Cambria Math" panose="02040503050406030204" pitchFamily="18" charset="0"/>
                                        </a:rPr>
                                      </m:ctrlPr>
                                    </m:groupChrPr>
                                    <m:e>
                                      <m:sSub>
                                        <m:sSubPr>
                                          <m:ctrlPr>
                                            <a:rPr lang="en-US" altLang="ru-RU" sz="2400" i="1" dirty="0">
                                              <a:latin typeface="Cambria Math" panose="02040503050406030204" pitchFamily="18" charset="0"/>
                                            </a:rPr>
                                          </m:ctrlPr>
                                        </m:sSubPr>
                                        <m:e>
                                          <m:r>
                                            <a:rPr lang="ru-RU" altLang="ru-RU" sz="2400" i="1" dirty="0">
                                              <a:latin typeface="Cambria Math" panose="02040503050406030204" pitchFamily="18" charset="0"/>
                                            </a:rPr>
                                            <m:t>   </m:t>
                                          </m:r>
                                          <m:r>
                                            <a:rPr lang="en-US" altLang="ru-RU" sz="2400" i="1" dirty="0">
                                              <a:latin typeface="Cambria Math" panose="02040503050406030204" pitchFamily="18" charset="0"/>
                                            </a:rPr>
                                            <m:t>𝑦</m:t>
                                          </m:r>
                                        </m:e>
                                        <m:sub>
                                          <m:r>
                                            <a:rPr lang="en-US" altLang="ru-RU" sz="2400" i="1" dirty="0">
                                              <a:latin typeface="Cambria Math" panose="02040503050406030204" pitchFamily="18" charset="0"/>
                                            </a:rPr>
                                            <m:t>𝑖</m:t>
                                          </m:r>
                                        </m:sub>
                                      </m:sSub>
                                      <m:r>
                                        <a:rPr lang="ru-RU" altLang="ru-RU" sz="2400" i="1" dirty="0">
                                          <a:latin typeface="Cambria Math" panose="02040503050406030204" pitchFamily="18" charset="0"/>
                                        </a:rPr>
                                        <m:t>  </m:t>
                                      </m:r>
                                    </m:e>
                                  </m:groupChr>
                                </m:e>
                                <m:lim>
                                  <m:eqArr>
                                    <m:eqArrPr>
                                      <m:ctrlPr>
                                        <a:rPr lang="ru-RU" altLang="ru-RU" sz="2400" i="1" dirty="0">
                                          <a:latin typeface="Cambria Math" panose="02040503050406030204" pitchFamily="18" charset="0"/>
                                        </a:rPr>
                                      </m:ctrlPr>
                                    </m:eqArrPr>
                                    <m:e>
                                      <m:r>
                                        <a:rPr lang="ru-RU" altLang="ru-RU" sz="2400" i="1" dirty="0">
                                          <a:latin typeface="Cambria Math" panose="02040503050406030204" pitchFamily="18" charset="0"/>
                                        </a:rPr>
                                        <m:t>число</m:t>
                                      </m:r>
                                    </m:e>
                                    <m:e>
                                      <m:r>
                                        <a:rPr lang="ru-RU" altLang="ru-RU" sz="2400" i="1" dirty="0">
                                          <a:latin typeface="Cambria Math" panose="02040503050406030204" pitchFamily="18" charset="0"/>
                                        </a:rPr>
                                        <m:t>единиц</m:t>
                                      </m:r>
                                    </m:e>
                                  </m:eqArr>
                                </m:lim>
                              </m:limUpp>
                            </m:e>
                          </m:d>
                        </m:e>
                      </m:nary>
                      <m:r>
                        <a:rPr lang="en-US" altLang="ru-RU" sz="2400" i="1" dirty="0">
                          <a:latin typeface="Cambria Math" panose="02040503050406030204" pitchFamily="18" charset="0"/>
                        </a:rPr>
                        <m:t>≡</m:t>
                      </m:r>
                      <m:nary>
                        <m:naryPr>
                          <m:chr m:val="∑"/>
                          <m:ctrlPr>
                            <a:rPr lang="en-US" altLang="ru-RU" sz="2400" i="1" dirty="0">
                              <a:latin typeface="Cambria Math" panose="02040503050406030204" pitchFamily="18" charset="0"/>
                            </a:rPr>
                          </m:ctrlPr>
                        </m:naryPr>
                        <m:sub>
                          <m:r>
                            <a:rPr lang="en-US" altLang="ru-RU" sz="2400" i="1" dirty="0">
                              <a:latin typeface="Cambria Math" panose="02040503050406030204" pitchFamily="18" charset="0"/>
                            </a:rPr>
                            <m:t>𝑖</m:t>
                          </m:r>
                          <m:r>
                            <a:rPr lang="en-US" altLang="ru-RU" sz="2400" i="1" dirty="0">
                              <a:latin typeface="Cambria Math" panose="02040503050406030204" pitchFamily="18" charset="0"/>
                            </a:rPr>
                            <m:t>=1</m:t>
                          </m:r>
                        </m:sub>
                        <m:sup>
                          <m:r>
                            <a:rPr lang="en-US" altLang="ru-RU" sz="2400" i="1" dirty="0">
                              <a:latin typeface="Cambria Math" panose="02040503050406030204" pitchFamily="18" charset="0"/>
                            </a:rPr>
                            <m:t>𝑛</m:t>
                          </m:r>
                        </m:sup>
                        <m:e>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𝑖</m:t>
                              </m:r>
                            </m:sub>
                          </m:sSub>
                          <m:r>
                            <a:rPr lang="en-US" altLang="ru-RU" sz="2400" b="0" i="1" dirty="0" smtClean="0">
                              <a:latin typeface="Cambria Math" panose="02040503050406030204" pitchFamily="18" charset="0"/>
                            </a:rPr>
                            <m:t>𝑃</m:t>
                          </m:r>
                          <m:d>
                            <m:dPr>
                              <m:ctrlPr>
                                <a:rPr lang="en-US" altLang="ru-RU" sz="2400" i="1" dirty="0">
                                  <a:latin typeface="Cambria Math" panose="02040503050406030204" pitchFamily="18" charset="0"/>
                                </a:rPr>
                              </m:ctrlPr>
                            </m:dPr>
                            <m:e>
                              <m:sSub>
                                <m:sSubPr>
                                  <m:ctrlPr>
                                    <a:rPr lang="en-US" altLang="ru-RU" sz="2400" i="1" dirty="0" smtClean="0">
                                      <a:latin typeface="Cambria Math" panose="02040503050406030204" pitchFamily="18" charset="0"/>
                                    </a:rPr>
                                  </m:ctrlPr>
                                </m:sSubPr>
                                <m:e>
                                  <m:r>
                                    <a:rPr lang="en-US" altLang="ru-RU" sz="2400" i="1" dirty="0">
                                      <a:latin typeface="Cambria Math" panose="02040503050406030204" pitchFamily="18" charset="0"/>
                                    </a:rPr>
                                    <m:t>𝑀</m:t>
                                  </m:r>
                                </m:e>
                                <m:sub>
                                  <m:r>
                                    <a:rPr lang="en-US" altLang="ru-RU" sz="2400" i="1" dirty="0">
                                      <a:latin typeface="Cambria Math" panose="02040503050406030204" pitchFamily="18" charset="0"/>
                                    </a:rPr>
                                    <m:t>𝑖</m:t>
                                  </m:r>
                                </m:sub>
                              </m:sSub>
                              <m:r>
                                <a:rPr lang="en-US" altLang="ru-RU" sz="2400" i="1" dirty="0">
                                  <a:latin typeface="Cambria Math" panose="02040503050406030204" pitchFamily="18" charset="0"/>
                                </a:rPr>
                                <m:t>−</m:t>
                              </m:r>
                              <m:d>
                                <m:dPr>
                                  <m:begChr m:val="⟨"/>
                                  <m:endChr m:val="⟩"/>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0</m:t>
                                  </m:r>
                                </m:e>
                              </m:d>
                            </m:e>
                          </m:d>
                        </m:e>
                      </m:nary>
                      <m:r>
                        <a:rPr lang="ru-RU" altLang="ru-RU" sz="2400" dirty="0">
                          <a:latin typeface="Cambria Math" panose="02040503050406030204" pitchFamily="18" charset="0"/>
                        </a:rPr>
                        <m:t>⇒</m:t>
                      </m:r>
                    </m:oMath>
                  </m:oMathPara>
                </a14:m>
                <a:endParaRPr lang="en-US" altLang="ru-RU" sz="2400" dirty="0">
                  <a:latin typeface="Cambria Math" panose="02040503050406030204" pitchFamily="18" charset="0"/>
                </a:endParaRPr>
              </a:p>
              <a:p>
                <a:pPr marL="12700" indent="-12700">
                  <a:buNone/>
                </a:pPr>
                <a14:m>
                  <m:oMathPara xmlns:m="http://schemas.openxmlformats.org/officeDocument/2006/math">
                    <m:oMathParaPr>
                      <m:jc m:val="center"/>
                    </m:oMathParaPr>
                    <m:oMath xmlns:m="http://schemas.openxmlformats.org/officeDocument/2006/math">
                      <m:r>
                        <a:rPr lang="en-US" altLang="ru-RU" sz="2400" dirty="0">
                          <a:latin typeface="Cambria Math" panose="02040503050406030204" pitchFamily="18" charset="0"/>
                        </a:rPr>
                        <m:t>⇒</m:t>
                      </m:r>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𝐼</m:t>
                          </m:r>
                        </m:e>
                        <m:sub>
                          <m:r>
                            <a:rPr lang="en-US" altLang="ru-RU" sz="2400" i="1" dirty="0">
                              <a:latin typeface="Cambria Math" panose="02040503050406030204" pitchFamily="18" charset="0"/>
                            </a:rPr>
                            <m:t>𝑛</m:t>
                          </m:r>
                        </m:sub>
                      </m:sSub>
                      <m:d>
                        <m:dPr>
                          <m:ctrlPr>
                            <a:rPr lang="en-US" altLang="ru-RU" sz="2400" i="1" dirty="0">
                              <a:latin typeface="Cambria Math" panose="02040503050406030204" pitchFamily="18" charset="0"/>
                            </a:rPr>
                          </m:ctrlPr>
                        </m:dPr>
                        <m:e>
                          <m:sSub>
                            <m:sSubPr>
                              <m:ctrlPr>
                                <a:rPr lang="en-US" altLang="ru-RU" sz="2400" i="1" dirty="0">
                                  <a:latin typeface="Cambria Math" panose="02040503050406030204" pitchFamily="18" charset="0"/>
                                </a:rPr>
                              </m:ctrlPr>
                            </m:sSubPr>
                            <m:e>
                              <m:r>
                                <a:rPr lang="en-US" altLang="ru-RU" sz="2400" b="0" i="1" dirty="0" smtClean="0">
                                  <a:latin typeface="Cambria Math" panose="02040503050406030204" pitchFamily="18" charset="0"/>
                                </a:rPr>
                                <m:t>𝑠</m:t>
                              </m:r>
                            </m:e>
                            <m:sub>
                              <m:r>
                                <a:rPr lang="en-US" altLang="ru-RU" sz="2400" i="1" dirty="0">
                                  <a:latin typeface="Cambria Math" panose="02040503050406030204" pitchFamily="18" charset="0"/>
                                </a:rPr>
                                <m:t>1</m:t>
                              </m:r>
                            </m:sub>
                          </m:sSub>
                          <m:sSub>
                            <m:sSubPr>
                              <m:ctrlPr>
                                <a:rPr lang="en-US" altLang="ru-RU" sz="2400" i="1" dirty="0">
                                  <a:latin typeface="Cambria Math" panose="02040503050406030204" pitchFamily="18" charset="0"/>
                                </a:rPr>
                              </m:ctrlPr>
                            </m:sSubPr>
                            <m:e>
                              <m:r>
                                <a:rPr lang="en-US" altLang="ru-RU" sz="2400" b="0" i="1" dirty="0" smtClean="0">
                                  <a:latin typeface="Cambria Math" panose="02040503050406030204" pitchFamily="18" charset="0"/>
                                </a:rPr>
                                <m:t>𝑠</m:t>
                              </m:r>
                            </m:e>
                            <m:sub>
                              <m:r>
                                <a:rPr lang="en-US" altLang="ru-RU" sz="2400" i="1" dirty="0">
                                  <a:latin typeface="Cambria Math" panose="02040503050406030204" pitchFamily="18" charset="0"/>
                                </a:rPr>
                                <m:t>2</m:t>
                              </m:r>
                            </m:sub>
                          </m:sSub>
                          <m:r>
                            <a:rPr lang="en-US" altLang="ru-RU" sz="2400" i="1" dirty="0">
                              <a:latin typeface="Cambria Math" panose="02040503050406030204" pitchFamily="18" charset="0"/>
                            </a:rPr>
                            <m:t>…</m:t>
                          </m:r>
                          <m:sSub>
                            <m:sSubPr>
                              <m:ctrlPr>
                                <a:rPr lang="en-US" altLang="ru-RU" sz="2400" i="1" dirty="0">
                                  <a:latin typeface="Cambria Math" panose="02040503050406030204" pitchFamily="18" charset="0"/>
                                </a:rPr>
                              </m:ctrlPr>
                            </m:sSubPr>
                            <m:e>
                              <m:r>
                                <a:rPr lang="en-US" altLang="ru-RU" sz="2400" b="0" i="1" dirty="0" smtClean="0">
                                  <a:latin typeface="Cambria Math" panose="02040503050406030204" pitchFamily="18" charset="0"/>
                                </a:rPr>
                                <m:t>𝑠</m:t>
                              </m:r>
                            </m:e>
                            <m:sub>
                              <m:r>
                                <a:rPr lang="en-US" altLang="ru-RU" sz="2400" i="1" dirty="0">
                                  <a:latin typeface="Cambria Math" panose="02040503050406030204" pitchFamily="18" charset="0"/>
                                </a:rPr>
                                <m:t>𝑛</m:t>
                              </m:r>
                            </m:sub>
                          </m:sSub>
                        </m:e>
                      </m:d>
                      <m:r>
                        <a:rPr lang="en-US" altLang="ru-RU" sz="2400" i="1" dirty="0">
                          <a:latin typeface="Cambria Math" panose="02040503050406030204" pitchFamily="18" charset="0"/>
                        </a:rPr>
                        <m:t>=</m:t>
                      </m:r>
                      <m:nary>
                        <m:naryPr>
                          <m:chr m:val="∑"/>
                          <m:ctrlPr>
                            <a:rPr lang="en-US" altLang="ru-RU" sz="2400" i="1" dirty="0">
                              <a:latin typeface="Cambria Math" panose="02040503050406030204" pitchFamily="18" charset="0"/>
                            </a:rPr>
                          </m:ctrlPr>
                        </m:naryPr>
                        <m:sub>
                          <m:r>
                            <a:rPr lang="en-US" altLang="ru-RU" sz="2400" i="1" dirty="0">
                              <a:latin typeface="Cambria Math" panose="02040503050406030204" pitchFamily="18" charset="0"/>
                            </a:rPr>
                            <m:t>𝑖</m:t>
                          </m:r>
                          <m:r>
                            <a:rPr lang="en-US" altLang="ru-RU" sz="2400" i="1" dirty="0">
                              <a:latin typeface="Cambria Math" panose="02040503050406030204" pitchFamily="18" charset="0"/>
                            </a:rPr>
                            <m:t>=1</m:t>
                          </m:r>
                        </m:sub>
                        <m:sup>
                          <m:r>
                            <a:rPr lang="en-US" altLang="ru-RU" sz="2400" i="1" dirty="0">
                              <a:latin typeface="Cambria Math" panose="02040503050406030204" pitchFamily="18" charset="0"/>
                            </a:rPr>
                            <m:t>𝑛</m:t>
                          </m:r>
                        </m:sup>
                        <m:e>
                          <m:nary>
                            <m:naryPr>
                              <m:chr m:val="∑"/>
                              <m:ctrlPr>
                                <a:rPr lang="en-US" altLang="ru-RU" sz="2400" i="1" dirty="0">
                                  <a:latin typeface="Cambria Math" panose="02040503050406030204" pitchFamily="18" charset="0"/>
                                </a:rPr>
                              </m:ctrlPr>
                            </m:naryPr>
                            <m:sub>
                              <m:r>
                                <m:rPr>
                                  <m:brk m:alnAt="23"/>
                                </m:rPr>
                                <a:rPr lang="en-US" altLang="ru-RU" sz="2400" i="1" dirty="0">
                                  <a:latin typeface="Cambria Math" panose="02040503050406030204" pitchFamily="18" charset="0"/>
                                </a:rPr>
                                <m:t>𝑘</m:t>
                              </m:r>
                              <m:r>
                                <a:rPr lang="en-US" altLang="ru-RU" sz="2400" i="1" dirty="0">
                                  <a:latin typeface="Cambria Math" panose="02040503050406030204" pitchFamily="18" charset="0"/>
                                </a:rPr>
                                <m:t>=0</m:t>
                              </m:r>
                            </m:sub>
                            <m:sup>
                              <m:sSub>
                                <m:sSubPr>
                                  <m:ctrlPr>
                                    <a:rPr lang="en-US" altLang="ru-RU" sz="2400" i="1" dirty="0">
                                      <a:latin typeface="Cambria Math" panose="02040503050406030204" pitchFamily="18" charset="0"/>
                                    </a:rPr>
                                  </m:ctrlPr>
                                </m:sSubPr>
                                <m:e>
                                  <m:r>
                                    <a:rPr lang="en-US" altLang="ru-RU" sz="2400" b="0" i="1" dirty="0" smtClean="0">
                                      <a:latin typeface="Cambria Math" panose="02040503050406030204" pitchFamily="18" charset="0"/>
                                    </a:rPr>
                                    <m:t>𝑠</m:t>
                                  </m:r>
                                </m:e>
                                <m:sub>
                                  <m:r>
                                    <a:rPr lang="en-US" altLang="ru-RU" sz="2400" i="1" dirty="0">
                                      <a:latin typeface="Cambria Math" panose="02040503050406030204" pitchFamily="18" charset="0"/>
                                    </a:rPr>
                                    <m:t>𝑖</m:t>
                                  </m:r>
                                </m:sub>
                              </m:sSub>
                              <m:r>
                                <a:rPr lang="en-US" altLang="ru-RU" sz="2400" i="1" dirty="0">
                                  <a:latin typeface="Cambria Math" panose="02040503050406030204" pitchFamily="18" charset="0"/>
                                </a:rPr>
                                <m:t>−1</m:t>
                              </m:r>
                            </m:sup>
                            <m:e>
                              <m:r>
                                <a:rPr lang="en-US" altLang="ru-RU" sz="2400" b="0" i="1" dirty="0" smtClean="0">
                                  <a:latin typeface="Cambria Math" panose="02040503050406030204" pitchFamily="18" charset="0"/>
                                </a:rPr>
                                <m:t>𝑃</m:t>
                              </m:r>
                              <m:d>
                                <m:dPr>
                                  <m:ctrlPr>
                                    <a:rPr lang="en-US" altLang="ru-RU" sz="2400" i="1" dirty="0">
                                      <a:latin typeface="Cambria Math" panose="02040503050406030204" pitchFamily="18" charset="0"/>
                                    </a:rPr>
                                  </m:ctrlPr>
                                </m:dPr>
                                <m:e>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𝑀</m:t>
                                      </m:r>
                                    </m:e>
                                    <m:sub>
                                      <m:r>
                                        <a:rPr lang="en-US" altLang="ru-RU" sz="2400" i="1" dirty="0">
                                          <a:latin typeface="Cambria Math" panose="02040503050406030204" pitchFamily="18" charset="0"/>
                                        </a:rPr>
                                        <m:t>𝑖</m:t>
                                      </m:r>
                                    </m:sub>
                                  </m:sSub>
                                  <m:r>
                                    <a:rPr lang="en-US" altLang="ru-RU" sz="2400" i="1" dirty="0">
                                      <a:latin typeface="Cambria Math" panose="02040503050406030204" pitchFamily="18" charset="0"/>
                                    </a:rPr>
                                    <m:t>−</m:t>
                                  </m:r>
                                  <m:d>
                                    <m:dPr>
                                      <m:begChr m:val="⟨"/>
                                      <m:endChr m:val="⟩"/>
                                      <m:ctrlPr>
                                        <a:rPr lang="en-US" altLang="ru-RU" sz="2400" i="1" dirty="0">
                                          <a:latin typeface="Cambria Math" panose="02040503050406030204" pitchFamily="18" charset="0"/>
                                        </a:rPr>
                                      </m:ctrlPr>
                                    </m:dPr>
                                    <m:e>
                                      <m:r>
                                        <a:rPr lang="en-US" altLang="ru-RU" sz="2400" i="1" dirty="0">
                                          <a:latin typeface="Cambria Math" panose="02040503050406030204" pitchFamily="18" charset="0"/>
                                        </a:rPr>
                                        <m:t>𝑘</m:t>
                                      </m:r>
                                    </m:e>
                                  </m:d>
                                </m:e>
                              </m:d>
                            </m:e>
                          </m:nary>
                        </m:e>
                      </m:nary>
                      <m:r>
                        <a:rPr lang="en-US" altLang="ru-RU" sz="2400" b="0" i="1" dirty="0" smtClean="0">
                          <a:latin typeface="Cambria Math" panose="02040503050406030204" pitchFamily="18" charset="0"/>
                        </a:rPr>
                        <m:t>,  </m:t>
                      </m:r>
                      <m:sSub>
                        <m:sSubPr>
                          <m:ctrlPr>
                            <a:rPr lang="en-US" altLang="ru-RU" sz="2400" b="0" i="1" dirty="0" smtClean="0">
                              <a:latin typeface="Cambria Math" panose="02040503050406030204" pitchFamily="18" charset="0"/>
                            </a:rPr>
                          </m:ctrlPr>
                        </m:sSubPr>
                        <m:e>
                          <m:r>
                            <a:rPr lang="en-US" altLang="ru-RU" sz="2400" b="0" i="1" dirty="0" smtClean="0">
                              <a:latin typeface="Cambria Math" panose="02040503050406030204" pitchFamily="18" charset="0"/>
                            </a:rPr>
                            <m:t>𝑀</m:t>
                          </m:r>
                        </m:e>
                        <m:sub>
                          <m:r>
                            <a:rPr lang="en-US" altLang="ru-RU" sz="2400" b="0" i="1" dirty="0" smtClean="0">
                              <a:latin typeface="Cambria Math" panose="02040503050406030204" pitchFamily="18" charset="0"/>
                            </a:rPr>
                            <m:t>𝑖</m:t>
                          </m:r>
                        </m:sub>
                      </m:sSub>
                      <m:r>
                        <a:rPr lang="en-US" altLang="ru-RU" sz="2400" b="0" i="1" dirty="0" smtClean="0">
                          <a:latin typeface="Cambria Math" panose="02040503050406030204" pitchFamily="18" charset="0"/>
                        </a:rPr>
                        <m:t>=</m:t>
                      </m:r>
                      <m:d>
                        <m:dPr>
                          <m:begChr m:val="{"/>
                          <m:endChr m:val="}"/>
                          <m:ctrlPr>
                            <a:rPr lang="en-US" altLang="ru-RU" sz="2400" b="0" i="1" dirty="0" smtClean="0">
                              <a:latin typeface="Cambria Math" panose="02040503050406030204" pitchFamily="18" charset="0"/>
                            </a:rPr>
                          </m:ctrlPr>
                        </m:dPr>
                        <m:e>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1</m:t>
                              </m:r>
                            </m:sub>
                          </m:sSub>
                          <m:r>
                            <a:rPr lang="en-US" altLang="ru-RU" sz="2400" b="0" i="1" dirty="0" smtClean="0">
                              <a:latin typeface="Cambria Math" panose="02040503050406030204" pitchFamily="18" charset="0"/>
                            </a:rPr>
                            <m:t>,</m:t>
                          </m:r>
                          <m:sSub>
                            <m:sSubPr>
                              <m:ctrlPr>
                                <a:rPr lang="en-US" altLang="ru-RU" sz="2400" i="1" dirty="0">
                                  <a:latin typeface="Cambria Math" panose="02040503050406030204" pitchFamily="18" charset="0"/>
                                </a:rPr>
                              </m:ctrlPr>
                            </m:sSubPr>
                            <m:e>
                              <m:r>
                                <a:rPr lang="en-US" altLang="ru-RU" sz="2400" i="1" dirty="0">
                                  <a:latin typeface="Cambria Math" panose="02040503050406030204" pitchFamily="18" charset="0"/>
                                </a:rPr>
                                <m:t>𝑏</m:t>
                              </m:r>
                            </m:e>
                            <m:sub>
                              <m:r>
                                <a:rPr lang="en-US" altLang="ru-RU" sz="2400" i="1" dirty="0">
                                  <a:latin typeface="Cambria Math" panose="02040503050406030204" pitchFamily="18" charset="0"/>
                                </a:rPr>
                                <m:t>2</m:t>
                              </m:r>
                            </m:sub>
                          </m:sSub>
                          <m:r>
                            <a:rPr lang="en-US" altLang="ru-RU" sz="2400" b="0" i="1" dirty="0" smtClean="0">
                              <a:latin typeface="Cambria Math" panose="02040503050406030204" pitchFamily="18" charset="0"/>
                            </a:rPr>
                            <m:t>,</m:t>
                          </m:r>
                          <m:r>
                            <a:rPr lang="en-US" altLang="ru-RU" sz="2400" i="1" dirty="0">
                              <a:latin typeface="Cambria Math" panose="02040503050406030204" pitchFamily="18" charset="0"/>
                            </a:rPr>
                            <m:t>…</m:t>
                          </m:r>
                          <m:r>
                            <a:rPr lang="en-US" altLang="ru-RU" sz="2400" b="0" i="1" dirty="0" smtClean="0">
                              <a:latin typeface="Cambria Math" panose="02040503050406030204" pitchFamily="18" charset="0"/>
                            </a:rPr>
                            <m:t>,</m:t>
                          </m:r>
                          <m:sSub>
                            <m:sSubPr>
                              <m:ctrlPr>
                                <a:rPr lang="en-US" altLang="ru-RU" sz="2400" i="1" dirty="0">
                                  <a:latin typeface="Cambria Math" panose="02040503050406030204" pitchFamily="18" charset="0"/>
                                </a:rPr>
                              </m:ctrlPr>
                            </m:sSubPr>
                            <m:e>
                              <m:r>
                                <a:rPr lang="en-US" altLang="ru-RU" sz="2400" i="1" dirty="0" err="1">
                                  <a:latin typeface="Cambria Math" panose="02040503050406030204" pitchFamily="18" charset="0"/>
                                </a:rPr>
                                <m:t>𝑏</m:t>
                              </m:r>
                            </m:e>
                            <m:sub>
                              <m:r>
                                <a:rPr lang="en-US" altLang="ru-RU" sz="2400" b="0" i="1" dirty="0" smtClean="0">
                                  <a:latin typeface="Cambria Math" panose="02040503050406030204" pitchFamily="18" charset="0"/>
                                </a:rPr>
                                <m:t>𝑖</m:t>
                              </m:r>
                            </m:sub>
                          </m:sSub>
                        </m:e>
                      </m:d>
                    </m:oMath>
                  </m:oMathPara>
                </a14:m>
                <a:endParaRPr lang="ru-RU" sz="2400" dirty="0"/>
              </a:p>
              <a:p>
                <a:r>
                  <a:rPr lang="ru-RU" sz="2400" dirty="0"/>
                  <a:t>Размер таблиц растёт экспоненциально по </a:t>
                </a:r>
                <a:r>
                  <a:rPr lang="en-US" sz="2400" dirty="0"/>
                  <a:t>R</a:t>
                </a:r>
              </a:p>
              <a:p>
                <a:r>
                  <a:rPr lang="ru-RU" sz="2400" dirty="0"/>
                  <a:t>Можно вводить индивидуальные ограничения для </a:t>
                </a:r>
                <a:r>
                  <a:rPr lang="en-US" sz="2400" i="1" dirty="0" err="1"/>
                  <a:t>i</a:t>
                </a:r>
                <a:r>
                  <a:rPr lang="en-US" sz="2400" dirty="0"/>
                  <a:t>-</a:t>
                </a:r>
                <a:r>
                  <a:rPr lang="ru-RU" sz="2400" dirty="0" err="1"/>
                  <a:t>го</a:t>
                </a:r>
                <a:r>
                  <a:rPr lang="ru-RU" sz="2400" dirty="0"/>
                  <a:t> символа: </a:t>
                </a:r>
                <a:br>
                  <a:rPr lang="en-US" sz="2400" dirty="0">
                    <a:latin typeface="Cambria Math" panose="02040503050406030204" pitchFamily="18" charset="0"/>
                  </a:rPr>
                </a:br>
                <a14:m>
                  <m:oMath xmlns:m="http://schemas.openxmlformats.org/officeDocument/2006/math">
                    <m:r>
                      <a:rPr lang="en-US" sz="2400">
                        <a:latin typeface="Cambria Math" panose="02040503050406030204" pitchFamily="18" charset="0"/>
                      </a:rPr>
                      <m:t>0≤</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𝑖</m:t>
                        </m:r>
                      </m:sub>
                    </m:sSub>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𝑖</m:t>
                        </m:r>
                      </m:sub>
                    </m:sSub>
                  </m:oMath>
                </a14:m>
                <a:r>
                  <a:rPr lang="en-US" sz="2400" dirty="0"/>
                  <a:t>, </a:t>
                </a:r>
                <a:r>
                  <a:rPr lang="ru-RU" sz="2400" dirty="0"/>
                  <a:t>что может быть применимо для динамически изменяющихся диапазонов</a:t>
                </a:r>
              </a:p>
            </p:txBody>
          </p:sp>
        </mc:Choice>
        <mc:Fallback xmlns="">
          <p:sp>
            <p:nvSpPr>
              <p:cNvPr id="3" name="Объект 2">
                <a:extLst>
                  <a:ext uri="{FF2B5EF4-FFF2-40B4-BE49-F238E27FC236}">
                    <a16:creationId xmlns:a16="http://schemas.microsoft.com/office/drawing/2014/main" id="{D111E040-AD2E-294F-9FE8-7AE87D3F46B3}"/>
                  </a:ext>
                </a:extLst>
              </p:cNvPr>
              <p:cNvSpPr>
                <a:spLocks noGrp="1" noRot="1" noChangeAspect="1" noMove="1" noResize="1" noEditPoints="1" noAdjustHandles="1" noChangeArrowheads="1" noChangeShapeType="1" noTextEdit="1"/>
              </p:cNvSpPr>
              <p:nvPr>
                <p:ph idx="1"/>
              </p:nvPr>
            </p:nvSpPr>
            <p:spPr>
              <a:blipFill>
                <a:blip r:embed="rId3"/>
                <a:stretch>
                  <a:fillRect l="-809" t="-14846" r="-5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D175E2C-6F47-6549-A589-747BABEC7C31}"/>
              </a:ext>
            </a:extLst>
          </p:cNvPr>
          <p:cNvSpPr>
            <a:spLocks noGrp="1"/>
          </p:cNvSpPr>
          <p:nvPr>
            <p:ph type="sldNum" sz="quarter" idx="12"/>
          </p:nvPr>
        </p:nvSpPr>
        <p:spPr/>
        <p:txBody>
          <a:bodyPr/>
          <a:lstStyle/>
          <a:p>
            <a:pPr>
              <a:defRPr/>
            </a:pPr>
            <a:fld id="{6F4E816A-55D9-470B-B890-87BE52ECB9E1}" type="slidenum">
              <a:rPr lang="ru-RU" altLang="ru-RU" smtClean="0"/>
              <a:pPr>
                <a:defRPr/>
              </a:pPr>
              <a:t>51</a:t>
            </a:fld>
            <a:endParaRPr lang="ru-RU" altLang="ru-RU"/>
          </a:p>
        </p:txBody>
      </p:sp>
    </p:spTree>
    <p:extLst>
      <p:ext uri="{BB962C8B-B14F-4D97-AF65-F5344CB8AC3E}">
        <p14:creationId xmlns:p14="http://schemas.microsoft.com/office/powerpoint/2010/main" val="97693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E834E1-2194-B84D-A521-F492386269F1}"/>
              </a:ext>
            </a:extLst>
          </p:cNvPr>
          <p:cNvSpPr>
            <a:spLocks noGrp="1"/>
          </p:cNvSpPr>
          <p:nvPr>
            <p:ph type="title"/>
          </p:nvPr>
        </p:nvSpPr>
        <p:spPr/>
        <p:txBody>
          <a:bodyPr/>
          <a:lstStyle/>
          <a:p>
            <a:r>
              <a:rPr lang="ru-RU" dirty="0"/>
              <a:t>Сжатие дерева</a:t>
            </a:r>
          </a:p>
        </p:txBody>
      </p:sp>
      <p:sp>
        <p:nvSpPr>
          <p:cNvPr id="3" name="Объект 2">
            <a:extLst>
              <a:ext uri="{FF2B5EF4-FFF2-40B4-BE49-F238E27FC236}">
                <a16:creationId xmlns:a16="http://schemas.microsoft.com/office/drawing/2014/main" id="{5D9B1B20-F5D8-1445-80D5-30F8F8670D66}"/>
              </a:ext>
            </a:extLst>
          </p:cNvPr>
          <p:cNvSpPr>
            <a:spLocks noGrp="1"/>
          </p:cNvSpPr>
          <p:nvPr>
            <p:ph idx="1"/>
          </p:nvPr>
        </p:nvSpPr>
        <p:spPr/>
        <p:txBody>
          <a:bodyPr/>
          <a:lstStyle/>
          <a:p>
            <a:pPr marL="0" indent="0" algn="ctr">
              <a:buNone/>
            </a:pPr>
            <a:r>
              <a:rPr lang="ru-RU" sz="2800" dirty="0"/>
              <a:t>Закодируем несводимые бинарные деревья с </a:t>
            </a:r>
            <a:r>
              <a:rPr lang="en-US" sz="2800" dirty="0"/>
              <a:t>t </a:t>
            </a:r>
            <a:r>
              <a:rPr lang="ru-RU" sz="2800" dirty="0"/>
              <a:t>листьями</a:t>
            </a:r>
          </a:p>
        </p:txBody>
      </p:sp>
      <p:sp>
        <p:nvSpPr>
          <p:cNvPr id="4" name="Номер слайда 3">
            <a:extLst>
              <a:ext uri="{FF2B5EF4-FFF2-40B4-BE49-F238E27FC236}">
                <a16:creationId xmlns:a16="http://schemas.microsoft.com/office/drawing/2014/main" id="{6F413703-6778-CA4C-BE49-3E4EB4402D1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4E816A-55D9-470B-B890-87BE52ECB9E1}" type="slidenum">
              <a:rPr kumimoji="0" lang="ru-RU"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ru-RU"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 name="Рисунок 4">
            <a:extLst>
              <a:ext uri="{FF2B5EF4-FFF2-40B4-BE49-F238E27FC236}">
                <a16:creationId xmlns:a16="http://schemas.microsoft.com/office/drawing/2014/main" id="{33B521C0-AC22-E245-AC3A-AE5F68891F50}"/>
              </a:ext>
            </a:extLst>
          </p:cNvPr>
          <p:cNvPicPr>
            <a:picLocks noChangeAspect="1"/>
          </p:cNvPicPr>
          <p:nvPr/>
        </p:nvPicPr>
        <p:blipFill>
          <a:blip r:embed="rId3"/>
          <a:stretch>
            <a:fillRect/>
          </a:stretch>
        </p:blipFill>
        <p:spPr>
          <a:xfrm>
            <a:off x="2247900" y="2348880"/>
            <a:ext cx="7912100" cy="3238500"/>
          </a:xfrm>
          <a:prstGeom prst="rect">
            <a:avLst/>
          </a:prstGeom>
        </p:spPr>
      </p:pic>
      <p:sp>
        <p:nvSpPr>
          <p:cNvPr id="6" name="TextBox 5">
            <a:extLst>
              <a:ext uri="{FF2B5EF4-FFF2-40B4-BE49-F238E27FC236}">
                <a16:creationId xmlns:a16="http://schemas.microsoft.com/office/drawing/2014/main" id="{F727E000-7EE7-BE4B-8384-76AA28C2BAF6}"/>
              </a:ext>
            </a:extLst>
          </p:cNvPr>
          <p:cNvSpPr txBox="1"/>
          <p:nvPr/>
        </p:nvSpPr>
        <p:spPr>
          <a:xfrm>
            <a:off x="3071664" y="5264214"/>
            <a:ext cx="2160240" cy="646331"/>
          </a:xfrm>
          <a:prstGeom prst="rect">
            <a:avLst/>
          </a:prstGeom>
          <a:noFill/>
        </p:spPr>
        <p:txBody>
          <a:bodyPr wrap="square" rtlCol="0">
            <a:spAutoFit/>
          </a:bodyPr>
          <a:lstStyle/>
          <a:p>
            <a:pPr algn="ctr"/>
            <a:r>
              <a:rPr lang="ru-RU" dirty="0"/>
              <a:t>двоичное дерево</a:t>
            </a:r>
            <a:br>
              <a:rPr lang="ru-RU" dirty="0"/>
            </a:br>
            <a:r>
              <a:rPr lang="ru-RU" dirty="0"/>
              <a:t>с </a:t>
            </a:r>
            <a:r>
              <a:rPr lang="en-US" i="1" dirty="0"/>
              <a:t>n</a:t>
            </a:r>
            <a:r>
              <a:rPr lang="en-US" dirty="0"/>
              <a:t> </a:t>
            </a:r>
            <a:r>
              <a:rPr lang="ru-RU" dirty="0"/>
              <a:t>вершинами</a:t>
            </a:r>
          </a:p>
        </p:txBody>
      </p:sp>
      <p:sp>
        <p:nvSpPr>
          <p:cNvPr id="7" name="TextBox 6">
            <a:extLst>
              <a:ext uri="{FF2B5EF4-FFF2-40B4-BE49-F238E27FC236}">
                <a16:creationId xmlns:a16="http://schemas.microsoft.com/office/drawing/2014/main" id="{6E1DCAF0-A742-3548-B802-6C0BA2CF57BF}"/>
              </a:ext>
            </a:extLst>
          </p:cNvPr>
          <p:cNvSpPr txBox="1"/>
          <p:nvPr/>
        </p:nvSpPr>
        <p:spPr>
          <a:xfrm>
            <a:off x="6506332" y="5264214"/>
            <a:ext cx="2375272" cy="1200329"/>
          </a:xfrm>
          <a:prstGeom prst="rect">
            <a:avLst/>
          </a:prstGeom>
          <a:noFill/>
        </p:spPr>
        <p:txBody>
          <a:bodyPr wrap="square" rtlCol="0">
            <a:spAutoFit/>
          </a:bodyPr>
          <a:lstStyle/>
          <a:p>
            <a:pPr algn="ctr"/>
            <a:r>
              <a:rPr lang="ru-RU" dirty="0"/>
              <a:t>несводимое двоичное дерево</a:t>
            </a:r>
            <a:br>
              <a:rPr lang="ru-RU" dirty="0"/>
            </a:br>
            <a:r>
              <a:rPr lang="ru-RU" dirty="0"/>
              <a:t>с 2</a:t>
            </a:r>
            <a:r>
              <a:rPr lang="en-US" i="1" dirty="0"/>
              <a:t>n+1</a:t>
            </a:r>
            <a:r>
              <a:rPr lang="en-US" dirty="0"/>
              <a:t> </a:t>
            </a:r>
            <a:r>
              <a:rPr lang="ru-RU" dirty="0"/>
              <a:t>вершинами</a:t>
            </a:r>
            <a:br>
              <a:rPr lang="ru-RU" dirty="0"/>
            </a:br>
            <a:r>
              <a:rPr lang="ru-RU" dirty="0"/>
              <a:t>(листьев </a:t>
            </a:r>
            <a:r>
              <a:rPr lang="en-US" i="1" dirty="0"/>
              <a:t>n+1</a:t>
            </a:r>
            <a:r>
              <a:rPr lang="ru-RU" dirty="0"/>
              <a:t>)</a:t>
            </a:r>
          </a:p>
        </p:txBody>
      </p:sp>
    </p:spTree>
    <p:extLst>
      <p:ext uri="{BB962C8B-B14F-4D97-AF65-F5344CB8AC3E}">
        <p14:creationId xmlns:p14="http://schemas.microsoft.com/office/powerpoint/2010/main" val="359737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A7D3CA0-FF34-7F41-9F96-E1132DFC0714}"/>
              </a:ext>
            </a:extLst>
          </p:cNvPr>
          <p:cNvPicPr>
            <a:picLocks noChangeAspect="1"/>
          </p:cNvPicPr>
          <p:nvPr/>
        </p:nvPicPr>
        <p:blipFill>
          <a:blip r:embed="rId3"/>
          <a:stretch>
            <a:fillRect/>
          </a:stretch>
        </p:blipFill>
        <p:spPr>
          <a:xfrm>
            <a:off x="6384032" y="2232496"/>
            <a:ext cx="5372100" cy="3860800"/>
          </a:xfrm>
          <a:prstGeom prst="rect">
            <a:avLst/>
          </a:prstGeom>
        </p:spPr>
      </p:pic>
      <p:sp>
        <p:nvSpPr>
          <p:cNvPr id="2" name="Заголовок 1">
            <a:extLst>
              <a:ext uri="{FF2B5EF4-FFF2-40B4-BE49-F238E27FC236}">
                <a16:creationId xmlns:a16="http://schemas.microsoft.com/office/drawing/2014/main" id="{AF64B027-7052-6B42-88BA-FBCFF651265E}"/>
              </a:ext>
            </a:extLst>
          </p:cNvPr>
          <p:cNvSpPr>
            <a:spLocks noGrp="1"/>
          </p:cNvSpPr>
          <p:nvPr>
            <p:ph type="title"/>
          </p:nvPr>
        </p:nvSpPr>
        <p:spPr/>
        <p:txBody>
          <a:bodyPr/>
          <a:lstStyle/>
          <a:p>
            <a:r>
              <a:rPr lang="ru-RU" dirty="0"/>
              <a:t>Сжатие дерева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B738A6A-CC7E-6F43-B34C-3FC8C44C67FC}"/>
                  </a:ext>
                </a:extLst>
              </p:cNvPr>
              <p:cNvSpPr>
                <a:spLocks noGrp="1"/>
              </p:cNvSpPr>
              <p:nvPr>
                <p:ph idx="1"/>
              </p:nvPr>
            </p:nvSpPr>
            <p:spPr/>
            <p:txBody>
              <a:bodyPr/>
              <a:lstStyle/>
              <a:p>
                <a:r>
                  <a:rPr lang="ru-RU" sz="2800" dirty="0"/>
                  <a:t>Задача сводится к нумерации двоичных </a:t>
                </a:r>
                <a:br>
                  <a:rPr lang="en-US" sz="2800" dirty="0"/>
                </a:br>
                <a:r>
                  <a:rPr lang="ru-RU" sz="2800" dirty="0"/>
                  <a:t>деревьев с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r>
                      <a:rPr lang="en-US" sz="2800" i="1" dirty="0" smtClean="0">
                        <a:latin typeface="Cambria Math" panose="02040503050406030204" pitchFamily="18" charset="0"/>
                      </a:rPr>
                      <m:t>𝑡</m:t>
                    </m:r>
                    <m:r>
                      <a:rPr lang="en-US" sz="2800" i="1" dirty="0" smtClean="0">
                        <a:latin typeface="Cambria Math" panose="02040503050406030204" pitchFamily="18" charset="0"/>
                      </a:rPr>
                      <m:t>−1</m:t>
                    </m:r>
                  </m:oMath>
                </a14:m>
                <a:r>
                  <a:rPr lang="ru-RU" sz="2800" dirty="0"/>
                  <a:t> вершинами</a:t>
                </a:r>
              </a:p>
              <a:p>
                <a:r>
                  <a:rPr lang="ru-RU" sz="2800" dirty="0"/>
                  <a:t>Дерево с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+1</m:t>
                    </m:r>
                  </m:oMath>
                </a14:m>
                <a:r>
                  <a:rPr lang="en-US" sz="2800" dirty="0"/>
                  <a:t> </a:t>
                </a:r>
                <a:r>
                  <a:rPr lang="ru-RU" sz="2800" dirty="0"/>
                  <a:t>вершинами</a:t>
                </a:r>
                <a:br>
                  <a:rPr lang="ru-RU" sz="2800" dirty="0"/>
                </a:br>
                <a:r>
                  <a:rPr lang="ru-RU" sz="2800" dirty="0"/>
                  <a:t>составляется из двух</a:t>
                </a:r>
                <a:br>
                  <a:rPr lang="ru-RU" sz="2800" dirty="0"/>
                </a:br>
                <a:r>
                  <a:rPr lang="ru-RU" sz="2800" dirty="0"/>
                  <a:t>поддеревьев с суммарным</a:t>
                </a:r>
                <a:br>
                  <a:rPr lang="ru-RU" sz="2800" dirty="0"/>
                </a:br>
                <a:r>
                  <a:rPr lang="ru-RU" sz="2800" dirty="0"/>
                  <a:t>числом вершин </a:t>
                </a:r>
                <a14:m>
                  <m:oMath xmlns:m="http://schemas.openxmlformats.org/officeDocument/2006/math">
                    <m:r>
                      <a:rPr lang="en-US" sz="2800" i="1" dirty="0" smtClean="0">
                        <a:latin typeface="Cambria Math" panose="02040503050406030204" pitchFamily="18" charset="0"/>
                      </a:rPr>
                      <m:t>𝑛</m:t>
                    </m:r>
                  </m:oMath>
                </a14:m>
                <a:r>
                  <a:rPr lang="en-US" sz="2800" dirty="0"/>
                  <a:t>:</a:t>
                </a:r>
              </a:p>
              <a:p>
                <a:pPr marL="711200" indent="0">
                  <a:buNone/>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eqArr>
                            <m:eqArrPr>
                              <m:ctrlPr>
                                <a:rPr lang="en-US" sz="2800" b="0" i="1" smtClean="0">
                                  <a:latin typeface="Cambria Math" panose="02040503050406030204" pitchFamily="18" charset="0"/>
                                </a:rPr>
                              </m:ctrlPr>
                            </m:eqArrPr>
                            <m:e>
                              <m:r>
                                <m:rPr>
                                  <m:brk m:alnAt="7"/>
                                </m:rP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≥0</m:t>
                              </m:r>
                            </m:e>
                            <m:e>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𝑛</m:t>
                              </m:r>
                            </m:e>
                          </m:eqAr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𝑟</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𝑠</m:t>
                              </m:r>
                            </m:sub>
                          </m:sSub>
                        </m:e>
                      </m:nary>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=1</m:t>
                      </m:r>
                    </m:oMath>
                  </m:oMathPara>
                </a14:m>
                <a:endParaRPr lang="en-US" sz="2800" dirty="0"/>
              </a:p>
              <a:p>
                <a:pPr marL="361950" indent="0">
                  <a:buNone/>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C</m:t>
                          </m:r>
                        </m:e>
                        <m:sub>
                          <m:r>
                            <a:rPr lang="en-US" sz="2800" b="0" i="0" smtClean="0">
                              <a:latin typeface="Cambria Math" panose="02040503050406030204" pitchFamily="18" charset="0"/>
                            </a:rPr>
                            <m:t>2</m:t>
                          </m:r>
                          <m:r>
                            <m:rPr>
                              <m:sty m:val="p"/>
                            </m:rPr>
                            <a:rPr lang="en-US" sz="2800" b="0" i="0" smtClean="0">
                              <a:latin typeface="Cambria Math" panose="02040503050406030204" pitchFamily="18" charset="0"/>
                            </a:rPr>
                            <m:t>n</m:t>
                          </m:r>
                        </m:sub>
                        <m:sup>
                          <m:r>
                            <m:rPr>
                              <m:sty m:val="p"/>
                            </m:rPr>
                            <a:rPr lang="en-US" sz="2800" b="0" i="0" smtClean="0">
                              <a:latin typeface="Cambria Math" panose="02040503050406030204" pitchFamily="18" charset="0"/>
                            </a:rPr>
                            <m:t>n</m:t>
                          </m:r>
                        </m:sup>
                      </m:sSubSup>
                      <m:r>
                        <a:rPr lang="en-US" sz="2800" b="0" i="0" smtClean="0">
                          <a:latin typeface="Cambria Math" panose="02040503050406030204" pitchFamily="18" charset="0"/>
                        </a:rPr>
                        <m:t>−</m:t>
                      </m:r>
                      <m:r>
                        <a:rPr lang="ru-RU" sz="2800" b="0" i="0" smtClean="0">
                          <a:latin typeface="Cambria Math" panose="02040503050406030204" pitchFamily="18" charset="0"/>
                        </a:rPr>
                        <m:t>числа Каталана</m:t>
                      </m:r>
                    </m:oMath>
                  </m:oMathPara>
                </a14:m>
                <a:endParaRPr lang="en-US" sz="2800" dirty="0"/>
              </a:p>
            </p:txBody>
          </p:sp>
        </mc:Choice>
        <mc:Fallback xmlns="">
          <p:sp>
            <p:nvSpPr>
              <p:cNvPr id="3" name="Объект 2">
                <a:extLst>
                  <a:ext uri="{FF2B5EF4-FFF2-40B4-BE49-F238E27FC236}">
                    <a16:creationId xmlns:a16="http://schemas.microsoft.com/office/drawing/2014/main" id="{2B738A6A-CC7E-6F43-B34C-3FC8C44C67FC}"/>
                  </a:ext>
                </a:extLst>
              </p:cNvPr>
              <p:cNvSpPr>
                <a:spLocks noGrp="1" noRot="1" noChangeAspect="1" noMove="1" noResize="1" noEditPoints="1" noAdjustHandles="1" noChangeArrowheads="1" noChangeShapeType="1" noTextEdit="1"/>
              </p:cNvSpPr>
              <p:nvPr>
                <p:ph idx="1"/>
              </p:nvPr>
            </p:nvSpPr>
            <p:spPr>
              <a:blipFill>
                <a:blip r:embed="rId4"/>
                <a:stretch>
                  <a:fillRect l="-1040" t="-1681" b="-2941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56CCF4C-3430-8B40-B446-33C109A66702}"/>
              </a:ext>
            </a:extLst>
          </p:cNvPr>
          <p:cNvSpPr>
            <a:spLocks noGrp="1"/>
          </p:cNvSpPr>
          <p:nvPr>
            <p:ph type="sldNum" sz="quarter" idx="12"/>
          </p:nvPr>
        </p:nvSpPr>
        <p:spPr/>
        <p:txBody>
          <a:bodyPr/>
          <a:lstStyle/>
          <a:p>
            <a:pPr>
              <a:defRPr/>
            </a:pPr>
            <a:fld id="{6F4E816A-55D9-470B-B890-87BE52ECB9E1}" type="slidenum">
              <a:rPr lang="ru-RU" altLang="ru-RU" smtClean="0"/>
              <a:pPr>
                <a:defRPr/>
              </a:pPr>
              <a:t>53</a:t>
            </a:fld>
            <a:endParaRPr lang="ru-RU" altLang="ru-RU"/>
          </a:p>
        </p:txBody>
      </p:sp>
    </p:spTree>
    <p:extLst>
      <p:ext uri="{BB962C8B-B14F-4D97-AF65-F5344CB8AC3E}">
        <p14:creationId xmlns:p14="http://schemas.microsoft.com/office/powerpoint/2010/main" val="4185171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64B027-7052-6B42-88BA-FBCFF651265E}"/>
              </a:ext>
            </a:extLst>
          </p:cNvPr>
          <p:cNvSpPr>
            <a:spLocks noGrp="1"/>
          </p:cNvSpPr>
          <p:nvPr>
            <p:ph type="title"/>
          </p:nvPr>
        </p:nvSpPr>
        <p:spPr/>
        <p:txBody>
          <a:bodyPr/>
          <a:lstStyle/>
          <a:p>
            <a:r>
              <a:rPr lang="ru-RU" dirty="0"/>
              <a:t>Сжатие дерева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B738A6A-CC7E-6F43-B34C-3FC8C44C67FC}"/>
                  </a:ext>
                </a:extLst>
              </p:cNvPr>
              <p:cNvSpPr>
                <a:spLocks noGrp="1"/>
              </p:cNvSpPr>
              <p:nvPr>
                <p:ph idx="1"/>
              </p:nvPr>
            </p:nvSpPr>
            <p:spPr/>
            <p:txBody>
              <a:bodyPr/>
              <a:lstStyle/>
              <a:p>
                <a:r>
                  <a:rPr lang="ru-RU" sz="2800" dirty="0"/>
                  <a:t>Пусть левое поддерево несводимого двоичного дерева имеет </a:t>
                </a:r>
                <a:r>
                  <a:rPr lang="en-US" sz="2800" i="1" dirty="0"/>
                  <a:t>k</a:t>
                </a:r>
                <a:r>
                  <a:rPr lang="en-US" sz="2800" dirty="0"/>
                  <a:t> </a:t>
                </a:r>
                <a:r>
                  <a:rPr lang="ru-RU" sz="2800" dirty="0"/>
                  <a:t>узловых вершин:</a:t>
                </a:r>
                <a:br>
                  <a:rPr lang="en-US" sz="2800" b="0" i="1" dirty="0">
                    <a:latin typeface="Cambria Math" panose="02040503050406030204" pitchFamily="18" charset="0"/>
                  </a:rPr>
                </a:b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nary>
                      <m:naryPr>
                        <m:chr m:val="∑"/>
                        <m:supHide m:val="on"/>
                        <m:ctrlPr>
                          <a:rPr lang="en-US" sz="2800" i="1">
                            <a:latin typeface="Cambria Math" panose="02040503050406030204" pitchFamily="18" charset="0"/>
                          </a:rPr>
                        </m:ctrlPr>
                      </m:naryPr>
                      <m:sub>
                        <m:eqArr>
                          <m:eqArrPr>
                            <m:ctrlPr>
                              <a:rPr lang="en-US" sz="2800" i="1">
                                <a:latin typeface="Cambria Math" panose="02040503050406030204" pitchFamily="18" charset="0"/>
                              </a:rPr>
                            </m:ctrlPr>
                          </m:eqArrPr>
                          <m:e>
                            <m:r>
                              <a:rPr lang="en-US" sz="2800" b="0" i="1" smtClean="0">
                                <a:latin typeface="Cambria Math" panose="02040503050406030204" pitchFamily="18" charset="0"/>
                              </a:rPr>
                              <m:t>0≤</m:t>
                            </m:r>
                            <m:r>
                              <m:rPr>
                                <m:brk m:alnAt="7"/>
                              </m:rPr>
                              <a:rPr lang="en-US" sz="2800" i="1">
                                <a:latin typeface="Cambria Math" panose="02040503050406030204" pitchFamily="18" charset="0"/>
                              </a:rPr>
                              <m:t>𝑟</m:t>
                            </m:r>
                            <m:r>
                              <a:rPr lang="en-US" sz="2800" b="0" i="1" smtClean="0">
                                <a:latin typeface="Cambria Math" panose="02040503050406030204" pitchFamily="18" charset="0"/>
                              </a:rPr>
                              <m:t>&lt;</m:t>
                            </m:r>
                            <m:r>
                              <a:rPr lang="en-US" sz="2800" b="0" i="1" smtClean="0">
                                <a:latin typeface="Cambria Math" panose="02040503050406030204" pitchFamily="18" charset="0"/>
                              </a:rPr>
                              <m:t>𝑘</m:t>
                            </m:r>
                          </m:e>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𝑛</m:t>
                            </m:r>
                          </m:e>
                        </m:eqArr>
                      </m:sub>
                      <m:sup/>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rPr>
                              <m:t>𝑠</m:t>
                            </m:r>
                          </m:sub>
                        </m:sSub>
                      </m:e>
                    </m:nary>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𝑘</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𝑘</m:t>
                        </m:r>
                      </m:sub>
                    </m:sSub>
                  </m:oMath>
                </a14:m>
                <a:endParaRPr lang="en-US" sz="2800" dirty="0"/>
              </a:p>
            </p:txBody>
          </p:sp>
        </mc:Choice>
        <mc:Fallback xmlns="">
          <p:sp>
            <p:nvSpPr>
              <p:cNvPr id="3" name="Объект 2">
                <a:extLst>
                  <a:ext uri="{FF2B5EF4-FFF2-40B4-BE49-F238E27FC236}">
                    <a16:creationId xmlns:a16="http://schemas.microsoft.com/office/drawing/2014/main" id="{2B738A6A-CC7E-6F43-B34C-3FC8C44C67FC}"/>
                  </a:ext>
                </a:extLst>
              </p:cNvPr>
              <p:cNvSpPr>
                <a:spLocks noGrp="1" noRot="1" noChangeAspect="1" noMove="1" noResize="1" noEditPoints="1" noAdjustHandles="1" noChangeArrowheads="1" noChangeShapeType="1" noTextEdit="1"/>
              </p:cNvSpPr>
              <p:nvPr>
                <p:ph idx="1"/>
              </p:nvPr>
            </p:nvSpPr>
            <p:spPr>
              <a:blipFill>
                <a:blip r:embed="rId3"/>
                <a:stretch>
                  <a:fillRect l="-1040" t="-14286" r="-12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56CCF4C-3430-8B40-B446-33C109A66702}"/>
              </a:ext>
            </a:extLst>
          </p:cNvPr>
          <p:cNvSpPr>
            <a:spLocks noGrp="1"/>
          </p:cNvSpPr>
          <p:nvPr>
            <p:ph type="sldNum" sz="quarter" idx="12"/>
          </p:nvPr>
        </p:nvSpPr>
        <p:spPr/>
        <p:txBody>
          <a:bodyPr/>
          <a:lstStyle/>
          <a:p>
            <a:pPr>
              <a:defRPr/>
            </a:pPr>
            <a:fld id="{6F4E816A-55D9-470B-B890-87BE52ECB9E1}" type="slidenum">
              <a:rPr lang="ru-RU" altLang="ru-RU" smtClean="0"/>
              <a:pPr>
                <a:defRPr/>
              </a:pPr>
              <a:t>54</a:t>
            </a:fld>
            <a:endParaRPr lang="ru-RU" altLang="ru-RU"/>
          </a:p>
        </p:txBody>
      </p:sp>
      <p:pic>
        <p:nvPicPr>
          <p:cNvPr id="6" name="Рисунок 5">
            <a:extLst>
              <a:ext uri="{FF2B5EF4-FFF2-40B4-BE49-F238E27FC236}">
                <a16:creationId xmlns:a16="http://schemas.microsoft.com/office/drawing/2014/main" id="{93408DD7-0FEB-A24D-896E-AC6ED8F8EA0C}"/>
              </a:ext>
            </a:extLst>
          </p:cNvPr>
          <p:cNvPicPr>
            <a:picLocks noChangeAspect="1"/>
          </p:cNvPicPr>
          <p:nvPr/>
        </p:nvPicPr>
        <p:blipFill>
          <a:blip r:embed="rId4"/>
          <a:stretch>
            <a:fillRect/>
          </a:stretch>
        </p:blipFill>
        <p:spPr>
          <a:xfrm>
            <a:off x="5951984" y="3346121"/>
            <a:ext cx="4696627" cy="3375354"/>
          </a:xfrm>
          <a:prstGeom prst="rect">
            <a:avLst/>
          </a:prstGeom>
        </p:spPr>
      </p:pic>
    </p:spTree>
    <p:extLst>
      <p:ext uri="{BB962C8B-B14F-4D97-AF65-F5344CB8AC3E}">
        <p14:creationId xmlns:p14="http://schemas.microsoft.com/office/powerpoint/2010/main" val="3837002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1A8F6F-2019-E142-BF2D-3DDB29C37DB7}"/>
              </a:ext>
            </a:extLst>
          </p:cNvPr>
          <p:cNvSpPr>
            <a:spLocks noGrp="1"/>
          </p:cNvSpPr>
          <p:nvPr>
            <p:ph type="title"/>
          </p:nvPr>
        </p:nvSpPr>
        <p:spPr/>
        <p:txBody>
          <a:bodyPr/>
          <a:lstStyle/>
          <a:p>
            <a:r>
              <a:rPr lang="ru-RU" dirty="0"/>
              <a:t>Сжатие дерева: асимптотика</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D023B41A-62D4-E04A-8829-2A75831F4592}"/>
                  </a:ext>
                </a:extLst>
              </p:cNvPr>
              <p:cNvSpPr>
                <a:spLocks noGrp="1"/>
              </p:cNvSpPr>
              <p:nvPr>
                <p:ph idx="1"/>
              </p:nvPr>
            </p:nvSpPr>
            <p:spPr>
              <a:xfrm>
                <a:off x="609600" y="1600201"/>
                <a:ext cx="10972800" cy="5121274"/>
              </a:xfrm>
            </p:spPr>
            <p:txBody>
              <a:bodyPr/>
              <a:lstStyle/>
              <a:p>
                <a:r>
                  <a:rPr lang="ru-RU" sz="2800" dirty="0"/>
                  <a:t>Асимптотика чисел Каталана:</a:t>
                </a:r>
              </a:p>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4</m:t>
                              </m:r>
                            </m:e>
                            <m:sup>
                              <m:r>
                                <a:rPr lang="en-US" sz="2800" b="0" i="1" smtClean="0">
                                  <a:latin typeface="Cambria Math" panose="02040503050406030204" pitchFamily="18" charset="0"/>
                                </a:rPr>
                                <m:t>𝑛</m:t>
                              </m:r>
                            </m:sup>
                          </m:sSup>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3/2</m:t>
                              </m:r>
                            </m:sup>
                          </m:sSup>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e>
                          </m:rad>
                        </m:den>
                      </m:f>
                    </m:oMath>
                  </m:oMathPara>
                </a14:m>
                <a:endParaRPr lang="ru-RU" sz="2800" dirty="0"/>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i="1">
                                  <a:latin typeface="Cambria Math" panose="02040503050406030204" pitchFamily="18" charset="0"/>
                                </a:rPr>
                                <m:t>2</m:t>
                              </m:r>
                            </m:sub>
                          </m:sSub>
                        </m:fName>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b="0" i="1" smtClean="0">
                                  <a:latin typeface="Cambria Math" panose="02040503050406030204" pitchFamily="18" charset="0"/>
                                </a:rPr>
                                <m:t>𝑛</m:t>
                              </m:r>
                            </m:sub>
                          </m:sSub>
                        </m:e>
                      </m:func>
                      <m:r>
                        <a:rPr lang="en-US" sz="2800" b="0" i="1" smtClean="0">
                          <a:latin typeface="Cambria Math" panose="02040503050406030204" pitchFamily="18" charset="0"/>
                        </a:rPr>
                        <m:t>~ 2</m:t>
                      </m:r>
                      <m:r>
                        <a:rPr lang="en-US" sz="2800" b="0" i="1" smtClean="0">
                          <a:latin typeface="Cambria Math" panose="02040503050406030204" pitchFamily="18" charset="0"/>
                        </a:rPr>
                        <m:t>𝑛</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m:t>
                          </m:r>
                        </m:num>
                        <m:den>
                          <m:r>
                            <a:rPr lang="en-US" sz="2800" b="0" i="1" smtClean="0">
                              <a:latin typeface="Cambria Math" panose="02040503050406030204" pitchFamily="18" charset="0"/>
                            </a:rPr>
                            <m:t>2</m:t>
                          </m:r>
                        </m:den>
                      </m:f>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𝑛</m:t>
                          </m:r>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𝜋</m:t>
                          </m:r>
                        </m:e>
                      </m:func>
                    </m:oMath>
                  </m:oMathPara>
                </a14:m>
                <a:endParaRPr lang="en-US" sz="2800" b="0" dirty="0"/>
              </a:p>
              <a:p>
                <a:r>
                  <a:rPr lang="ru-RU" sz="2800" dirty="0"/>
                  <a:t>Для кодирования несводимого дерева с </a:t>
                </a:r>
                <a14:m>
                  <m:oMath xmlns:m="http://schemas.openxmlformats.org/officeDocument/2006/math">
                    <m:r>
                      <a:rPr lang="en-US" sz="2800" i="1" dirty="0" smtClean="0">
                        <a:latin typeface="Cambria Math" panose="02040503050406030204" pitchFamily="18" charset="0"/>
                      </a:rPr>
                      <m:t>𝑡</m:t>
                    </m:r>
                  </m:oMath>
                </a14:m>
                <a:r>
                  <a:rPr lang="en-US" sz="2800" dirty="0"/>
                  <a:t> </a:t>
                </a:r>
                <a:r>
                  <a:rPr lang="ru-RU" sz="2800" dirty="0"/>
                  <a:t>листьями  без ограничения требовалось </a:t>
                </a:r>
                <a14:m>
                  <m:oMath xmlns:m="http://schemas.openxmlformats.org/officeDocument/2006/math">
                    <m:r>
                      <a:rPr lang="ru-RU" sz="2800" i="1" dirty="0" smtClean="0">
                        <a:latin typeface="Cambria Math" panose="02040503050406030204" pitchFamily="18" charset="0"/>
                      </a:rPr>
                      <m:t>2</m:t>
                    </m:r>
                    <m:r>
                      <a:rPr lang="en-US" sz="2800" i="1" dirty="0" smtClean="0">
                        <a:latin typeface="Cambria Math" panose="02040503050406030204" pitchFamily="18" charset="0"/>
                      </a:rPr>
                      <m:t>𝑡</m:t>
                    </m:r>
                    <m:r>
                      <a:rPr lang="en-US" sz="2800" i="1" dirty="0" smtClean="0">
                        <a:latin typeface="Cambria Math" panose="02040503050406030204" pitchFamily="18" charset="0"/>
                      </a:rPr>
                      <m:t>−1</m:t>
                    </m:r>
                  </m:oMath>
                </a14:m>
                <a:r>
                  <a:rPr lang="en-US" sz="2800" dirty="0"/>
                  <a:t> </a:t>
                </a:r>
                <a:r>
                  <a:rPr lang="ru-RU" sz="2800" dirty="0"/>
                  <a:t>бит, по одному на вершину</a:t>
                </a:r>
              </a:p>
              <a:p>
                <a:r>
                  <a:rPr lang="ru-RU" sz="2800" dirty="0"/>
                  <a:t>При знании числа листьев требуется </a:t>
                </a:r>
                <a14:m>
                  <m:oMath xmlns:m="http://schemas.openxmlformats.org/officeDocument/2006/math">
                    <m:d>
                      <m:dPr>
                        <m:begChr m:val="⌈"/>
                        <m:endChr m:val="⌉"/>
                        <m:ctrlPr>
                          <a:rPr lang="en-US" sz="2800" i="1" smtClean="0">
                            <a:latin typeface="Cambria Math" panose="02040503050406030204" pitchFamily="18" charset="0"/>
                          </a:rPr>
                        </m:ctrlPr>
                      </m:dPr>
                      <m:e>
                        <m:r>
                          <a:rPr lang="ru-RU" sz="2800" i="1">
                            <a:latin typeface="Cambria Math" panose="02040503050406030204" pitchFamily="18" charset="0"/>
                          </a:rPr>
                          <m:t>2</m:t>
                        </m:r>
                        <m:r>
                          <a:rPr lang="en-US" sz="2800" i="1">
                            <a:latin typeface="Cambria Math" panose="02040503050406030204" pitchFamily="18" charset="0"/>
                          </a:rPr>
                          <m:t>𝑡</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3</m:t>
                            </m:r>
                          </m:num>
                          <m:den>
                            <m:r>
                              <a:rPr lang="en-US" sz="2800" i="1">
                                <a:latin typeface="Cambria Math" panose="02040503050406030204" pitchFamily="18" charset="0"/>
                              </a:rPr>
                              <m:t>2</m:t>
                            </m:r>
                          </m:den>
                        </m:f>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i="1">
                                    <a:latin typeface="Cambria Math" panose="02040503050406030204" pitchFamily="18" charset="0"/>
                                  </a:rPr>
                                  <m:t>2</m:t>
                                </m:r>
                              </m:sub>
                            </m:sSub>
                          </m:fName>
                          <m:e>
                            <m:r>
                              <a:rPr lang="ru-RU"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r>
                              <a:rPr lang="ru-RU" sz="2800" b="0" i="1" smtClean="0">
                                <a:latin typeface="Cambria Math" panose="02040503050406030204" pitchFamily="18" charset="0"/>
                              </a:rPr>
                              <m:t>)</m:t>
                            </m:r>
                          </m:e>
                        </m:func>
                        <m:r>
                          <a:rPr lang="en-US" sz="2800" i="1">
                            <a:latin typeface="Cambria Math" panose="02040503050406030204" pitchFamily="18" charset="0"/>
                          </a:rPr>
                          <m:t>−2,83</m:t>
                        </m:r>
                      </m:e>
                    </m:d>
                  </m:oMath>
                </a14:m>
                <a:endParaRPr lang="en-US" sz="2800" dirty="0"/>
              </a:p>
              <a:p>
                <a:r>
                  <a:rPr lang="ru-RU" sz="2800" dirty="0"/>
                  <a:t>Экономия для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=100</m:t>
                    </m:r>
                  </m:oMath>
                </a14:m>
                <a:r>
                  <a:rPr lang="en-US" sz="2800" dirty="0"/>
                  <a:t> </a:t>
                </a:r>
                <a:r>
                  <a:rPr lang="ru-RU" sz="2800" dirty="0"/>
                  <a:t>– 11 бит (5,5</a:t>
                </a:r>
                <a:r>
                  <a:rPr lang="en-US" sz="2800" dirty="0"/>
                  <a:t>%, </a:t>
                </a:r>
                <a:r>
                  <a:rPr lang="ru-RU" sz="2800" dirty="0"/>
                  <a:t>188 вместо 199)</a:t>
                </a:r>
                <a:br>
                  <a:rPr lang="en-US" sz="2800" dirty="0"/>
                </a:br>
                <a:r>
                  <a:rPr lang="ru-RU" sz="2800" dirty="0"/>
                  <a:t>Для </a:t>
                </a:r>
                <a14:m>
                  <m:oMath xmlns:m="http://schemas.openxmlformats.org/officeDocument/2006/math">
                    <m:r>
                      <a:rPr lang="en-US" sz="2800" i="1">
                        <a:latin typeface="Cambria Math" panose="02040503050406030204" pitchFamily="18" charset="0"/>
                      </a:rPr>
                      <m:t>𝑡</m:t>
                    </m:r>
                    <m:r>
                      <a:rPr lang="en-US" sz="2800" i="1">
                        <a:latin typeface="Cambria Math" panose="02040503050406030204" pitchFamily="18" charset="0"/>
                      </a:rPr>
                      <m:t>=10</m:t>
                    </m:r>
                  </m:oMath>
                </a14:m>
                <a:r>
                  <a:rPr lang="ru-RU" sz="2800" dirty="0"/>
                  <a:t> – 6  бит (</a:t>
                </a:r>
                <a:r>
                  <a:rPr lang="en-US" sz="2800" dirty="0"/>
                  <a:t>32%, </a:t>
                </a:r>
                <a:r>
                  <a:rPr lang="ru-RU" sz="2800" dirty="0"/>
                  <a:t>13 вместо 19)</a:t>
                </a:r>
              </a:p>
            </p:txBody>
          </p:sp>
        </mc:Choice>
        <mc:Fallback>
          <p:sp>
            <p:nvSpPr>
              <p:cNvPr id="3" name="Объект 2">
                <a:extLst>
                  <a:ext uri="{FF2B5EF4-FFF2-40B4-BE49-F238E27FC236}">
                    <a16:creationId xmlns:a16="http://schemas.microsoft.com/office/drawing/2014/main" id="{D023B41A-62D4-E04A-8829-2A75831F4592}"/>
                  </a:ext>
                </a:extLst>
              </p:cNvPr>
              <p:cNvSpPr>
                <a:spLocks noGrp="1" noRot="1" noChangeAspect="1" noMove="1" noResize="1" noEditPoints="1" noAdjustHandles="1" noChangeArrowheads="1" noChangeShapeType="1" noTextEdit="1"/>
              </p:cNvSpPr>
              <p:nvPr>
                <p:ph idx="1"/>
              </p:nvPr>
            </p:nvSpPr>
            <p:spPr>
              <a:xfrm>
                <a:off x="609600" y="1600201"/>
                <a:ext cx="10972800" cy="5121274"/>
              </a:xfrm>
              <a:blipFill>
                <a:blip r:embed="rId3"/>
                <a:stretch>
                  <a:fillRect l="-1040" t="-1485"/>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B72E3CA-A5B3-E641-AC2A-E60AA14350CF}"/>
              </a:ext>
            </a:extLst>
          </p:cNvPr>
          <p:cNvSpPr>
            <a:spLocks noGrp="1"/>
          </p:cNvSpPr>
          <p:nvPr>
            <p:ph type="sldNum" sz="quarter" idx="12"/>
          </p:nvPr>
        </p:nvSpPr>
        <p:spPr/>
        <p:txBody>
          <a:bodyPr/>
          <a:lstStyle/>
          <a:p>
            <a:pPr>
              <a:defRPr/>
            </a:pPr>
            <a:fld id="{6F4E816A-55D9-470B-B890-87BE52ECB9E1}" type="slidenum">
              <a:rPr lang="ru-RU" altLang="ru-RU" smtClean="0"/>
              <a:pPr>
                <a:defRPr/>
              </a:pPr>
              <a:t>55</a:t>
            </a:fld>
            <a:endParaRPr lang="ru-RU" altLang="ru-RU"/>
          </a:p>
        </p:txBody>
      </p:sp>
    </p:spTree>
    <p:extLst>
      <p:ext uri="{BB962C8B-B14F-4D97-AF65-F5344CB8AC3E}">
        <p14:creationId xmlns:p14="http://schemas.microsoft.com/office/powerpoint/2010/main" val="4239075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8B80FC-2E0B-A344-BB5E-015CF08B1130}"/>
              </a:ext>
            </a:extLst>
          </p:cNvPr>
          <p:cNvSpPr>
            <a:spLocks noGrp="1"/>
          </p:cNvSpPr>
          <p:nvPr>
            <p:ph type="title"/>
          </p:nvPr>
        </p:nvSpPr>
        <p:spPr>
          <a:xfrm>
            <a:off x="609600" y="274638"/>
            <a:ext cx="10972800" cy="1143000"/>
          </a:xfrm>
        </p:spPr>
        <p:txBody>
          <a:bodyPr/>
          <a:lstStyle/>
          <a:p>
            <a:r>
              <a:rPr lang="ru-RU" sz="4000" dirty="0"/>
              <a:t>Возврат к равным вероятностям</a:t>
            </a:r>
            <a:br>
              <a:rPr lang="ru-RU" sz="4000" dirty="0"/>
            </a:br>
            <a:r>
              <a:rPr lang="ru-RU" sz="4000" dirty="0"/>
              <a:t>Шаблон моделирования в КК</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2299A31-F02D-744C-A47A-AB6F0D8BB440}"/>
                  </a:ext>
                </a:extLst>
              </p:cNvPr>
              <p:cNvSpPr>
                <a:spLocks noGrp="1"/>
              </p:cNvSpPr>
              <p:nvPr>
                <p:ph idx="1"/>
              </p:nvPr>
            </p:nvSpPr>
            <p:spPr>
              <a:xfrm>
                <a:off x="609600" y="1600201"/>
                <a:ext cx="10972800" cy="4525963"/>
              </a:xfrm>
            </p:spPr>
            <p:txBody>
              <a:bodyPr/>
              <a:lstStyle/>
              <a:p>
                <a:r>
                  <a:rPr lang="ru-RU" sz="2400" dirty="0"/>
                  <a:t>Множество возможных сообщений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𝑀</m:t>
                        </m:r>
                      </m:e>
                      <m:sub>
                        <m:r>
                          <a:rPr lang="en-US" sz="2400">
                            <a:latin typeface="Cambria Math" panose="02040503050406030204" pitchFamily="18" charset="0"/>
                          </a:rPr>
                          <m:t>𝑖</m:t>
                        </m:r>
                      </m:sub>
                    </m:sSub>
                  </m:oMath>
                </a14:m>
                <a:r>
                  <a:rPr lang="en-US" sz="2400" dirty="0"/>
                  <a:t> </a:t>
                </a:r>
                <a:r>
                  <a:rPr lang="ru-RU" sz="2400" dirty="0"/>
                  <a:t>составляет словарь </a:t>
                </a:r>
                <a14:m>
                  <m:oMath xmlns:m="http://schemas.openxmlformats.org/officeDocument/2006/math">
                    <m:r>
                      <a:rPr lang="en-US" sz="2400" dirty="0">
                        <a:latin typeface="Cambria Math" panose="02040503050406030204" pitchFamily="18" charset="0"/>
                      </a:rPr>
                      <m:t>𝐷</m:t>
                    </m:r>
                  </m:oMath>
                </a14:m>
                <a:r>
                  <a:rPr lang="ru-RU" sz="2400" dirty="0"/>
                  <a:t>. Вероятности сообщений </a:t>
                </a:r>
                <a14:m>
                  <m:oMath xmlns:m="http://schemas.openxmlformats.org/officeDocument/2006/math">
                    <m:r>
                      <a:rPr lang="en-US" sz="2400" dirty="0">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𝑀</m:t>
                            </m:r>
                          </m:e>
                          <m:sub>
                            <m:r>
                              <a:rPr lang="en-US" sz="2400">
                                <a:latin typeface="Cambria Math" panose="02040503050406030204" pitchFamily="18" charset="0"/>
                              </a:rPr>
                              <m:t>𝑖</m:t>
                            </m:r>
                          </m:sub>
                        </m:sSub>
                      </m:e>
                    </m:d>
                  </m:oMath>
                </a14:m>
                <a:endParaRPr lang="en-US" sz="2400" dirty="0"/>
              </a:p>
              <a:p>
                <a14:m>
                  <m:oMath xmlns:m="http://schemas.openxmlformats.org/officeDocument/2006/math">
                    <m:r>
                      <a:rPr lang="en-US" sz="2400" dirty="0">
                        <a:latin typeface="Cambria Math" panose="02040503050406030204" pitchFamily="18" charset="0"/>
                      </a:rPr>
                      <m:t>𝐷</m:t>
                    </m:r>
                  </m:oMath>
                </a14:m>
                <a:r>
                  <a:rPr lang="ru-RU" sz="2400" dirty="0"/>
                  <a:t> разбивается на набор подмножеств (классов)</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𝐸</m:t>
                        </m:r>
                      </m:e>
                      <m:sub>
                        <m:r>
                          <a:rPr lang="en-US" sz="2400">
                            <a:latin typeface="Cambria Math" panose="02040503050406030204" pitchFamily="18" charset="0"/>
                          </a:rPr>
                          <m:t>𝑐</m:t>
                        </m:r>
                      </m:sub>
                    </m:sSub>
                  </m:oMath>
                </a14:m>
                <a:r>
                  <a:rPr lang="ru-RU" sz="2400" dirty="0"/>
                  <a:t> сообщений приблизительно равной вероятности</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𝑝</m:t>
                        </m:r>
                      </m:e>
                      <m:sub>
                        <m:r>
                          <a:rPr lang="en-US" sz="2400">
                            <a:latin typeface="Cambria Math" panose="02040503050406030204" pitchFamily="18" charset="0"/>
                          </a:rPr>
                          <m:t>𝑐</m:t>
                        </m:r>
                      </m:sub>
                    </m:sSub>
                  </m:oMath>
                </a14:m>
                <a:endParaRPr lang="en-US" sz="2400" dirty="0"/>
              </a:p>
              <a:p>
                <a:r>
                  <a:rPr lang="ru-RU" sz="2400" dirty="0"/>
                  <a:t>Код = метка класса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𝐸</m:t>
                        </m:r>
                      </m:e>
                      <m:sub>
                        <m:r>
                          <a:rPr lang="en-US" sz="2400">
                            <a:latin typeface="Cambria Math" panose="02040503050406030204" pitchFamily="18" charset="0"/>
                          </a:rPr>
                          <m:t>𝑐</m:t>
                        </m:r>
                      </m:sub>
                    </m:sSub>
                  </m:oMath>
                </a14:m>
                <a:r>
                  <a:rPr lang="ru-RU" sz="2400" dirty="0"/>
                  <a:t> + индекс сообщения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𝐼</m:t>
                        </m:r>
                      </m:e>
                      <m:sub>
                        <m:r>
                          <a:rPr lang="en-US" sz="2400">
                            <a:latin typeface="Cambria Math" panose="02040503050406030204" pitchFamily="18" charset="0"/>
                          </a:rPr>
                          <m:t>𝑐</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𝑀</m:t>
                        </m:r>
                      </m:e>
                      <m:sub>
                        <m:r>
                          <a:rPr lang="en-US" sz="2400">
                            <a:latin typeface="Cambria Math" panose="02040503050406030204" pitchFamily="18" charset="0"/>
                          </a:rPr>
                          <m:t>𝑖</m:t>
                        </m:r>
                      </m:sub>
                    </m:sSub>
                    <m:r>
                      <a:rPr lang="en-US" sz="2400">
                        <a:latin typeface="Cambria Math" panose="02040503050406030204" pitchFamily="18" charset="0"/>
                      </a:rPr>
                      <m:t>)</m:t>
                    </m:r>
                  </m:oMath>
                </a14:m>
                <a:endParaRPr lang="ru-RU" sz="2400" dirty="0"/>
              </a:p>
              <a:p>
                <a:r>
                  <a:rPr lang="ru-RU" sz="2400" dirty="0"/>
                  <a:t>Если классов слишком много, для их меток или для групп их меток производится та же операция (формирование классов групп меток)</a:t>
                </a:r>
              </a:p>
            </p:txBody>
          </p:sp>
        </mc:Choice>
        <mc:Fallback xmlns="">
          <p:sp>
            <p:nvSpPr>
              <p:cNvPr id="3" name="Объект 2">
                <a:extLst>
                  <a:ext uri="{FF2B5EF4-FFF2-40B4-BE49-F238E27FC236}">
                    <a16:creationId xmlns:a16="http://schemas.microsoft.com/office/drawing/2014/main" id="{02299A31-F02D-744C-A47A-AB6F0D8BB440}"/>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3"/>
                <a:stretch>
                  <a:fillRect l="-809" t="-140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CF583A9-D0DE-7844-B654-E8B8229B5FDC}"/>
              </a:ext>
            </a:extLst>
          </p:cNvPr>
          <p:cNvSpPr>
            <a:spLocks noGrp="1"/>
          </p:cNvSpPr>
          <p:nvPr>
            <p:ph type="sldNum" sz="quarter" idx="12"/>
          </p:nvPr>
        </p:nvSpPr>
        <p:spPr>
          <a:xfrm>
            <a:off x="8737600" y="6245225"/>
            <a:ext cx="2844800" cy="476250"/>
          </a:xfrm>
        </p:spPr>
        <p:txBody>
          <a:bodyPr/>
          <a:lstStyle/>
          <a:p>
            <a:fld id="{6F4E816A-55D9-470B-B890-87BE52ECB9E1}" type="slidenum">
              <a:rPr lang="ru-RU" altLang="ru-RU" smtClean="0"/>
              <a:pPr/>
              <a:t>56</a:t>
            </a:fld>
            <a:endParaRPr lang="ru-RU" altLang="ru-RU" dirty="0"/>
          </a:p>
        </p:txBody>
      </p:sp>
    </p:spTree>
    <p:extLst>
      <p:ext uri="{BB962C8B-B14F-4D97-AF65-F5344CB8AC3E}">
        <p14:creationId xmlns:p14="http://schemas.microsoft.com/office/powerpoint/2010/main" val="1647623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DDED425-994D-6D49-A797-6008B9AB0997}"/>
              </a:ext>
            </a:extLst>
          </p:cNvPr>
          <p:cNvPicPr>
            <a:picLocks noChangeAspect="1"/>
          </p:cNvPicPr>
          <p:nvPr/>
        </p:nvPicPr>
        <p:blipFill>
          <a:blip r:embed="rId2"/>
          <a:stretch>
            <a:fillRect/>
          </a:stretch>
        </p:blipFill>
        <p:spPr>
          <a:xfrm>
            <a:off x="4951938" y="3093521"/>
            <a:ext cx="6647656" cy="3119733"/>
          </a:xfrm>
          <a:prstGeom prst="rect">
            <a:avLst/>
          </a:prstGeom>
        </p:spPr>
      </p:pic>
      <p:sp>
        <p:nvSpPr>
          <p:cNvPr id="2" name="Заголовок 1">
            <a:extLst>
              <a:ext uri="{FF2B5EF4-FFF2-40B4-BE49-F238E27FC236}">
                <a16:creationId xmlns:a16="http://schemas.microsoft.com/office/drawing/2014/main" id="{29F291C4-8D6E-6146-82B3-7C62E17DD41A}"/>
              </a:ext>
            </a:extLst>
          </p:cNvPr>
          <p:cNvSpPr>
            <a:spLocks noGrp="1"/>
          </p:cNvSpPr>
          <p:nvPr>
            <p:ph type="title"/>
          </p:nvPr>
        </p:nvSpPr>
        <p:spPr/>
        <p:txBody>
          <a:bodyPr/>
          <a:lstStyle/>
          <a:p>
            <a:r>
              <a:rPr lang="ru-RU"/>
              <a:t>Иерархические решения</a:t>
            </a:r>
            <a:endParaRPr lang="ru-RU" dirty="0"/>
          </a:p>
        </p:txBody>
      </p:sp>
      <p:sp>
        <p:nvSpPr>
          <p:cNvPr id="3" name="Объект 2">
            <a:extLst>
              <a:ext uri="{FF2B5EF4-FFF2-40B4-BE49-F238E27FC236}">
                <a16:creationId xmlns:a16="http://schemas.microsoft.com/office/drawing/2014/main" id="{843956A4-4D6E-D14A-8F7F-50A9B01A5FDB}"/>
              </a:ext>
            </a:extLst>
          </p:cNvPr>
          <p:cNvSpPr>
            <a:spLocks noGrp="1"/>
          </p:cNvSpPr>
          <p:nvPr>
            <p:ph idx="1"/>
          </p:nvPr>
        </p:nvSpPr>
        <p:spPr>
          <a:xfrm>
            <a:off x="767408" y="1417638"/>
            <a:ext cx="9227368" cy="4795615"/>
          </a:xfrm>
        </p:spPr>
        <p:txBody>
          <a:bodyPr/>
          <a:lstStyle/>
          <a:p>
            <a:r>
              <a:rPr lang="ru-RU" sz="2400" dirty="0"/>
              <a:t>Блок разбивается на </a:t>
            </a:r>
            <a:r>
              <a:rPr lang="ru-RU" sz="2400" dirty="0" err="1"/>
              <a:t>подблоки</a:t>
            </a:r>
            <a:r>
              <a:rPr lang="ru-RU" sz="2400" dirty="0"/>
              <a:t> в некоторой иерархии</a:t>
            </a:r>
          </a:p>
          <a:p>
            <a:r>
              <a:rPr lang="ru-RU" sz="2400" dirty="0"/>
              <a:t>На уровне 1 кодируется общая сумма бит 11 </a:t>
            </a:r>
            <a:br>
              <a:rPr lang="ru-RU" sz="2400" dirty="0"/>
            </a:br>
            <a:r>
              <a:rPr lang="ru-RU" sz="2400" dirty="0"/>
              <a:t>(кодом постоянной длины) </a:t>
            </a:r>
          </a:p>
          <a:p>
            <a:r>
              <a:rPr lang="ru-RU" sz="2400" dirty="0"/>
              <a:t>На уровне 2 (5,4,2) кодируется в классе сообщений, имеющих известную сумму 11</a:t>
            </a:r>
          </a:p>
          <a:p>
            <a:r>
              <a:rPr lang="ru-RU" sz="2400" dirty="0"/>
              <a:t>На уровне 3 (0,3,2), (1,1,2), </a:t>
            </a:r>
            <a:br>
              <a:rPr lang="ru-RU" sz="2400" dirty="0"/>
            </a:br>
            <a:r>
              <a:rPr lang="ru-RU" sz="2400" dirty="0"/>
              <a:t>(1,1,0) кодируются в классах сообщений, </a:t>
            </a:r>
            <a:br>
              <a:rPr lang="ru-RU" sz="2400" dirty="0"/>
            </a:br>
            <a:r>
              <a:rPr lang="ru-RU" sz="2400" dirty="0"/>
              <a:t>имеющих известные суммы 5,4,2</a:t>
            </a:r>
          </a:p>
          <a:p>
            <a:r>
              <a:rPr lang="ru-RU" sz="2400" dirty="0"/>
              <a:t>На уровне 4 кодируются </a:t>
            </a:r>
            <a:br>
              <a:rPr lang="ru-RU" sz="2400" dirty="0"/>
            </a:br>
            <a:r>
              <a:rPr lang="ru-RU" sz="2400" dirty="0"/>
              <a:t>строки длины 4 с известным</a:t>
            </a:r>
            <a:br>
              <a:rPr lang="ru-RU" sz="2400" dirty="0"/>
            </a:br>
            <a:r>
              <a:rPr lang="ru-RU" sz="2400" dirty="0"/>
              <a:t>количеством единиц</a:t>
            </a:r>
          </a:p>
        </p:txBody>
      </p:sp>
      <p:sp>
        <p:nvSpPr>
          <p:cNvPr id="5" name="Номер слайда 4">
            <a:extLst>
              <a:ext uri="{FF2B5EF4-FFF2-40B4-BE49-F238E27FC236}">
                <a16:creationId xmlns:a16="http://schemas.microsoft.com/office/drawing/2014/main" id="{96E50BC8-9088-1744-A7A0-318E38C73D4C}"/>
              </a:ext>
            </a:extLst>
          </p:cNvPr>
          <p:cNvSpPr>
            <a:spLocks noGrp="1"/>
          </p:cNvSpPr>
          <p:nvPr>
            <p:ph type="sldNum" sz="quarter" idx="12"/>
          </p:nvPr>
        </p:nvSpPr>
        <p:spPr/>
        <p:txBody>
          <a:bodyPr/>
          <a:lstStyle/>
          <a:p>
            <a:pPr>
              <a:defRPr/>
            </a:pPr>
            <a:fld id="{6F4E816A-55D9-470B-B890-87BE52ECB9E1}" type="slidenum">
              <a:rPr lang="ru-RU" altLang="ru-RU" smtClean="0"/>
              <a:pPr>
                <a:defRPr/>
              </a:pPr>
              <a:t>57</a:t>
            </a:fld>
            <a:endParaRPr lang="ru-RU" altLang="ru-RU" dirty="0"/>
          </a:p>
        </p:txBody>
      </p:sp>
    </p:spTree>
    <p:extLst>
      <p:ext uri="{BB962C8B-B14F-4D97-AF65-F5344CB8AC3E}">
        <p14:creationId xmlns:p14="http://schemas.microsoft.com/office/powerpoint/2010/main" val="62182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4"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5"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6"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7"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8"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0489"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 name="Номер слайда 1">
            <a:extLst>
              <a:ext uri="{FF2B5EF4-FFF2-40B4-BE49-F238E27FC236}">
                <a16:creationId xmlns:a16="http://schemas.microsoft.com/office/drawing/2014/main" id="{EF06284E-1429-FA4E-AC94-50D400AA1D20}"/>
              </a:ext>
            </a:extLst>
          </p:cNvPr>
          <p:cNvSpPr>
            <a:spLocks noGrp="1"/>
          </p:cNvSpPr>
          <p:nvPr>
            <p:ph type="sldNum" sz="quarter" idx="12"/>
          </p:nvPr>
        </p:nvSpPr>
        <p:spPr/>
        <p:txBody>
          <a:bodyPr/>
          <a:lstStyle/>
          <a:p>
            <a:pPr>
              <a:defRPr/>
            </a:pPr>
            <a:fld id="{6F4E816A-55D9-470B-B890-87BE52ECB9E1}" type="slidenum">
              <a:rPr lang="ru-RU" altLang="ru-RU" smtClean="0"/>
              <a:pPr>
                <a:defRPr/>
              </a:pPr>
              <a:t>6</a:t>
            </a:fld>
            <a:endParaRPr lang="ru-RU" altLang="ru-RU"/>
          </a:p>
        </p:txBody>
      </p:sp>
      <p:pic>
        <p:nvPicPr>
          <p:cNvPr id="12" name="Picture 2">
            <a:extLst>
              <a:ext uri="{FF2B5EF4-FFF2-40B4-BE49-F238E27FC236}">
                <a16:creationId xmlns:a16="http://schemas.microsoft.com/office/drawing/2014/main" id="{BCEBE782-4D5C-5344-A712-178F9DDDE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6" y="0"/>
            <a:ext cx="7330006"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Прямоугольник 63">
            <a:extLst>
              <a:ext uri="{FF2B5EF4-FFF2-40B4-BE49-F238E27FC236}">
                <a16:creationId xmlns:a16="http://schemas.microsoft.com/office/drawing/2014/main" id="{082A15F8-6171-134A-96D0-8A348D7402FB}"/>
              </a:ext>
            </a:extLst>
          </p:cNvPr>
          <p:cNvSpPr>
            <a:spLocks noChangeArrowheads="1"/>
          </p:cNvSpPr>
          <p:nvPr/>
        </p:nvSpPr>
        <p:spPr bwMode="auto">
          <a:xfrm>
            <a:off x="7608168" y="2332218"/>
            <a:ext cx="433082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eaLnBrk="1" hangingPunct="1">
              <a:spcBef>
                <a:spcPct val="0"/>
              </a:spcBef>
              <a:buFontTx/>
              <a:buAutoNum type="arabicPeriod"/>
            </a:pPr>
            <a:r>
              <a:rPr lang="ru-RU" altLang="ru-RU" sz="2000" dirty="0"/>
              <a:t>В первый столбец выписывается отсортированная последовательность закодированных символов</a:t>
            </a:r>
          </a:p>
          <a:p>
            <a:pPr marL="342900" indent="-342900" eaLnBrk="1" hangingPunct="1">
              <a:spcBef>
                <a:spcPct val="0"/>
              </a:spcBef>
              <a:buFontTx/>
              <a:buAutoNum type="arabicPeriod"/>
            </a:pPr>
            <a:r>
              <a:rPr lang="ru-RU" altLang="ru-RU" sz="2000" dirty="0"/>
              <a:t>Во второй столбец выписываются отсортированные полученные </a:t>
            </a:r>
            <a:r>
              <a:rPr lang="ru-RU" altLang="ru-RU" sz="2000" dirty="0" err="1"/>
              <a:t>двухсимвольные</a:t>
            </a:r>
            <a:r>
              <a:rPr lang="ru-RU" altLang="ru-RU" sz="2000" dirty="0"/>
              <a:t> сочетания</a:t>
            </a:r>
            <a:br>
              <a:rPr lang="ru-RU" altLang="ru-RU" sz="2000" dirty="0"/>
            </a:br>
            <a:r>
              <a:rPr lang="ru-RU" altLang="ru-RU" sz="2000" dirty="0"/>
              <a:t>…</a:t>
            </a:r>
          </a:p>
          <a:p>
            <a:pPr marL="342900" indent="-342900" eaLnBrk="1" hangingPunct="1">
              <a:spcBef>
                <a:spcPct val="0"/>
              </a:spcBef>
            </a:pPr>
            <a:r>
              <a:rPr lang="ru-RU" altLang="ru-RU" sz="2000" dirty="0"/>
              <a:t>В конце берётся строка с закодированным номером</a:t>
            </a:r>
          </a:p>
        </p:txBody>
      </p:sp>
      <p:sp>
        <p:nvSpPr>
          <p:cNvPr id="16" name="Rectangle 2">
            <a:extLst>
              <a:ext uri="{FF2B5EF4-FFF2-40B4-BE49-F238E27FC236}">
                <a16:creationId xmlns:a16="http://schemas.microsoft.com/office/drawing/2014/main" id="{299E34D5-82CD-CA4D-8679-525864BD0302}"/>
              </a:ext>
            </a:extLst>
          </p:cNvPr>
          <p:cNvSpPr>
            <a:spLocks noGrp="1" noChangeArrowheads="1"/>
          </p:cNvSpPr>
          <p:nvPr>
            <p:ph type="title"/>
          </p:nvPr>
        </p:nvSpPr>
        <p:spPr>
          <a:xfrm>
            <a:off x="7608168" y="476672"/>
            <a:ext cx="4330824" cy="1728192"/>
          </a:xfrm>
        </p:spPr>
        <p:txBody>
          <a:bodyPr/>
          <a:lstStyle/>
          <a:p>
            <a:pPr eaLnBrk="1" hangingPunct="1"/>
            <a:r>
              <a:rPr lang="ru-RU" altLang="ru-RU" sz="3200" dirty="0"/>
              <a:t>Обратное преобразование </a:t>
            </a:r>
            <a:br>
              <a:rPr lang="ru-RU" altLang="ru-RU" sz="3200" dirty="0"/>
            </a:br>
            <a:r>
              <a:rPr lang="ru-RU" altLang="ru-RU" sz="3200" dirty="0" err="1"/>
              <a:t>Барроуза-Уилера</a:t>
            </a:r>
            <a:endParaRPr lang="ru-RU" altLang="ru-RU" sz="3200" dirty="0"/>
          </a:p>
        </p:txBody>
      </p:sp>
    </p:spTree>
    <p:extLst>
      <p:ext uri="{BB962C8B-B14F-4D97-AF65-F5344CB8AC3E}">
        <p14:creationId xmlns:p14="http://schemas.microsoft.com/office/powerpoint/2010/main" val="231108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2" name="Rectangle 4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3" name="Rectangle 5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4" name="Rectangle 5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5" name="Rectangle 5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6" name="Rectangle 5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537" name="Rectangle 5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22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18"/>
            <a:ext cx="6888088" cy="68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Прямоугольник 63"/>
          <p:cNvSpPr>
            <a:spLocks noChangeArrowheads="1"/>
          </p:cNvSpPr>
          <p:nvPr/>
        </p:nvSpPr>
        <p:spPr bwMode="auto">
          <a:xfrm>
            <a:off x="7309912" y="2272463"/>
            <a:ext cx="462908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dirty="0"/>
              <a:t>Декодирование с помощью Т-вектора обратного преобразования:</a:t>
            </a:r>
          </a:p>
          <a:p>
            <a:pPr eaLnBrk="1" hangingPunct="1">
              <a:spcBef>
                <a:spcPct val="0"/>
              </a:spcBef>
              <a:buFontTx/>
              <a:buNone/>
            </a:pPr>
            <a:endParaRPr lang="ru-RU" altLang="ru-RU" sz="1800" dirty="0"/>
          </a:p>
          <a:p>
            <a:pPr marL="342900" indent="-342900" eaLnBrk="1" hangingPunct="1">
              <a:spcBef>
                <a:spcPct val="0"/>
              </a:spcBef>
              <a:buFontTx/>
              <a:buAutoNum type="arabicPeriod"/>
            </a:pPr>
            <a:r>
              <a:rPr lang="ru-RU" altLang="ru-RU" sz="1800" dirty="0"/>
              <a:t>Составляется индекс строк, </a:t>
            </a:r>
            <a:r>
              <a:rPr lang="ru-RU" altLang="ru-RU" sz="1800" i="1" dirty="0"/>
              <a:t>из которых</a:t>
            </a:r>
            <a:r>
              <a:rPr lang="ru-RU" altLang="ru-RU" sz="1800" dirty="0"/>
              <a:t> строка перемещается при сортировке (столбец 5)</a:t>
            </a:r>
            <a:br>
              <a:rPr lang="ru-RU" altLang="ru-RU" sz="1800" dirty="0"/>
            </a:br>
            <a:endParaRPr lang="ru-RU" altLang="ru-RU" sz="1800" dirty="0"/>
          </a:p>
          <a:p>
            <a:pPr marL="342900" indent="-342900" eaLnBrk="1" hangingPunct="1">
              <a:spcBef>
                <a:spcPct val="0"/>
              </a:spcBef>
              <a:buFontTx/>
              <a:buAutoNum type="arabicPeriod"/>
            </a:pPr>
            <a:r>
              <a:rPr lang="ru-RU" altLang="ru-RU" sz="1800" dirty="0"/>
              <a:t>Этот столбец определяет правила переходов для получения следующих символов исходной строки:</a:t>
            </a:r>
            <a:br>
              <a:rPr lang="ru-RU" altLang="ru-RU" sz="1800" dirty="0"/>
            </a:br>
            <a:br>
              <a:rPr lang="ru-RU" altLang="ru-RU" sz="1800" dirty="0"/>
            </a:br>
            <a:r>
              <a:rPr lang="ru-RU" altLang="ru-RU" sz="1800" dirty="0"/>
              <a:t>Т</a:t>
            </a:r>
            <a:r>
              <a:rPr lang="en-US" altLang="ru-RU" sz="1800" dirty="0"/>
              <a:t>[14]</a:t>
            </a:r>
            <a:r>
              <a:rPr lang="ru-RU" altLang="ru-RU" sz="1800" dirty="0"/>
              <a:t> </a:t>
            </a:r>
            <a:r>
              <a:rPr lang="en-US" altLang="ru-RU" sz="1800" dirty="0"/>
              <a:t>=</a:t>
            </a:r>
            <a:r>
              <a:rPr lang="ru-RU" altLang="ru-RU" sz="1800" dirty="0"/>
              <a:t>  </a:t>
            </a:r>
            <a:r>
              <a:rPr lang="en-US" altLang="ru-RU" sz="1800" dirty="0"/>
              <a:t>3 (</a:t>
            </a:r>
            <a:r>
              <a:rPr lang="ru-RU" altLang="ru-RU" sz="1800" dirty="0"/>
              <a:t>«н»</a:t>
            </a:r>
            <a:r>
              <a:rPr lang="en-US" altLang="ru-RU" sz="1800" dirty="0"/>
              <a:t>)</a:t>
            </a:r>
            <a:br>
              <a:rPr lang="ru-RU" altLang="ru-RU" sz="1800" dirty="0"/>
            </a:br>
            <a:r>
              <a:rPr lang="ru-RU" altLang="ru-RU" sz="1800" dirty="0"/>
              <a:t>Т</a:t>
            </a:r>
            <a:r>
              <a:rPr lang="en-US" altLang="ru-RU" sz="1800" dirty="0"/>
              <a:t>[</a:t>
            </a:r>
            <a:r>
              <a:rPr lang="ru-RU" altLang="ru-RU" sz="1800" dirty="0"/>
              <a:t>3</a:t>
            </a:r>
            <a:r>
              <a:rPr lang="en-US" altLang="ru-RU" sz="1800" dirty="0"/>
              <a:t>]</a:t>
            </a:r>
            <a:r>
              <a:rPr lang="ru-RU" altLang="ru-RU" sz="1800" dirty="0"/>
              <a:t>   = 24 («а»)</a:t>
            </a:r>
            <a:br>
              <a:rPr lang="en-US" altLang="ru-RU" sz="1800" dirty="0"/>
            </a:br>
            <a:r>
              <a:rPr lang="ru-RU" altLang="ru-RU" sz="1800" dirty="0"/>
              <a:t>Т</a:t>
            </a:r>
            <a:r>
              <a:rPr lang="en-US" altLang="ru-RU" sz="1800" dirty="0"/>
              <a:t>[</a:t>
            </a:r>
            <a:r>
              <a:rPr lang="ru-RU" altLang="ru-RU" sz="1800" dirty="0"/>
              <a:t>24</a:t>
            </a:r>
            <a:r>
              <a:rPr lang="en-US" altLang="ru-RU" sz="1800" dirty="0"/>
              <a:t>]</a:t>
            </a:r>
            <a:r>
              <a:rPr lang="ru-RU" altLang="ru-RU" sz="1800" dirty="0"/>
              <a:t> = 10 («_»)</a:t>
            </a:r>
            <a:br>
              <a:rPr lang="ru-RU" altLang="ru-RU" sz="1800" dirty="0"/>
            </a:br>
            <a:r>
              <a:rPr lang="ru-RU" altLang="ru-RU" sz="1800" dirty="0"/>
              <a:t>…</a:t>
            </a:r>
          </a:p>
        </p:txBody>
      </p:sp>
      <p:sp>
        <p:nvSpPr>
          <p:cNvPr id="2" name="Номер слайда 1">
            <a:extLst>
              <a:ext uri="{FF2B5EF4-FFF2-40B4-BE49-F238E27FC236}">
                <a16:creationId xmlns:a16="http://schemas.microsoft.com/office/drawing/2014/main" id="{349A7450-2F72-1B49-9250-48A2F9697527}"/>
              </a:ext>
            </a:extLst>
          </p:cNvPr>
          <p:cNvSpPr>
            <a:spLocks noGrp="1"/>
          </p:cNvSpPr>
          <p:nvPr>
            <p:ph type="sldNum" sz="quarter" idx="12"/>
          </p:nvPr>
        </p:nvSpPr>
        <p:spPr/>
        <p:txBody>
          <a:bodyPr/>
          <a:lstStyle/>
          <a:p>
            <a:pPr>
              <a:defRPr/>
            </a:pPr>
            <a:fld id="{6F4E816A-55D9-470B-B890-87BE52ECB9E1}" type="slidenum">
              <a:rPr lang="ru-RU" altLang="ru-RU" smtClean="0"/>
              <a:pPr>
                <a:defRPr/>
              </a:pPr>
              <a:t>7</a:t>
            </a:fld>
            <a:endParaRPr lang="ru-RU" altLang="ru-RU"/>
          </a:p>
        </p:txBody>
      </p:sp>
      <p:sp>
        <p:nvSpPr>
          <p:cNvPr id="13" name="Rectangle 2">
            <a:extLst>
              <a:ext uri="{FF2B5EF4-FFF2-40B4-BE49-F238E27FC236}">
                <a16:creationId xmlns:a16="http://schemas.microsoft.com/office/drawing/2014/main" id="{83250D54-E6BB-AE45-A69F-50E36352F2DA}"/>
              </a:ext>
            </a:extLst>
          </p:cNvPr>
          <p:cNvSpPr txBox="1">
            <a:spLocks noChangeArrowheads="1"/>
          </p:cNvSpPr>
          <p:nvPr/>
        </p:nvSpPr>
        <p:spPr bwMode="auto">
          <a:xfrm>
            <a:off x="7608168" y="476672"/>
            <a:ext cx="4330824"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ru-RU" altLang="ru-RU" sz="3200" kern="0" dirty="0"/>
              <a:t>Обратное преобразование </a:t>
            </a:r>
            <a:br>
              <a:rPr lang="ru-RU" altLang="ru-RU" sz="3200" kern="0" dirty="0"/>
            </a:br>
            <a:r>
              <a:rPr lang="ru-RU" altLang="ru-RU" sz="3200" kern="0" dirty="0" err="1"/>
              <a:t>Барроуза-Уилера</a:t>
            </a:r>
            <a:endParaRPr lang="ru-RU" altLang="ru-RU" sz="3200" kern="0" dirty="0"/>
          </a:p>
        </p:txBody>
      </p:sp>
    </p:spTree>
    <p:extLst>
      <p:ext uri="{BB962C8B-B14F-4D97-AF65-F5344CB8AC3E}">
        <p14:creationId xmlns:p14="http://schemas.microsoft.com/office/powerpoint/2010/main" val="11249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E6A567-D188-6A49-87A4-0916E3DFA58B}"/>
              </a:ext>
            </a:extLst>
          </p:cNvPr>
          <p:cNvSpPr>
            <a:spLocks noGrp="1"/>
          </p:cNvSpPr>
          <p:nvPr>
            <p:ph type="title"/>
          </p:nvPr>
        </p:nvSpPr>
        <p:spPr/>
        <p:txBody>
          <a:bodyPr/>
          <a:lstStyle/>
          <a:p>
            <a:r>
              <a:rPr lang="ru-RU" altLang="ru-RU" sz="4000"/>
              <a:t>Метод Барроуза-Уилера</a:t>
            </a:r>
            <a:endParaRPr lang="ru-RU" sz="4000" dirty="0"/>
          </a:p>
        </p:txBody>
      </p:sp>
      <p:sp>
        <p:nvSpPr>
          <p:cNvPr id="3" name="Объект 2">
            <a:extLst>
              <a:ext uri="{FF2B5EF4-FFF2-40B4-BE49-F238E27FC236}">
                <a16:creationId xmlns:a16="http://schemas.microsoft.com/office/drawing/2014/main" id="{8ABDF7DE-7473-F344-BD15-8DFA19D628DA}"/>
              </a:ext>
            </a:extLst>
          </p:cNvPr>
          <p:cNvSpPr>
            <a:spLocks noGrp="1"/>
          </p:cNvSpPr>
          <p:nvPr>
            <p:ph idx="1"/>
          </p:nvPr>
        </p:nvSpPr>
        <p:spPr/>
        <p:txBody>
          <a:bodyPr/>
          <a:lstStyle/>
          <a:p>
            <a:r>
              <a:rPr lang="ru-RU" sz="2800" dirty="0"/>
              <a:t>Часто применяется в последовательности:</a:t>
            </a:r>
            <a:br>
              <a:rPr lang="ru-RU" sz="2800" dirty="0"/>
            </a:br>
            <a:r>
              <a:rPr lang="de-DE" sz="2800" dirty="0"/>
              <a:t>BWT → </a:t>
            </a:r>
            <a:r>
              <a:rPr lang="en-US" sz="2800" dirty="0"/>
              <a:t>RLE </a:t>
            </a:r>
            <a:r>
              <a:rPr lang="ru-RU" sz="2800" dirty="0"/>
              <a:t>либо </a:t>
            </a:r>
            <a:r>
              <a:rPr lang="en-US" sz="2800" dirty="0"/>
              <a:t>MTF*</a:t>
            </a:r>
            <a:r>
              <a:rPr lang="ru-RU" sz="2800" dirty="0"/>
              <a:t> </a:t>
            </a:r>
            <a:r>
              <a:rPr lang="de-DE" sz="2800" dirty="0"/>
              <a:t>→ </a:t>
            </a:r>
            <a:r>
              <a:rPr lang="ru-RU" sz="2800" dirty="0" err="1"/>
              <a:t>энтропийный</a:t>
            </a:r>
            <a:r>
              <a:rPr lang="ru-RU" sz="2800" dirty="0"/>
              <a:t> код</a:t>
            </a:r>
          </a:p>
          <a:p>
            <a:r>
              <a:rPr lang="ru-RU" sz="2800" dirty="0"/>
              <a:t>Наиболее популярная связка:</a:t>
            </a:r>
            <a:br>
              <a:rPr lang="ru-RU" sz="2800" dirty="0"/>
            </a:br>
            <a:r>
              <a:rPr lang="de-DE" sz="2800" dirty="0"/>
              <a:t>BWT → </a:t>
            </a:r>
            <a:r>
              <a:rPr lang="en-US" sz="2800" dirty="0"/>
              <a:t>MTF </a:t>
            </a:r>
            <a:r>
              <a:rPr lang="de-DE" sz="2800" dirty="0"/>
              <a:t>→ </a:t>
            </a:r>
            <a:r>
              <a:rPr lang="ru-RU" sz="2800" dirty="0"/>
              <a:t>код Хаффмана</a:t>
            </a:r>
          </a:p>
          <a:p>
            <a:r>
              <a:rPr lang="ru-RU" sz="2800" dirty="0"/>
              <a:t>Так устроен архиватор </a:t>
            </a:r>
            <a:r>
              <a:rPr lang="en-US" sz="2800" dirty="0">
                <a:latin typeface="Andale Mono" panose="020B0509000000000004" pitchFamily="49" charset="0"/>
              </a:rPr>
              <a:t>bzip2</a:t>
            </a:r>
            <a:endParaRPr lang="ru-RU" sz="2800" dirty="0">
              <a:latin typeface="Andale Mono" panose="020B0509000000000004" pitchFamily="49" charset="0"/>
            </a:endParaRPr>
          </a:p>
          <a:p>
            <a:r>
              <a:rPr lang="ru-RU" sz="2800" dirty="0"/>
              <a:t>Применяется в </a:t>
            </a:r>
            <a:r>
              <a:rPr lang="ru-RU" sz="2800" dirty="0" err="1"/>
              <a:t>биоинформатике</a:t>
            </a:r>
            <a:r>
              <a:rPr lang="ru-RU" sz="2800" dirty="0"/>
              <a:t> для хранения ДНК</a:t>
            </a:r>
          </a:p>
          <a:p>
            <a:pPr marL="0" indent="0">
              <a:buNone/>
            </a:pPr>
            <a:endParaRPr lang="ru-RU" sz="2800" dirty="0"/>
          </a:p>
          <a:p>
            <a:pPr marL="0" indent="0">
              <a:buNone/>
            </a:pPr>
            <a:r>
              <a:rPr lang="en-US" sz="2800" i="1" dirty="0"/>
              <a:t>*</a:t>
            </a:r>
            <a:r>
              <a:rPr lang="ru-RU" sz="2800" i="1" dirty="0"/>
              <a:t>либо подобный ему не рассмотренный </a:t>
            </a:r>
            <a:r>
              <a:rPr lang="en-US" sz="2800" i="1" dirty="0"/>
              <a:t>IC (inversion coder)</a:t>
            </a:r>
            <a:r>
              <a:rPr lang="ru-RU" sz="2800" i="1" dirty="0"/>
              <a:t>…</a:t>
            </a:r>
            <a:endParaRPr lang="en-US" sz="2800" i="1" dirty="0"/>
          </a:p>
        </p:txBody>
      </p:sp>
      <p:sp>
        <p:nvSpPr>
          <p:cNvPr id="4" name="Номер слайда 3">
            <a:extLst>
              <a:ext uri="{FF2B5EF4-FFF2-40B4-BE49-F238E27FC236}">
                <a16:creationId xmlns:a16="http://schemas.microsoft.com/office/drawing/2014/main" id="{928C0D51-0E40-1A43-8469-452A265DFB0A}"/>
              </a:ext>
            </a:extLst>
          </p:cNvPr>
          <p:cNvSpPr>
            <a:spLocks noGrp="1"/>
          </p:cNvSpPr>
          <p:nvPr>
            <p:ph type="sldNum" sz="quarter" idx="12"/>
          </p:nvPr>
        </p:nvSpPr>
        <p:spPr/>
        <p:txBody>
          <a:bodyPr/>
          <a:lstStyle/>
          <a:p>
            <a:pPr>
              <a:defRPr/>
            </a:pPr>
            <a:fld id="{6F4E816A-55D9-470B-B890-87BE52ECB9E1}" type="slidenum">
              <a:rPr lang="ru-RU" altLang="ru-RU" smtClean="0"/>
              <a:pPr>
                <a:defRPr/>
              </a:pPr>
              <a:t>8</a:t>
            </a:fld>
            <a:endParaRPr lang="ru-RU" altLang="ru-RU"/>
          </a:p>
        </p:txBody>
      </p:sp>
    </p:spTree>
    <p:extLst>
      <p:ext uri="{BB962C8B-B14F-4D97-AF65-F5344CB8AC3E}">
        <p14:creationId xmlns:p14="http://schemas.microsoft.com/office/powerpoint/2010/main" val="125177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A121925-34B2-7F45-B410-AE8EA04A263D}"/>
              </a:ext>
            </a:extLst>
          </p:cNvPr>
          <p:cNvPicPr>
            <a:picLocks noChangeAspect="1"/>
          </p:cNvPicPr>
          <p:nvPr/>
        </p:nvPicPr>
        <p:blipFill>
          <a:blip r:embed="rId3"/>
          <a:stretch>
            <a:fillRect/>
          </a:stretch>
        </p:blipFill>
        <p:spPr>
          <a:xfrm>
            <a:off x="8610600" y="1355309"/>
            <a:ext cx="2238843" cy="5210147"/>
          </a:xfrm>
          <a:prstGeom prst="rect">
            <a:avLst/>
          </a:prstGeom>
        </p:spPr>
      </p:pic>
      <p:sp>
        <p:nvSpPr>
          <p:cNvPr id="2" name="Заголовок 1">
            <a:extLst>
              <a:ext uri="{FF2B5EF4-FFF2-40B4-BE49-F238E27FC236}">
                <a16:creationId xmlns:a16="http://schemas.microsoft.com/office/drawing/2014/main" id="{E07A1CB5-7438-784E-9039-E8E07C5715D0}"/>
              </a:ext>
            </a:extLst>
          </p:cNvPr>
          <p:cNvSpPr>
            <a:spLocks noGrp="1"/>
          </p:cNvSpPr>
          <p:nvPr>
            <p:ph type="title"/>
          </p:nvPr>
        </p:nvSpPr>
        <p:spPr/>
        <p:txBody>
          <a:bodyPr/>
          <a:lstStyle/>
          <a:p>
            <a:r>
              <a:rPr lang="en-US" sz="4000"/>
              <a:t>Move-to-Front Coding (</a:t>
            </a:r>
            <a:r>
              <a:rPr lang="en-US" sz="4000" dirty="0"/>
              <a:t>MTF)</a:t>
            </a:r>
            <a:endParaRPr lang="ru-RU" sz="4000" dirty="0"/>
          </a:p>
        </p:txBody>
      </p:sp>
      <p:sp>
        <p:nvSpPr>
          <p:cNvPr id="3" name="Объект 2">
            <a:extLst>
              <a:ext uri="{FF2B5EF4-FFF2-40B4-BE49-F238E27FC236}">
                <a16:creationId xmlns:a16="http://schemas.microsoft.com/office/drawing/2014/main" id="{D0442894-27FF-9A4E-826E-0B7E516EC1A7}"/>
              </a:ext>
            </a:extLst>
          </p:cNvPr>
          <p:cNvSpPr>
            <a:spLocks noGrp="1"/>
          </p:cNvSpPr>
          <p:nvPr>
            <p:ph idx="1"/>
          </p:nvPr>
        </p:nvSpPr>
        <p:spPr>
          <a:xfrm>
            <a:off x="609600" y="1346671"/>
            <a:ext cx="7535195" cy="5236691"/>
          </a:xfrm>
        </p:spPr>
        <p:txBody>
          <a:bodyPr>
            <a:normAutofit fontScale="92500"/>
          </a:bodyPr>
          <a:lstStyle/>
          <a:p>
            <a:r>
              <a:rPr lang="ru-RU" sz="2400" dirty="0"/>
              <a:t>Дан алфавит, где символы желательно расставить по убыванию вероятности</a:t>
            </a:r>
          </a:p>
          <a:p>
            <a:r>
              <a:rPr lang="ru-RU" sz="2400" dirty="0"/>
              <a:t>При поступлении очередного символа:</a:t>
            </a:r>
          </a:p>
          <a:p>
            <a:pPr marL="914400" lvl="1" indent="-457200">
              <a:buFont typeface="+mj-lt"/>
              <a:buAutoNum type="arabicPeriod"/>
            </a:pPr>
            <a:r>
              <a:rPr lang="ru-RU" sz="2000" dirty="0"/>
              <a:t>Кодируется его текущий номер в словаре</a:t>
            </a:r>
          </a:p>
          <a:p>
            <a:pPr marL="914400" lvl="1" indent="-457200">
              <a:buFont typeface="+mj-lt"/>
              <a:buAutoNum type="arabicPeriod"/>
            </a:pPr>
            <a:r>
              <a:rPr lang="ru-RU" sz="2000" dirty="0"/>
              <a:t>Символ сдвигается в начало словаря</a:t>
            </a:r>
          </a:p>
          <a:p>
            <a:r>
              <a:rPr lang="ru-RU" sz="2400" u="sng" dirty="0"/>
              <a:t>Пример</a:t>
            </a:r>
            <a:r>
              <a:rPr lang="ru-RU" sz="2400" dirty="0"/>
              <a:t> для </a:t>
            </a:r>
            <a:r>
              <a:rPr lang="de-DE" sz="2400" i="1" dirty="0" err="1"/>
              <a:t>abcddcbamnopponm</a:t>
            </a:r>
            <a:r>
              <a:rPr lang="ru-RU" sz="2400" i="1" dirty="0"/>
              <a:t>   </a:t>
            </a:r>
            <a:r>
              <a:rPr lang="ru-RU" sz="2400" dirty="0"/>
              <a:t>→</a:t>
            </a:r>
          </a:p>
          <a:p>
            <a:r>
              <a:rPr lang="ru-RU" sz="2400" dirty="0"/>
              <a:t>Исходные номера</a:t>
            </a:r>
            <a:r>
              <a:rPr lang="en-US" sz="2400" dirty="0"/>
              <a:t> (H = 3 </a:t>
            </a:r>
            <a:r>
              <a:rPr lang="ru-RU" sz="2400" dirty="0"/>
              <a:t>бита/символ</a:t>
            </a:r>
            <a:r>
              <a:rPr lang="en-US" sz="2400" dirty="0"/>
              <a:t>)</a:t>
            </a:r>
            <a:r>
              <a:rPr lang="ru-RU" sz="2400" dirty="0"/>
              <a:t>: </a:t>
            </a:r>
            <a:br>
              <a:rPr lang="en-US" sz="2400" dirty="0"/>
            </a:br>
            <a:r>
              <a:rPr lang="ru-RU" sz="2400" dirty="0"/>
              <a:t>0  1  2  3  3  2  1  0  4  5  6  7  7  6  5  4</a:t>
            </a:r>
            <a:endParaRPr lang="en-US" sz="2400" dirty="0"/>
          </a:p>
          <a:p>
            <a:r>
              <a:rPr lang="ru-RU" sz="2400" dirty="0"/>
              <a:t>Выходные номера </a:t>
            </a:r>
            <a:r>
              <a:rPr lang="en-US" sz="2400" dirty="0"/>
              <a:t>(H = </a:t>
            </a:r>
            <a:r>
              <a:rPr lang="ru-RU" sz="2400" dirty="0"/>
              <a:t>2,81</a:t>
            </a:r>
            <a:r>
              <a:rPr lang="en-US" sz="2400" dirty="0"/>
              <a:t> </a:t>
            </a:r>
            <a:r>
              <a:rPr lang="ru-RU" sz="2400" dirty="0"/>
              <a:t>бита/символ</a:t>
            </a:r>
            <a:r>
              <a:rPr lang="en-US" sz="2400" dirty="0"/>
              <a:t>) </a:t>
            </a:r>
            <a:r>
              <a:rPr lang="ru-RU" sz="2400" dirty="0"/>
              <a:t>:</a:t>
            </a:r>
            <a:br>
              <a:rPr lang="ru-RU" sz="2400" dirty="0"/>
            </a:br>
            <a:r>
              <a:rPr lang="ru-RU" sz="2400" dirty="0"/>
              <a:t>0  1  2  3  0  1  2  3  4  5  6  7  0  1  2  3</a:t>
            </a:r>
            <a:endParaRPr lang="en-US" sz="2400" dirty="0"/>
          </a:p>
          <a:p>
            <a:r>
              <a:rPr lang="ru-RU" sz="2400" dirty="0"/>
              <a:t>Локально адаптивный метод, работает при выполнении свойства концентрации</a:t>
            </a:r>
          </a:p>
          <a:p>
            <a:r>
              <a:rPr lang="ru-RU" sz="2400" dirty="0"/>
              <a:t>Теперь можно предполагать вероятность убывающей и строить, например, префиксный код</a:t>
            </a:r>
          </a:p>
        </p:txBody>
      </p:sp>
      <p:sp>
        <p:nvSpPr>
          <p:cNvPr id="4" name="Номер слайда 3">
            <a:extLst>
              <a:ext uri="{FF2B5EF4-FFF2-40B4-BE49-F238E27FC236}">
                <a16:creationId xmlns:a16="http://schemas.microsoft.com/office/drawing/2014/main" id="{341986BE-0616-2A47-B4AA-F4834F748227}"/>
              </a:ext>
            </a:extLst>
          </p:cNvPr>
          <p:cNvSpPr>
            <a:spLocks noGrp="1"/>
          </p:cNvSpPr>
          <p:nvPr>
            <p:ph type="sldNum" sz="quarter" idx="12"/>
          </p:nvPr>
        </p:nvSpPr>
        <p:spPr/>
        <p:txBody>
          <a:bodyPr/>
          <a:lstStyle/>
          <a:p>
            <a:pPr>
              <a:defRPr/>
            </a:pPr>
            <a:fld id="{6F4E816A-55D9-470B-B890-87BE52ECB9E1}" type="slidenum">
              <a:rPr lang="ru-RU" altLang="ru-RU" smtClean="0"/>
              <a:pPr>
                <a:defRPr/>
              </a:pPr>
              <a:t>9</a:t>
            </a:fld>
            <a:endParaRPr lang="ru-RU" altLang="ru-RU"/>
          </a:p>
        </p:txBody>
      </p:sp>
    </p:spTree>
    <p:extLst>
      <p:ext uri="{BB962C8B-B14F-4D97-AF65-F5344CB8AC3E}">
        <p14:creationId xmlns:p14="http://schemas.microsoft.com/office/powerpoint/2010/main" val="2594000376"/>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17300</TotalTime>
  <Words>9356</Words>
  <Application>Microsoft Macintosh PowerPoint</Application>
  <PresentationFormat>Широкоэкранный</PresentationFormat>
  <Paragraphs>806</Paragraphs>
  <Slides>57</Slides>
  <Notes>48</Notes>
  <HiddenSlides>4</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57</vt:i4>
      </vt:variant>
    </vt:vector>
  </HeadingPairs>
  <TitlesOfParts>
    <vt:vector size="64" baseType="lpstr">
      <vt:lpstr>Andale Mono</vt:lpstr>
      <vt:lpstr>Arial</vt:lpstr>
      <vt:lpstr>Calibri</vt:lpstr>
      <vt:lpstr>Cambria</vt:lpstr>
      <vt:lpstr>Cambria Math</vt:lpstr>
      <vt:lpstr>Оформление по умолчанию</vt:lpstr>
      <vt:lpstr>Equation</vt:lpstr>
      <vt:lpstr>Статистическое кодирование</vt:lpstr>
      <vt:lpstr>Контекстные методы кодирования</vt:lpstr>
      <vt:lpstr>Метод Барроуза-Уиллера</vt:lpstr>
      <vt:lpstr>Преобразование Барроуза-Уиллера</vt:lpstr>
      <vt:lpstr>Прямое преобразование  Барроуза-Уилера</vt:lpstr>
      <vt:lpstr>Обратное преобразование  Барроуза-Уилера</vt:lpstr>
      <vt:lpstr>Презентация PowerPoint</vt:lpstr>
      <vt:lpstr>Метод Барроуза-Уилера</vt:lpstr>
      <vt:lpstr>Move-to-Front Coding (MTF)</vt:lpstr>
      <vt:lpstr>Работа MTF для данного примера</vt:lpstr>
      <vt:lpstr>Работа MTF для реального текста</vt:lpstr>
      <vt:lpstr>Symbol ranking («ранжирование»)</vt:lpstr>
      <vt:lpstr>Symbol ranking («ранжирование»)</vt:lpstr>
      <vt:lpstr>Symbol ranking («ранжирование»)</vt:lpstr>
      <vt:lpstr>Ранжирование</vt:lpstr>
      <vt:lpstr>Ассоциативное кодирование Буяновского (ACB)</vt:lpstr>
      <vt:lpstr>Ассоциативное кодирование Буяновского</vt:lpstr>
      <vt:lpstr>Ассоциативное кодирование Буяновского</vt:lpstr>
      <vt:lpstr>Ассоциативное кодирование Буяновского</vt:lpstr>
      <vt:lpstr>Ассоциативное кодирование Буяновского</vt:lpstr>
      <vt:lpstr>Ассоциативное кодирование Буяновского</vt:lpstr>
      <vt:lpstr>Ассоциативное кодирование Буяновского</vt:lpstr>
      <vt:lpstr>Ассоциативное кодирование Буяновского</vt:lpstr>
      <vt:lpstr>Комбинаторное кодирование</vt:lpstr>
      <vt:lpstr>Комбинаторное кодирование</vt:lpstr>
      <vt:lpstr>Комбинаторное кодирование: отображение</vt:lpstr>
      <vt:lpstr>Комбинаторное кодирование (скрыто)</vt:lpstr>
      <vt:lpstr>Комбинаторное кодирование: ранжирование</vt:lpstr>
      <vt:lpstr>Комбинаторное кодирование: ранжирование</vt:lpstr>
      <vt:lpstr>Комбинаторное кодирование (скрыто)</vt:lpstr>
      <vt:lpstr>Комбинаторное кодирование: ранжирование</vt:lpstr>
      <vt:lpstr>Комбинаторное кодирование:  численный подход</vt:lpstr>
      <vt:lpstr>Комбинаторное кодирование:  численный подход</vt:lpstr>
      <vt:lpstr>Комбинаторное кодирование:  численный подход</vt:lpstr>
      <vt:lpstr>Комбинаторное кодирование (скрыто)</vt:lpstr>
      <vt:lpstr>Комбинаторное кодирование: пример</vt:lpstr>
      <vt:lpstr>Подсчёт средней величины сжатия</vt:lpstr>
      <vt:lpstr>Подсчёт средней величины сжатия</vt:lpstr>
      <vt:lpstr>Подсчёт средней величины сжатия</vt:lpstr>
      <vt:lpstr>Подсчёт средней величины сжатия</vt:lpstr>
      <vt:lpstr>Подсчёт средней величины сжатия</vt:lpstr>
      <vt:lpstr>Асимптотика сжатия</vt:lpstr>
      <vt:lpstr>Особенности комбинаторного кодирования</vt:lpstr>
      <vt:lpstr>Лексикографический и колексикографический порядок</vt:lpstr>
      <vt:lpstr>Lynch-Davisson (Block-To-Variable) Coding Scheme (LD)</vt:lpstr>
      <vt:lpstr>Variable-To-Block Coding Scheme (Schalkwijk)</vt:lpstr>
      <vt:lpstr>Условие окончания кодирования</vt:lpstr>
      <vt:lpstr>Условие окончания кодирования</vt:lpstr>
      <vt:lpstr>Условие окончания кодирования</vt:lpstr>
      <vt:lpstr>Сравнение подходов</vt:lpstr>
      <vt:lpstr>Обобщение на случай недвоичного алфавита</vt:lpstr>
      <vt:lpstr>Сжатие дерева</vt:lpstr>
      <vt:lpstr>Сжатие дерева</vt:lpstr>
      <vt:lpstr>Сжатие дерева</vt:lpstr>
      <vt:lpstr>Сжатие дерева: асимптотика</vt:lpstr>
      <vt:lpstr>Возврат к равным вероятностям Шаблон моделирования в КК</vt:lpstr>
      <vt:lpstr>Иерархические решения</vt:lpstr>
    </vt:vector>
  </TitlesOfParts>
  <Company>Your Company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Статистическая и визуальная избыточность изображений</dc:title>
  <dc:creator>Your User Name</dc:creator>
  <cp:lastModifiedBy>Version 6</cp:lastModifiedBy>
  <cp:revision>303</cp:revision>
  <dcterms:created xsi:type="dcterms:W3CDTF">2007-10-16T11:05:25Z</dcterms:created>
  <dcterms:modified xsi:type="dcterms:W3CDTF">2021-11-09T11:53:15Z</dcterms:modified>
</cp:coreProperties>
</file>